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2/3/2018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8902" y="193729"/>
            <a:ext cx="10941803" cy="6664271"/>
          </a:xfrm>
        </p:spPr>
        <p:txBody>
          <a:bodyPr>
            <a:normAutofit/>
          </a:bodyPr>
          <a:lstStyle/>
          <a:p>
            <a:r>
              <a:rPr lang="ar-IQ" sz="5300" dirty="0"/>
              <a:t>المحاضرة الثلاثون: فيليب </a:t>
            </a:r>
            <a:r>
              <a:rPr lang="ar-IQ" sz="5300" dirty="0" smtClean="0"/>
              <a:t>سيلزنيك </a:t>
            </a:r>
            <a:r>
              <a:rPr lang="ar-IQ" sz="5300" dirty="0"/>
              <a:t>والنظرية الوظيفية لتفويض السلطة: </a:t>
            </a:r>
            <a:br>
              <a:rPr lang="ar-IQ" sz="5300" dirty="0"/>
            </a:br>
            <a:r>
              <a:rPr lang="ar-IQ" sz="5300" dirty="0"/>
              <a:t>المادة: علم اجتماع التنظيم</a:t>
            </a:r>
            <a:br>
              <a:rPr lang="ar-IQ" sz="5300" dirty="0"/>
            </a:br>
            <a:r>
              <a:rPr lang="ar-IQ" sz="5300" dirty="0"/>
              <a:t>أستاذ المادة: د. رباح احمد مهدي</a:t>
            </a:r>
            <a:br>
              <a:rPr lang="ar-IQ" sz="5300" dirty="0"/>
            </a:br>
            <a:r>
              <a:rPr lang="ar-IQ" dirty="0"/>
              <a:t/>
            </a:r>
            <a:br>
              <a:rPr lang="ar-IQ" dirty="0"/>
            </a:br>
            <a:endParaRPr lang="ar-IQ" dirty="0"/>
          </a:p>
        </p:txBody>
      </p:sp>
    </p:spTree>
    <p:extLst>
      <p:ext uri="{BB962C8B-B14F-4D97-AF65-F5344CB8AC3E}">
        <p14:creationId xmlns:p14="http://schemas.microsoft.com/office/powerpoint/2010/main" val="102470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25465"/>
            <a:ext cx="10018713" cy="6214820"/>
          </a:xfrm>
        </p:spPr>
        <p:txBody>
          <a:bodyPr/>
          <a:lstStyle/>
          <a:p>
            <a:r>
              <a:rPr lang="ar-IQ" dirty="0"/>
              <a:t>وسوف نعرض فيما يلي وبإيجاز للنسق الطبيعي ثم الدراسة الميدانية </a:t>
            </a:r>
            <a:r>
              <a:rPr lang="ar-IQ" b="1" dirty="0"/>
              <a:t>لجولدنر</a:t>
            </a:r>
            <a:r>
              <a:rPr lang="ar-IQ" dirty="0"/>
              <a:t>، ونختتم المناقشة بنظريته ((توترات الجماعة)).</a:t>
            </a:r>
          </a:p>
          <a:p>
            <a:r>
              <a:rPr lang="ar-IQ" dirty="0"/>
              <a:t>(أ‌)	النموذجان الرشيد والطبيعي:</a:t>
            </a:r>
          </a:p>
          <a:p>
            <a:r>
              <a:rPr lang="ar-IQ" dirty="0"/>
              <a:t>ميز جولدنر بين نموذجين متباينين في الدراسة التحليلية للتنظيم هما: </a:t>
            </a:r>
          </a:p>
          <a:p>
            <a:r>
              <a:rPr lang="ar-IQ" dirty="0"/>
              <a:t>(1)	نموذج النسق الرشيد. يركز هذا النموذج على البنية الرسمية وعمليات صنع القرار للتنظيم من اجل تحقيق هدفه أو أهدافه. ويكاد يطابق هذا النموذج </a:t>
            </a:r>
            <a:r>
              <a:rPr lang="ar-IQ" dirty="0" err="1"/>
              <a:t>النموذج</a:t>
            </a:r>
            <a:r>
              <a:rPr lang="ar-IQ" dirty="0"/>
              <a:t> المثالي للبيروقراطية عند ماكس فيبر.</a:t>
            </a:r>
          </a:p>
          <a:p>
            <a:r>
              <a:rPr lang="ar-IQ" dirty="0"/>
              <a:t>(2)	نموذج النسق الطبيعي: تقوم فكرة النسق الطبيعي عند علماء الوظيفية على التماثل بين البنية البيولوجية والبنية الاجتماعية. اذ توصف البنية التنظيمية بالعضوية. بمعنى أن تكون لها متطلبات البقاء والحياة والتكيف مع بيئتها الخارجية بأتباع نمط خاص من الارتباطات البينية بين اجزاء التنظيم الداخلية.</a:t>
            </a:r>
          </a:p>
          <a:p>
            <a:endParaRPr lang="ar-IQ" dirty="0"/>
          </a:p>
        </p:txBody>
      </p:sp>
    </p:spTree>
    <p:extLst>
      <p:ext uri="{BB962C8B-B14F-4D97-AF65-F5344CB8AC3E}">
        <p14:creationId xmlns:p14="http://schemas.microsoft.com/office/powerpoint/2010/main" val="4214223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371893" cy="6199321"/>
          </a:xfrm>
        </p:spPr>
        <p:txBody>
          <a:bodyPr/>
          <a:lstStyle/>
          <a:p>
            <a:r>
              <a:rPr lang="ar-IQ" dirty="0"/>
              <a:t>وتتألف التنظيمات من سلاسل من العمليات يرتبط كل منها بالأخرى ارتباطاً تبادلياً معتمداً، بحيث تتشكل الاجزاء الداخلية للتنظيم برابطة العملية ككل. فلا ينظر الى التنظيم كأجزاء مستقلة داخلية بل تؤكد الرؤية التحليلية على الترابط العضوي له ابتداء من المدخلات التنظيمية </a:t>
            </a:r>
            <a:r>
              <a:rPr lang="en-US" dirty="0"/>
              <a:t>Inputs </a:t>
            </a:r>
            <a:r>
              <a:rPr lang="ar-IQ" dirty="0"/>
              <a:t>ثم تفعيلها أو تصنيعها داخل التنظيم، ثم المخرجات </a:t>
            </a:r>
            <a:r>
              <a:rPr lang="en-US" dirty="0"/>
              <a:t>Outputs </a:t>
            </a:r>
            <a:r>
              <a:rPr lang="ar-IQ" dirty="0"/>
              <a:t>في كلية لا تتجزأ.</a:t>
            </a:r>
          </a:p>
          <a:p>
            <a:r>
              <a:rPr lang="ar-IQ" dirty="0"/>
              <a:t>	وأشار جولدنر الى أن فهم التنظيم يستلزم ألا يتم التحليل باستخدام أحد النموذجين بل بالأثنين معاً. وهذا من منطلق أن البيروقراطية الرشيدة عند تطبيقها كليا تكون مصحوبة بمشكلات كثيرة قد يتطلب علاج معظمها استخدام أساليب غير رسمية أو غير رشيدة. لذا فأن الواقع التنظيمي يتطلب ضرورة الجمع بين النموذجين الرشيد والطبيعي.</a:t>
            </a:r>
          </a:p>
          <a:p>
            <a:endParaRPr lang="ar-IQ" dirty="0"/>
          </a:p>
        </p:txBody>
      </p:sp>
    </p:spTree>
    <p:extLst>
      <p:ext uri="{BB962C8B-B14F-4D97-AF65-F5344CB8AC3E}">
        <p14:creationId xmlns:p14="http://schemas.microsoft.com/office/powerpoint/2010/main" val="2522907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25464"/>
            <a:ext cx="10402890" cy="6183823"/>
          </a:xfrm>
        </p:spPr>
        <p:txBody>
          <a:bodyPr/>
          <a:lstStyle/>
          <a:p>
            <a:r>
              <a:rPr lang="ar-IQ" dirty="0"/>
              <a:t>(ب). دراسة منجم ومصنع الجبس:</a:t>
            </a:r>
          </a:p>
          <a:p>
            <a:r>
              <a:rPr lang="ar-IQ" dirty="0"/>
              <a:t>بدأ جولدنر دراسته على منجم للجبس ومصنع لتصنيعه من إطار تصوري تعتمد منطلقاته الأساسية من مشكلة التعاقب </a:t>
            </a:r>
            <a:r>
              <a:rPr lang="en-US" dirty="0"/>
              <a:t>Succession </a:t>
            </a:r>
            <a:r>
              <a:rPr lang="ar-IQ" dirty="0"/>
              <a:t>في البيروقراطية عند جولدنر ومشكلة الارتباط بين القواعد الرسمية والامتثال.</a:t>
            </a:r>
          </a:p>
          <a:p>
            <a:r>
              <a:rPr lang="ar-IQ" dirty="0"/>
              <a:t>	حاول جولدنر دراسة ظاهرة التعاقب في محاولة للتعرف على معدلاتها داخل التنظيمات الصناعية الحديثة في المجتمعات الرأسمالية. والى أي حد يؤثر المعدل العالي للتعاقب على نسق الجماعات غير الرسمية، وفي أعاقة التكامل بين الفرد وعمله، وما قد يفضي اليه التعاقب من السلبيات المقصودة في السلوك الجمعي الرشيد؟ وما مدى تأثير وظيفة القواعد ووضوحها في حدوث نتائج وظيفية وغير وظيفية داخل التنظيم البيروقراطي؟ أيضاً حاول جولدنر دراسة السلوك التنظيمي ومدى تأثره بالتعاقب البيروقراطي وتباين أنماط الضبط من خلال علاقة القواعد الرسمية بالامتثال. وذلك من خلال دراسة تتبعيه لمنجم الجبس تم تقسيمها وفق نمط الأحداث الى أربع مراحل هي: مرحلة الاستقرار، مرحلة عدم الاستقرار، محاولة إعادة الاستقرار، ومرحلة الاستقرار الجديدة.</a:t>
            </a:r>
          </a:p>
          <a:p>
            <a:endParaRPr lang="ar-IQ" dirty="0"/>
          </a:p>
        </p:txBody>
      </p:sp>
    </p:spTree>
    <p:extLst>
      <p:ext uri="{BB962C8B-B14F-4D97-AF65-F5344CB8AC3E}">
        <p14:creationId xmlns:p14="http://schemas.microsoft.com/office/powerpoint/2010/main" val="1355034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154983"/>
            <a:ext cx="10340897" cy="6323309"/>
          </a:xfrm>
        </p:spPr>
        <p:txBody>
          <a:bodyPr/>
          <a:lstStyle/>
          <a:p>
            <a:r>
              <a:rPr lang="ar-IQ" dirty="0"/>
              <a:t>-	مرحلة الاستقرار الأولى: اشار جولدنر الى أن تلك المرحلة تمثل مرحلة ما قبل بداية التعاقب في القيادة التنظيمية. واتصفت المرحلة بشيوع نمط التساهل البيروقراطي. حيث تم تجميع عمال المنجم من مناطق ريفية صغيرة الحجم واعتمدت المكانة الاجتماعية للفرد بداخلها على طول مدة اقامته، ووضعه المهني. وكانت تربط المديرين والعمال علاقات الجيرة السكنية، وعلاقات الصداقة خارج العمل. وكان أهم ما يميز العلاقة بين المديرين والعمال في موقع العمل ما أسماها جولدنر بنمط التساهل في العلاقات. واتصف هذا النمط باتجاه الادارة نحو التساهل مع العمال من حيث درجة الضبط والاشراف، والسماحيات الممنوحة للعمال كالتدخين اثناء العمل، واستخدام الأدوات المخصصة للعمل في أداء أعمال خاصة خارج موقع العمل وحضور العمال قبل موعد بدء العمل الرسمي، طمعاً في أجور اضافية من العمل. ولاقى هذا لاتجاه ارتياحاً كبيراً لدى العمال، في حين لم تحاول الادارة ممارسة ضغوط على العمال لوقف تلك التجاوزات.</a:t>
            </a:r>
          </a:p>
        </p:txBody>
      </p:sp>
    </p:spTree>
    <p:extLst>
      <p:ext uri="{BB962C8B-B14F-4D97-AF65-F5344CB8AC3E}">
        <p14:creationId xmlns:p14="http://schemas.microsoft.com/office/powerpoint/2010/main" val="30654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170481"/>
            <a:ext cx="10588870" cy="6416299"/>
          </a:xfrm>
        </p:spPr>
        <p:txBody>
          <a:bodyPr/>
          <a:lstStyle/>
          <a:p>
            <a:r>
              <a:rPr lang="ar-IQ" dirty="0"/>
              <a:t>ومما ساعد على شيوع نمط التساهل البيروقراطي خلال مرحلة الاستقرار الأولى للخلفية الاجتماعية والفنية للمدير، فكان المدير أحد قادة المجتمع المحلي غير الرسميين، وملما بكل خصائص هذا المجتمع الذي يعمل بداخله. ولم يحصل المدير الا على قدر محدود جداً من التعليم وكان يكره الاعمال المكتبية ويعتمد على خبرته في ادارة العمل والتعامل مع العمال بالأسلوب المتساهل. واتخذ نمط القائم على القواعد الرسمية شكلاً غير تعسفي، فكان إذا أخطأ أحد العمال تمنحه الادارة فرصة أخرى دون أن تهدده أو تعاقبه. وبذلك سادت بيئة العمل مناخ من الاسترخاء الذي تحول بمرور الوقت الى حق –أو مسلمة –في العلاقات بين الادارة والعمال لا يجب مساسها أو إدخال تعديلات عليها. الا أنه مع تقدم السن للمدير الحالي وصعوبة تقويمه من جانب المكتب الرئيسي للإدارة مع الرغبة في زيادة الكفاءة، تم استبدال المدير بآخر يتمتع بخلفية علمية أعلى حاول استخدام اساليب جديدة تعيد الضبط الى شكله البيروقراطي والقضاء على حالة الاسترخاء السائدة بين العمال. وكان ذلك التحول في أسلوب الادارة بمثابة البداية لظهور التوترات وبداية المرحلة الثانية.</a:t>
            </a:r>
          </a:p>
        </p:txBody>
      </p:sp>
    </p:spTree>
    <p:extLst>
      <p:ext uri="{BB962C8B-B14F-4D97-AF65-F5344CB8AC3E}">
        <p14:creationId xmlns:p14="http://schemas.microsoft.com/office/powerpoint/2010/main" val="2977306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16976"/>
            <a:ext cx="10340897" cy="6369803"/>
          </a:xfrm>
        </p:spPr>
        <p:txBody>
          <a:bodyPr/>
          <a:lstStyle/>
          <a:p>
            <a:r>
              <a:rPr lang="ar-IQ" dirty="0" smtClean="0"/>
              <a:t>2-</a:t>
            </a:r>
            <a:r>
              <a:rPr lang="ar-IQ" dirty="0"/>
              <a:t>	مرحلة عدم الاستقرار: بدأ جولدنر خلال هذه المرحلة ملاحظة كيف تتبلور الاتجاهات البيروقراطية في ظل تعاقب المتمثل في احلال مدير جديد يتمتع بالقدرة على تنفيذ اللوائح والقواعد الرسمية. وكشفت ملاحظات جولدنر أن حالة الاستقرار في العلاقات بين العمال والادارة ظهرت نتيجة للأسباب الرئيسية التالية، التي أفضت بعد مرور عامين الى الاضراب العنيف الذي قام به عمال المنجم والمصنع: </a:t>
            </a:r>
          </a:p>
          <a:p>
            <a:r>
              <a:rPr lang="ar-IQ" dirty="0"/>
              <a:t>(أ) أن تعيين المدير الجديد تم من خارج التنظيم.</a:t>
            </a:r>
          </a:p>
          <a:p>
            <a:r>
              <a:rPr lang="ar-IQ" dirty="0"/>
              <a:t>(ب) إتباع المدير الجديد للأساليب البيروقراطية كما تقضى اللوائح الرسمية في الاشراف على العمل. فقد أصدر المدير تعليماته للمشرفين على العمال بإعداد أكبر عدد من التقارير تتعلق بالعمل وسلوك العمال في العمل. كما أصدر المدير تعليمات صريحة بعدم التغيب عن العمل وحدد أساليب جديدة لعقاب كل من يخالف التعليمات. كما صدرت تعليمات تحظر على العمال الاستفادة من أدوات العمل خارج حدود التنظيم، وحظر التدخين في مواقع العمل. ومن ثم بدأت سياسة المدير الجديد في تضييق الخناق على نمط التساهل البيروقراطي.</a:t>
            </a:r>
          </a:p>
        </p:txBody>
      </p:sp>
    </p:spTree>
    <p:extLst>
      <p:ext uri="{BB962C8B-B14F-4D97-AF65-F5344CB8AC3E}">
        <p14:creationId xmlns:p14="http://schemas.microsoft.com/office/powerpoint/2010/main" val="405859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40963"/>
            <a:ext cx="10418388" cy="6168325"/>
          </a:xfrm>
        </p:spPr>
        <p:txBody>
          <a:bodyPr/>
          <a:lstStyle/>
          <a:p>
            <a:r>
              <a:rPr lang="ar-IQ" dirty="0"/>
              <a:t>وأشار جولدنر من خلال مناقشته لنتائج مرحلة عدم الاستقرار الى نمط من البيروقراطية اصطلح على تسميته البيروقراطية الكاذبة </a:t>
            </a:r>
            <a:r>
              <a:rPr lang="en-US" dirty="0"/>
              <a:t>The Mock Bureaucracy. </a:t>
            </a:r>
            <a:r>
              <a:rPr lang="ar-IQ" dirty="0"/>
              <a:t>ويصف هذا النمط القواعد المفروضة من جهات أخرى خارج التنظيم وتقابل بسخرية وعدم تقبل المطبق عليهم تلك القواعد. واعطى جولدنر مثالاً لهذا النمط البيروقراطي عندما اصدرت شركة التأمين تعليمات بعدم التدخين في مواقع العمل، تجاهلها العمال وسخروا منها. من جهة أخرى اشار جولدنر الى نمط من البيروقراطية يلاقى قبولاً من الظرف المتلقي للتعليمات في حين يحقق ذلك أهداف الطرف الآخر الذي يصدر التعليمات (الادارية). وأطلق جولدنر على هذا النمط البيروقراطي اصطلاح البيروقراطية النيابية أو التمثيلية </a:t>
            </a:r>
            <a:r>
              <a:rPr lang="en-US" dirty="0"/>
              <a:t>Representative Bureaucracy. </a:t>
            </a:r>
            <a:r>
              <a:rPr lang="ar-IQ" dirty="0"/>
              <a:t>واعطى جولدنر مثالاً لهذا النمط عندما اصدرت الادارة تعليمات أمن صناعي خاصة بالعمل داخل المنجم لاقت قبولاً من جانب عماله.</a:t>
            </a:r>
          </a:p>
        </p:txBody>
      </p:sp>
    </p:spTree>
    <p:extLst>
      <p:ext uri="{BB962C8B-B14F-4D97-AF65-F5344CB8AC3E}">
        <p14:creationId xmlns:p14="http://schemas.microsoft.com/office/powerpoint/2010/main" val="3401026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40964"/>
            <a:ext cx="10371893" cy="6137328"/>
          </a:xfrm>
        </p:spPr>
        <p:txBody>
          <a:bodyPr/>
          <a:lstStyle/>
          <a:p>
            <a:r>
              <a:rPr lang="ar-IQ" dirty="0"/>
              <a:t> وازداد التوتر في سلوك العمال من جراء انحسار نمط التساهل البيروقراطي خاصة بعد أن تم استبدال المدير الثاني بثالث أكثر من سابقه خبره ودراية إدارية. فأدخل اساليب جديدة في الاشراف والضبط اسماها جولدنر بأسلوب الاستبدالات الاستراتيجية ((</a:t>
            </a:r>
            <a:r>
              <a:rPr lang="en-US" dirty="0"/>
              <a:t>Strategic replacements)) </a:t>
            </a:r>
            <a:r>
              <a:rPr lang="ar-IQ" dirty="0"/>
              <a:t>وقد يرجع أسباب احلال مدير ثالث محل المدير الثاني ازاء ما واجهه من مقاومة متزايدة من جانب العمال والمشرفين والتقرب إليهم بطرق غير رسمية. كأن يهنأ العمال في مناسبات عائلية متعددة، ويشاركهم افراحهم وأحزانهم، إضافة لعدم قدرته على حسم المقاومة من جانب العمال لصالح ادارة المكتب الرئيسي وتنفيذ القواعد الرسمية كما يجب.</a:t>
            </a:r>
          </a:p>
          <a:p>
            <a:r>
              <a:rPr lang="ar-IQ" dirty="0"/>
              <a:t>	قام اسلوب الاستبدالات الاستراتيجية على القاء اللوم في السلوك غير الرشيد من جانب العمال، على المشرفين وعدم التزامهم بتطبيق اللوائح الرسمية وتنفيذ مقتضيات الاشراف المباشر على العمال. </a:t>
            </a:r>
          </a:p>
        </p:txBody>
      </p:sp>
    </p:spTree>
    <p:extLst>
      <p:ext uri="{BB962C8B-B14F-4D97-AF65-F5344CB8AC3E}">
        <p14:creationId xmlns:p14="http://schemas.microsoft.com/office/powerpoint/2010/main" val="1312334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09966"/>
            <a:ext cx="10387392" cy="6075335"/>
          </a:xfrm>
        </p:spPr>
        <p:txBody>
          <a:bodyPr/>
          <a:lstStyle/>
          <a:p>
            <a:r>
              <a:rPr lang="ar-IQ" dirty="0"/>
              <a:t>. مما خلق نوعاً من التماسك بين المشرفين والعمال في مجال المقاومة ضد توجيهات المدير الجديد. اضافة لذلك، قام المدير الجديد باستبدال أماكنهم. كما أحدث استبدالات بين أفراد الادارة الوسطى، من منطلق فكرة أساسية مفادها أ، تطبيق سياسة جديدة يستلزم نجاحها ادخال شخصيات جديدة في مواقع التنفيذ والاشراف.</a:t>
            </a:r>
          </a:p>
          <a:p>
            <a:r>
              <a:rPr lang="ar-IQ" dirty="0"/>
              <a:t>	ومما زاد من حدة التوتر ما استحدثه المدير الجديد من أساليب تقنية جديدة في مجال العمل بزيادة معدل التشغيل والاداء، مع تضييق نطاق الاشراف الى التوتر ومظاهر الاستياء بين العمال انعكست في البداية الى تقليل نشاطهم في العمل. ومن جهة أخرى رفضت الادارة هذا التصرف من جانب العمال واعتبرت مظاهر الاستياء والسلوك غير الوظيفي للعمال ضد الشرعية تحدياً للسلطة الادارية. </a:t>
            </a:r>
          </a:p>
        </p:txBody>
      </p:sp>
    </p:spTree>
    <p:extLst>
      <p:ext uri="{BB962C8B-B14F-4D97-AF65-F5344CB8AC3E}">
        <p14:creationId xmlns:p14="http://schemas.microsoft.com/office/powerpoint/2010/main" val="454707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56461"/>
            <a:ext cx="10402890" cy="6028841"/>
          </a:xfrm>
        </p:spPr>
        <p:txBody>
          <a:bodyPr/>
          <a:lstStyle/>
          <a:p>
            <a:r>
              <a:rPr lang="ar-IQ" dirty="0"/>
              <a:t>وبالتالي تمخض هذا الموقف غير المستقر عن زرع الشكوك في نوايا كل فريق من الجانبين (الادارة والعمال). ودخل الفريقان في حلقة مفرغة تضمن في إطارها إصرار كل طرف على موقفه، وتولد عن ذلك الاضراب العنيف من جانب العمال. ونظراً لعدم تفهم نقابة العمال لموضوع الخلاف، وبالتالي سلبية موقفها مع العمال وعلم الادارة بذلك جعلها تزيد من حدة الالتزام والتقيد بالتعليمات الرسمية واتباع الأساليب العقابية لحسم هذا النمط الخطير من الصراع.</a:t>
            </a:r>
          </a:p>
          <a:p>
            <a:r>
              <a:rPr lang="ar-IQ" dirty="0"/>
              <a:t>	واستخلص جولدنر من خلال هذه الحالة نمطاً من البيروقراطية اصطلح على تسميته بالنمط العقابي للبيروقراطية </a:t>
            </a:r>
            <a:r>
              <a:rPr lang="en-US" dirty="0"/>
              <a:t>Punishment –</a:t>
            </a:r>
            <a:r>
              <a:rPr lang="en-US" dirty="0" err="1"/>
              <a:t>Centred</a:t>
            </a:r>
            <a:r>
              <a:rPr lang="en-US" dirty="0"/>
              <a:t> bureaucracy. </a:t>
            </a:r>
            <a:r>
              <a:rPr lang="ar-IQ" dirty="0"/>
              <a:t>حيث ينشأ هذا النمط كاستجابة أما لضغط الادارة أو من جانب العمال لإجبار أي منهما على الامتثال للآخر. فمن جانب العمال كما حدث في الدراسة حاولوا الضغط على الادارة من خلال تقليل نشاطهم وبالتالي انخفاض مستوى الانتاج مما أضطر الادارة لقبول اشتغال العمال ساعات زائدة مقابل أجور إضافية. </a:t>
            </a:r>
          </a:p>
          <a:p>
            <a:endParaRPr lang="ar-IQ" dirty="0"/>
          </a:p>
        </p:txBody>
      </p:sp>
    </p:spTree>
    <p:extLst>
      <p:ext uri="{BB962C8B-B14F-4D97-AF65-F5344CB8AC3E}">
        <p14:creationId xmlns:p14="http://schemas.microsoft.com/office/powerpoint/2010/main" val="330386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77872" y="278969"/>
            <a:ext cx="10325152" cy="6369804"/>
          </a:xfrm>
        </p:spPr>
        <p:txBody>
          <a:bodyPr/>
          <a:lstStyle/>
          <a:p>
            <a:r>
              <a:rPr lang="ar-IQ" dirty="0"/>
              <a:t>يعتبر فيليب سيلزنيك من بين علماء النسق الطبيعي مثل تالكت بارسونز وروبرت مرتون، الا انه وجه الاختلاف بينهم في الرؤية التحليلية الوظيفية للتنظيم أن سيلزنيك اعتمد في وضع نظريته على نتائج دراسته الامبيريقية الشهيرة التي اجراها على منظمة التنيسي فالي (</a:t>
            </a:r>
            <a:r>
              <a:rPr lang="en-US" dirty="0"/>
              <a:t>T.V.A) Tennessee Valley Authority. </a:t>
            </a:r>
            <a:r>
              <a:rPr lang="ar-IQ" dirty="0"/>
              <a:t>بينما كانت الرؤية التحليلية للتنظيم نظرية مجردة عند كل من بارسونز </a:t>
            </a:r>
            <a:r>
              <a:rPr lang="ar-IQ" dirty="0" err="1"/>
              <a:t>وميرتون</a:t>
            </a:r>
            <a:r>
              <a:rPr lang="ar-IQ" dirty="0"/>
              <a:t>. كما تختلف الرؤية التحليلية للتنظيم بين ميرتون </a:t>
            </a:r>
            <a:r>
              <a:rPr lang="ar-IQ" dirty="0" err="1"/>
              <a:t>وسيلزنيك</a:t>
            </a:r>
            <a:r>
              <a:rPr lang="ar-IQ" dirty="0"/>
              <a:t> من حيث تركيز الأول في تحليله على القواعد الرسمية وتداعياتها الوظيفية، بينما اهتم الثاني بوظيفة تفويض السلطة والنتائج المترتبة عليها. وأيضاً ركز ميرتون على الضبط من منظور التسلسل الرئاسي والتقنين، بينما تناوله سيلزنيك من منظور مفهوم الخبرة الفنية وفق تعريفها في نموذج فيبر المثالي، ثم مناقشتها من خلال التطبيق الوظيفي للنتائج غير المقصودة لهذا التعريف. وينهض الإطار التصوري لسيلزنيك على الفرضيات الأساسية التالية:</a:t>
            </a:r>
          </a:p>
        </p:txBody>
      </p:sp>
    </p:spTree>
    <p:extLst>
      <p:ext uri="{BB962C8B-B14F-4D97-AF65-F5344CB8AC3E}">
        <p14:creationId xmlns:p14="http://schemas.microsoft.com/office/powerpoint/2010/main" val="3900444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090834"/>
          </a:xfrm>
        </p:spPr>
        <p:txBody>
          <a:bodyPr/>
          <a:lstStyle/>
          <a:p>
            <a:r>
              <a:rPr lang="ar-IQ" dirty="0"/>
              <a:t>.مرحلة محاولة إعادة الاستقرار:</a:t>
            </a:r>
          </a:p>
          <a:p>
            <a:r>
              <a:rPr lang="ar-IQ" dirty="0"/>
              <a:t>كان من النتائج غير المتوقعة للأضراب التوصل الى اتفاق زاد من اتصاف التنظيم بالبيروقراطية على النحو الذي اشار اليه جولدنر بالحلقة المفرغة. ففي هذا الوضع كان يصعب على أحد الطرفين توقع ما سيقوم به الطرف الآخر من ردود أفعال. وعلى صعيد آخر كانت الصراع الايجابي لا يجد قبولاً من جميع الأطراف مهما اختلفت توجهاتهم، في حين كانت رؤيتهم لشكل الاستقرار الذي يرضى جميع الأطراف متباينة ايضاً. فكان اتجاه العمال التقليدين والقدامى هو العودة للبيروقراطية المتساهلة بينما كان اتجاه كل من المديرين الجدد ومسؤولي النقابة وجود بنيه بيروقراطية، تتيح لهم ممارسة السلطة، كما تم تهيئة باقي العمال لتقبل العلاقة التعاقدية بينهم وبين الادارة مع اعادة النظر في رفع أجورهم.</a:t>
            </a:r>
          </a:p>
          <a:p>
            <a:endParaRPr lang="ar-IQ" dirty="0"/>
          </a:p>
        </p:txBody>
      </p:sp>
    </p:spTree>
    <p:extLst>
      <p:ext uri="{BB962C8B-B14F-4D97-AF65-F5344CB8AC3E}">
        <p14:creationId xmlns:p14="http://schemas.microsoft.com/office/powerpoint/2010/main" val="1095268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63471"/>
            <a:ext cx="10356395" cy="6276814"/>
          </a:xfrm>
        </p:spPr>
        <p:txBody>
          <a:bodyPr/>
          <a:lstStyle/>
          <a:p>
            <a:r>
              <a:rPr lang="ar-IQ" dirty="0"/>
              <a:t>.	مرحلة الاستقرار الجديدة:</a:t>
            </a:r>
          </a:p>
          <a:p>
            <a:r>
              <a:rPr lang="ar-IQ" dirty="0"/>
              <a:t>خلال هذه المرحلة تطور الشكل البيروقراطي للتنظيم حيث تمثل في زيادة التوجه نحو العلاقة التعاقدية من جانب العمال الذين اندمجوا </a:t>
            </a:r>
            <a:r>
              <a:rPr lang="ar-IQ" dirty="0" err="1"/>
              <a:t>أرادياً</a:t>
            </a:r>
            <a:r>
              <a:rPr lang="ar-IQ" dirty="0"/>
              <a:t> في العمل داخل التنظيم وساد نمط من التوافق بين التوقعات والتوجهات لجميع الأفراد في محيط تفاعلهم مع نسق الدور </a:t>
            </a:r>
            <a:r>
              <a:rPr lang="en-US" dirty="0"/>
              <a:t>The role –system. </a:t>
            </a:r>
            <a:r>
              <a:rPr lang="ar-IQ" dirty="0"/>
              <a:t>من جهة أخرى أشار جولدنر الى استمرار حالة التوتر رغم حدوث التوافق بين العمال والادارة. والسبب في حدوث التوتر اختفاء النسق غير الرسمي من العلاقات بين الادارة وبين من يتم تعبئتهم لمساندة الفعل الاداري، كما تحولت الاتصالات الرأسية الى نمط اتصف بالحد الأدنى من المشكلات مع احتمالات الصراع من جراء تأثر المكاسب المادية للعمال لاسيما في حالات الكساد الاقتصادي.</a:t>
            </a:r>
          </a:p>
          <a:p>
            <a:endParaRPr lang="ar-IQ" dirty="0"/>
          </a:p>
        </p:txBody>
      </p:sp>
    </p:spTree>
    <p:extLst>
      <p:ext uri="{BB962C8B-B14F-4D97-AF65-F5344CB8AC3E}">
        <p14:creationId xmlns:p14="http://schemas.microsoft.com/office/powerpoint/2010/main" val="735345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49451"/>
            <a:ext cx="10402890" cy="6044339"/>
          </a:xfrm>
        </p:spPr>
        <p:txBody>
          <a:bodyPr>
            <a:normAutofit/>
          </a:bodyPr>
          <a:lstStyle/>
          <a:p>
            <a:r>
              <a:rPr lang="ar-IQ" b="1" dirty="0"/>
              <a:t>نتائج الدراسة:</a:t>
            </a:r>
          </a:p>
          <a:p>
            <a:r>
              <a:rPr lang="ar-IQ" b="1" dirty="0"/>
              <a:t>	كشفت نتائج الدراسة عن مؤشرات هامة جداً لوظائف القواعد والتعليمات البيروقراطية. كما قدمت معالجة تحليلية هامة للأنماط البيروقراطية التي قد تتواجد داخل التنظيم بدرجات متفاوتة، فأشار جولدنر الى ثلاثة أنماط من البيروقراطية هي: النيابية، والكاذبة، العقابية.</a:t>
            </a:r>
          </a:p>
          <a:p>
            <a:r>
              <a:rPr lang="ar-IQ" b="1" dirty="0"/>
              <a:t>	وأشارت دراسة جولدنر الى أن لوظائف القواعد الرسمية نتائج رشيدة ونتائج غير مقصودة. ففي مرحلة عدم الاستقرار، عندما قاوم العمال والمشرفين القواعد التي قيدت من بيروقراطية التساهل، استخدم المدير سلطته الوظيفية في أنكاره تحمل مسؤولية اصدار تلك القواعد وأنها صدرت اليه لتنفيذها من قبل المكتب الرئيسي للشركة لكونه المسؤول الأول عن الضبط واصدار القواعد الرسمية.</a:t>
            </a:r>
          </a:p>
          <a:p>
            <a:r>
              <a:rPr lang="ar-IQ" b="1" dirty="0" smtClean="0"/>
              <a:t> </a:t>
            </a:r>
            <a:endParaRPr lang="ar-IQ" b="1" dirty="0"/>
          </a:p>
        </p:txBody>
      </p:sp>
    </p:spTree>
    <p:extLst>
      <p:ext uri="{BB962C8B-B14F-4D97-AF65-F5344CB8AC3E}">
        <p14:creationId xmlns:p14="http://schemas.microsoft.com/office/powerpoint/2010/main" val="3064149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33953"/>
            <a:ext cx="10018713" cy="5357248"/>
          </a:xfrm>
        </p:spPr>
        <p:txBody>
          <a:bodyPr/>
          <a:lstStyle/>
          <a:p>
            <a:r>
              <a:rPr lang="ar-IQ" b="1" dirty="0"/>
              <a:t>	كما أشارت نتائج الدراسة الى الجانب غير الرشيد في السلوك المصاحب لتطبيق القواعد الرسمية. أذ المحت البيروقراطية الكاذبة الى انحراف وظيفي في السلوك من جانب العمال ورفضهم تنفيذ تعليمات ((ممنوع التدخين)) لأنها صادرة من شركة التأمين وليس من قبل المكتب الاداري الرئيسي للمصنع. وأشار جولدنر الى أن ارتفاع معدل التعاقب يمثل أحد الآليات لتطور التنظيم البيروقراطي.</a:t>
            </a:r>
          </a:p>
          <a:p>
            <a:endParaRPr lang="ar-IQ" b="1" dirty="0"/>
          </a:p>
          <a:p>
            <a:endParaRPr lang="ar-IQ" b="1" dirty="0"/>
          </a:p>
        </p:txBody>
      </p:sp>
    </p:spTree>
    <p:extLst>
      <p:ext uri="{BB962C8B-B14F-4D97-AF65-F5344CB8AC3E}">
        <p14:creationId xmlns:p14="http://schemas.microsoft.com/office/powerpoint/2010/main" val="117740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87458"/>
            <a:ext cx="10018713" cy="6090833"/>
          </a:xfrm>
        </p:spPr>
        <p:txBody>
          <a:bodyPr/>
          <a:lstStyle/>
          <a:p>
            <a:r>
              <a:rPr lang="ar-IQ" dirty="0"/>
              <a:t> نظرية ألفن جولدنر: توترات الجماعة</a:t>
            </a:r>
          </a:p>
          <a:p>
            <a:r>
              <a:rPr lang="ar-IQ" dirty="0"/>
              <a:t>	باستخدام المنهج التحليلي للفعل </a:t>
            </a:r>
            <a:r>
              <a:rPr lang="en-US" dirty="0"/>
              <a:t>Action analysis </a:t>
            </a:r>
            <a:r>
              <a:rPr lang="ar-IQ" dirty="0"/>
              <a:t>في دراسة التنظيم. ومن خلال تفسيرات جولدنر لنتائج دراسته الميدانية الهامة على منجم للجبس ومصنع لتصنيعه، قدم جولدنر نظريته توترات الجماعة التي تعتبر –من وجهة نظره –نموذجاً </a:t>
            </a:r>
            <a:r>
              <a:rPr lang="ar-IQ" dirty="0" err="1"/>
              <a:t>إمبيريقياً</a:t>
            </a:r>
            <a:r>
              <a:rPr lang="ar-IQ" dirty="0"/>
              <a:t> يتضمن عدداً من العناصر الهامة في تفسير ما يحدث داخل التنظيمات. وتقوم نظرية توترات الجماعة على ثلاثة عناصر أساسية هي:</a:t>
            </a:r>
          </a:p>
          <a:p>
            <a:r>
              <a:rPr lang="ar-IQ" dirty="0"/>
              <a:t>(1)	الأدوار: يتصل بهذا العنصر توقعات الدور </a:t>
            </a:r>
            <a:r>
              <a:rPr lang="en-US" dirty="0"/>
              <a:t>Role –Expectations </a:t>
            </a:r>
            <a:r>
              <a:rPr lang="ar-IQ" dirty="0"/>
              <a:t>من قبل القائمين به، والذي يمكن ملاحظته من خلال ما يثيرونه من شكاوى ضد بعضهم البعض. فعلى أساس المتطلبات الأساسية للدور، تحدث الشكوى من جراء عدم التزام فرد ما في أداء دوره بالكيفية التي يتوقعها منه فرد آخر. وتبرز توقعات الدور من خلال علاقة مهندس الانتاج بالعمال في مصنع الجبس. حيث كان المهندس كثير التوعد للعمال وتهديدهم بتغيير ما ألفوه من اسلوب الاشراف المتساهل معهم، في حين كان </a:t>
            </a:r>
          </a:p>
        </p:txBody>
      </p:sp>
    </p:spTree>
    <p:extLst>
      <p:ext uri="{BB962C8B-B14F-4D97-AF65-F5344CB8AC3E}">
        <p14:creationId xmlns:p14="http://schemas.microsoft.com/office/powerpoint/2010/main" val="2505045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71959"/>
            <a:ext cx="10018713" cy="5966847"/>
          </a:xfrm>
        </p:spPr>
        <p:txBody>
          <a:bodyPr/>
          <a:lstStyle/>
          <a:p>
            <a:r>
              <a:rPr lang="ar-IQ" dirty="0"/>
              <a:t>العمال غير مكترثين بالتهديد، بل كانوا قلقين من نمط الأسلوب الاشرافي الجديد وقدرته على استخدام صلاحيات السلطة لمصلحته الخاصة. وكشفت نتائج دراسة جولدنر عن وجود تباين في درجات السلوك الرسمي لأفراد الجماعات بحيث يصعب بما سيكون عليه هذا السلوك في مواقف مختلفة لما اعتادوا عليه من أسلوب اشرافي.</a:t>
            </a:r>
          </a:p>
          <a:p>
            <a:r>
              <a:rPr lang="ar-IQ" dirty="0"/>
              <a:t>(2)	الظروف الاجتماعية: منذ بدأ جولدنر البحث عن تفسير للجذور الاجتماعية للصراع جعل اهتمامه الأساسي بتوترات الجماعة كمحصلة لأشكال خاصة للموقف الاجتماعي </a:t>
            </a:r>
            <a:r>
              <a:rPr lang="en-US" dirty="0"/>
              <a:t>Social situation </a:t>
            </a:r>
            <a:r>
              <a:rPr lang="ar-IQ" dirty="0"/>
              <a:t>أكثر من كونها نتيجة لسمات شخصية بناء الجماعة فمن بين الظروف التي تزيد من حدة الصراع، ما يقع من تباينات في القوة النسبية بين الفاعلين كأن يصبح الأنا (</a:t>
            </a:r>
            <a:r>
              <a:rPr lang="en-US" dirty="0"/>
              <a:t>Ego) </a:t>
            </a:r>
            <a:r>
              <a:rPr lang="ar-IQ" dirty="0"/>
              <a:t>قادراً على تحقيق الرغبات رغم مقاومة الغير (</a:t>
            </a:r>
            <a:r>
              <a:rPr lang="en-US" dirty="0"/>
              <a:t>Alter).</a:t>
            </a:r>
          </a:p>
          <a:p>
            <a:endParaRPr lang="ar-IQ" dirty="0"/>
          </a:p>
        </p:txBody>
      </p:sp>
    </p:spTree>
    <p:extLst>
      <p:ext uri="{BB962C8B-B14F-4D97-AF65-F5344CB8AC3E}">
        <p14:creationId xmlns:p14="http://schemas.microsoft.com/office/powerpoint/2010/main" val="3860965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25464"/>
            <a:ext cx="10018713" cy="5951349"/>
          </a:xfrm>
        </p:spPr>
        <p:txBody>
          <a:bodyPr/>
          <a:lstStyle/>
          <a:p>
            <a:r>
              <a:rPr lang="ar-IQ" b="1" dirty="0"/>
              <a:t>(3)	توترات الجماعة: تذهب فرضية نموذج النسق الطبيعي الى أن توازن توترات الجماعة يؤدي الى تكيف أعضاء الجماعة (الأنا </a:t>
            </a:r>
            <a:r>
              <a:rPr lang="en-US" b="1" dirty="0"/>
              <a:t>Ego </a:t>
            </a:r>
            <a:r>
              <a:rPr lang="ar-IQ" b="1" dirty="0"/>
              <a:t>والغير </a:t>
            </a:r>
            <a:r>
              <a:rPr lang="en-US" b="1" dirty="0"/>
              <a:t>Alter) </a:t>
            </a:r>
            <a:r>
              <a:rPr lang="ar-IQ" b="1" dirty="0"/>
              <a:t>مع توقعات البعض. تأسيساً على هذه الفرضية ذهب جولدنر الى القول بأن طبيعة العلاقة بين التوازن بالأدوار (الأنا والغير) سوف تظهر صراعات تأخذ في التفاقم الى الدرجة التي يحدث عندها تعارض في توقعات الدور لكليهما اما لأنهما متعارضان أو تحدث تغيرات في الموقف دون علمهما أو الأخذ برأيهما قبل حدوثها.</a:t>
            </a:r>
          </a:p>
          <a:p>
            <a:endParaRPr lang="ar-IQ" dirty="0"/>
          </a:p>
        </p:txBody>
      </p:sp>
    </p:spTree>
    <p:extLst>
      <p:ext uri="{BB962C8B-B14F-4D97-AF65-F5344CB8AC3E}">
        <p14:creationId xmlns:p14="http://schemas.microsoft.com/office/powerpoint/2010/main" val="123442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32475"/>
            <a:ext cx="10018713" cy="6369803"/>
          </a:xfrm>
        </p:spPr>
        <p:txBody>
          <a:bodyPr/>
          <a:lstStyle/>
          <a:p>
            <a:r>
              <a:rPr lang="ar-IQ" dirty="0"/>
              <a:t>(‌أ) أن مفهوم التنظيمات كأنساق تعاونية، وبناءات اجتماعية متكيفة تشكل الأفراد المتفاعلين، والجماعات الفرعية والعلاقات الرسمية وغير الرسمية. فمن منطلق مفهوم تدعيم النسق الذي يشير الى المحافظة على تكامله واستمراره من خلال حتميات أساسية، اشار سيلزنيك الى ان مشكلة التدعيم بين الأفراد كأعضاء داخل التنظيم –تؤدي الى نتائج غير متوقعة. لذلك كانت الحاجة ضرورية لممارسة الضبط عن طريق تفويض للسلطة عبر المستويات المتتالية لتدرج السلطة الرسمية. فاذا كانت الرؤية الرشيدة لبنية السلطة –كما يعكسها النموذج المثالي للبيروقراطية –تتضمن عملية تفويض السلطة بين المراكز الرسمية والأدوار المقننة في شكل تدرجي هابط من أعلى الى أسفل مع اغفال العنصر البشري الشاغل للمراكز والممارس للأدوار وما له من تطلعات متباينة، قامت رؤية سيلزنيك للتنظيم كنسق تعاوني يهتم بالعنصر البشري داخل التنظيم. وأن ينطبق تفويض السلطة على المراكز أو المناصب الرسمية والأفراد.</a:t>
            </a:r>
          </a:p>
        </p:txBody>
      </p:sp>
    </p:spTree>
    <p:extLst>
      <p:ext uri="{BB962C8B-B14F-4D97-AF65-F5344CB8AC3E}">
        <p14:creationId xmlns:p14="http://schemas.microsoft.com/office/powerpoint/2010/main" val="1540638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56461"/>
            <a:ext cx="10526876" cy="6199322"/>
          </a:xfrm>
        </p:spPr>
        <p:txBody>
          <a:bodyPr/>
          <a:lstStyle/>
          <a:p>
            <a:r>
              <a:rPr lang="ar-IQ" dirty="0"/>
              <a:t>ولأن لهؤلاء الأفراد مصالحهم الخاصة التي قد لا تتطابق مع اهداف التنظيم، تحدث نتائج وظيفية غير متوقعة، مع توقع مقاومة من جانب هؤلاء الأفراد لنمط الضبط الرسمي الممارس عليهم داخل التنظيم.</a:t>
            </a:r>
          </a:p>
          <a:p>
            <a:r>
              <a:rPr lang="ar-IQ" dirty="0"/>
              <a:t>(‌ب) أن التحليل البنائي الوظيفي يربط الجوانب المتغيرة للتنظيم (مثل الأهداف) بالحاجات الأساسية المستقرة وآليات الدفاع الذاتي. وتعكس هذه الفرضية، استخدام سيلزنيك لمفهوم حاجات الأنساق الذي يتألف من الحاجة الى استمرار السياسة العامة والقيادة، والى نظرة متجانسة من قبل اعضاء التنظيم، وقبول ما هو قائم والاقتناع بما هو موجود، والحاجة الى مشاركة اعضاء التنظيم وتعاونهم. وعندما حاول سيلزنيك دراسة كيف يحقق التنظيم تلك الحاجات، تبين أن الوحدات الفرعية (كالأقسام والادارات) قد تقاوم الحاجات التي لا تخدم مصالحها ومن ثم يحدث تمرد </a:t>
            </a:r>
            <a:r>
              <a:rPr lang="en-US" dirty="0"/>
              <a:t>Recalcitrance </a:t>
            </a:r>
            <a:r>
              <a:rPr lang="ar-IQ" dirty="0"/>
              <a:t>أو مقاومة من جانب الوحدات. </a:t>
            </a:r>
          </a:p>
        </p:txBody>
      </p:sp>
    </p:spTree>
    <p:extLst>
      <p:ext uri="{BB962C8B-B14F-4D97-AF65-F5344CB8AC3E}">
        <p14:creationId xmlns:p14="http://schemas.microsoft.com/office/powerpoint/2010/main" val="339758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94468"/>
            <a:ext cx="10018713" cy="6307809"/>
          </a:xfrm>
        </p:spPr>
        <p:txBody>
          <a:bodyPr/>
          <a:lstStyle/>
          <a:p>
            <a:r>
              <a:rPr lang="ar-IQ" dirty="0"/>
              <a:t>. واشارت نتائج دراسة سيلزنيك على منظمة الـ (</a:t>
            </a:r>
            <a:r>
              <a:rPr lang="en-US" dirty="0"/>
              <a:t>TVA) </a:t>
            </a:r>
            <a:r>
              <a:rPr lang="ar-IQ" dirty="0"/>
              <a:t>الى ما لاقته في تحقيق اهدافها –المتمثلة في تنمية المنطقة الريفية ورفع مستوى الشبكة الكهربائية، وتوزيع واستخدام المخصبات الزراعية، وتطوير الزراعة عن طريق الارشاد الزراعي –من مقاومة واضحة من قبل الصفوة المتعلمة من الفلاحين. وكان على ادارة المنظمة لإنجاز اهدافها ضرورة امتصاص تلك المقاومة من خلال اتباع اساليب غير رسمية بأن اشركت صفوة الفلاحين في عملية الاشراف على توزيع المخصبات.</a:t>
            </a:r>
          </a:p>
          <a:p>
            <a:r>
              <a:rPr lang="ar-IQ" dirty="0"/>
              <a:t>واستخلص سيلزنيك من خلال نتائج دراسته قضية تنظيمية هامه مفادها ان النسق الرسمي وما يشتمل عليه من بنية اجتماعية، يتعرض لضغوط تمارسها البيئة الخارجية، يتعين عليه أن يتوافق معها باستمرار ومن ثم لا تعد القواعد الرسمية بمفهوم فيبر لها، كافيه لتحقيق الشرعية في جميع المواقف خاصة في علاقة التنظيم بالبيئة الخارجية. وأن السلوك غير الرسمي للإدارة في تنظيم (</a:t>
            </a:r>
            <a:r>
              <a:rPr lang="en-US" dirty="0"/>
              <a:t>TVA) </a:t>
            </a:r>
            <a:r>
              <a:rPr lang="ar-IQ" dirty="0"/>
              <a:t>بإشراك الصفوة من القرويين قد هيأ آلية ادارية جديدة مكنت التنظيم من نشر معاييره وقواعده فيما بعد على مستوى المجتمع المحلي.</a:t>
            </a:r>
          </a:p>
          <a:p>
            <a:endParaRPr lang="ar-IQ" dirty="0"/>
          </a:p>
        </p:txBody>
      </p:sp>
    </p:spTree>
    <p:extLst>
      <p:ext uri="{BB962C8B-B14F-4D97-AF65-F5344CB8AC3E}">
        <p14:creationId xmlns:p14="http://schemas.microsoft.com/office/powerpoint/2010/main" val="174568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32475"/>
            <a:ext cx="10495880" cy="6462793"/>
          </a:xfrm>
        </p:spPr>
        <p:txBody>
          <a:bodyPr/>
          <a:lstStyle/>
          <a:p>
            <a:r>
              <a:rPr lang="ar-IQ" dirty="0"/>
              <a:t>في هذا الصدد، اشار سيلزنيك الى ان تكيف تنظيم (</a:t>
            </a:r>
            <a:r>
              <a:rPr lang="en-US" dirty="0"/>
              <a:t>TVA) </a:t>
            </a:r>
            <a:r>
              <a:rPr lang="ar-IQ" dirty="0"/>
              <a:t>مع بيئته وتحقيق توازن مؤقت معها كانت له نتائج غير متوقعة. وان ظهور البدائل الوظيفية يحدث عند مواجهة مشكلة اشباع الحاجات الاساسية باستخدام الأساليب الرسمية أو القواعد البيروقراطية الرشيدة وقصور تلك الاساليب في تحقيق احتياجات التنظيم. وأن الآليات غير الرسمية قد تؤدي وظائف ايجابية للتنظيم الرسمي أكثر مما تؤديه دافعية اعضائه أو افراده.</a:t>
            </a:r>
          </a:p>
          <a:p>
            <a:r>
              <a:rPr lang="ar-IQ" dirty="0"/>
              <a:t>	من الفرضيتين الأولى والثانية التي قام عليهما الإطار التصوري لسيلزنيك عن تفويض السلطة، يمكن أن نتفهم كيف تناول سيلزنيك تحليل التنظيم من خلال رؤيتين متباينتين تحليلياً ومتكاملتين واقعياً، أولاهما: أن كل نسق تنظيمي يعتبر نسقاً اقتصادياً. وثانيتهما أنه يمثل في الوقت ذاته بناء اجتماعياً متوافقاً.</a:t>
            </a:r>
          </a:p>
          <a:p>
            <a:endParaRPr lang="ar-IQ" dirty="0"/>
          </a:p>
        </p:txBody>
      </p:sp>
    </p:spTree>
    <p:extLst>
      <p:ext uri="{BB962C8B-B14F-4D97-AF65-F5344CB8AC3E}">
        <p14:creationId xmlns:p14="http://schemas.microsoft.com/office/powerpoint/2010/main" val="1314332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309967"/>
            <a:ext cx="10018713" cy="6059836"/>
          </a:xfrm>
        </p:spPr>
        <p:txBody>
          <a:bodyPr/>
          <a:lstStyle/>
          <a:p>
            <a:r>
              <a:rPr lang="ar-IQ" dirty="0"/>
              <a:t>مما سبق يتضح مدى الاهتمام الكبير الذي أولته البنائية الوظيفية للفرد في دراستها للتنظيمات. فعندما ينتقل الفرد للعمل داخل التنظيم فإنما ينقل معه شخصيته وتكون له مصالح واهداف خاصة قد لا </a:t>
            </a:r>
            <a:r>
              <a:rPr lang="ar-IQ" dirty="0" err="1"/>
              <a:t>تتواءم</a:t>
            </a:r>
            <a:r>
              <a:rPr lang="ar-IQ" dirty="0"/>
              <a:t> بالضرورة مع الأهداف الرسمية للتنظيم. ومع ازدياد مدى التباعد بين الأهداف التنظيمية والاهداف الخاصة للأفراد فأنهم قد يقاومون بأساليب متعددة ما يصدر إليهم من تعليمات رسمية. ومن هذا المنظور، يؤكد سيلزنيك على ظاهرة ((تدعيم النسق)) كأهم الظواهر التنظيمية.</a:t>
            </a:r>
          </a:p>
          <a:p>
            <a:r>
              <a:rPr lang="ar-IQ" dirty="0"/>
              <a:t>واقترح لتدعيم النسق المتطلبات الخمسة التالية:</a:t>
            </a:r>
          </a:p>
          <a:p>
            <a:r>
              <a:rPr lang="ar-IQ" dirty="0"/>
              <a:t>(1)	أهمية السرية التامة للتنظيم وعلاقته بالبيئة الخارجية ككل.</a:t>
            </a:r>
          </a:p>
          <a:p>
            <a:r>
              <a:rPr lang="ar-IQ" dirty="0"/>
              <a:t>(2)	ضرورة العمل على الاستقرار في خطوط السلطة ووسائل الاتصال.</a:t>
            </a:r>
          </a:p>
          <a:p>
            <a:endParaRPr lang="ar-IQ" dirty="0"/>
          </a:p>
        </p:txBody>
      </p:sp>
    </p:spTree>
    <p:extLst>
      <p:ext uri="{BB962C8B-B14F-4D97-AF65-F5344CB8AC3E}">
        <p14:creationId xmlns:p14="http://schemas.microsoft.com/office/powerpoint/2010/main" val="134472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402956"/>
            <a:ext cx="10325398" cy="6121829"/>
          </a:xfrm>
        </p:spPr>
        <p:txBody>
          <a:bodyPr/>
          <a:lstStyle/>
          <a:p>
            <a:r>
              <a:rPr lang="ar-IQ" dirty="0"/>
              <a:t>(3)	أهمية العلاقات غير الرسمية كميكانزيم يساعد على استقرار التنظيم.</a:t>
            </a:r>
          </a:p>
          <a:p>
            <a:r>
              <a:rPr lang="ar-IQ" dirty="0"/>
              <a:t>(4)	وضع سياسة تنظيمية وتحديد مصادرها المختلفة.</a:t>
            </a:r>
          </a:p>
          <a:p>
            <a:r>
              <a:rPr lang="ar-IQ" dirty="0"/>
              <a:t>(5)	ضرورة التناغم بين الأدوار المختلفة.</a:t>
            </a:r>
          </a:p>
          <a:p>
            <a:r>
              <a:rPr lang="ar-IQ" dirty="0"/>
              <a:t> </a:t>
            </a:r>
            <a:r>
              <a:rPr lang="ar-IQ" b="1" dirty="0"/>
              <a:t>الفن جولدنر ونموذج النسق الطبيعي (1955):</a:t>
            </a:r>
          </a:p>
          <a:p>
            <a:r>
              <a:rPr lang="ar-IQ" dirty="0"/>
              <a:t>	يعتبر الفن جولدنر </a:t>
            </a:r>
            <a:r>
              <a:rPr lang="en-US" dirty="0"/>
              <a:t>Alvin Gouldner </a:t>
            </a:r>
            <a:r>
              <a:rPr lang="ar-IQ" dirty="0"/>
              <a:t>من علماء البنائية الوظيفية، الذي استخدم ألمعيته في تحليل الدراسات الامبيريقية واجراء مسح دقيق لتراث نظرية التنظيم، فاستطاع من خلالها التمييز بين مستويين متباينين من التحليل هما النموذج الرشيد </a:t>
            </a:r>
            <a:r>
              <a:rPr lang="en-US" dirty="0"/>
              <a:t>The Rational Model، </a:t>
            </a:r>
            <a:r>
              <a:rPr lang="ar-IQ" dirty="0"/>
              <a:t>ونموذج النسق الطبيعي </a:t>
            </a:r>
            <a:r>
              <a:rPr lang="en-US" dirty="0"/>
              <a:t>The Natural System Model. </a:t>
            </a:r>
            <a:r>
              <a:rPr lang="ar-IQ" dirty="0"/>
              <a:t>حيث يرتبط النموذج الرشيد بمنهج النظرية الكلاسيكية للبيروقراطية في التحليل. بينما يتساءل النموذج الطبيعي عن الكيفية التي تحافظ بها التنظيمات على بقائها ضمن إطار من المماثلة العضوية بتعبير علماء الوظيفية.</a:t>
            </a:r>
          </a:p>
          <a:p>
            <a:endParaRPr lang="ar-IQ" dirty="0"/>
          </a:p>
        </p:txBody>
      </p:sp>
    </p:spTree>
    <p:extLst>
      <p:ext uri="{BB962C8B-B14F-4D97-AF65-F5344CB8AC3E}">
        <p14:creationId xmlns:p14="http://schemas.microsoft.com/office/powerpoint/2010/main" val="235615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4310" y="278969"/>
            <a:ext cx="10018713" cy="6338807"/>
          </a:xfrm>
        </p:spPr>
        <p:txBody>
          <a:bodyPr/>
          <a:lstStyle/>
          <a:p>
            <a:r>
              <a:rPr lang="ar-IQ" dirty="0"/>
              <a:t>حاول </a:t>
            </a:r>
            <a:r>
              <a:rPr lang="ar-IQ" b="1" dirty="0"/>
              <a:t>جولدنر</a:t>
            </a:r>
            <a:r>
              <a:rPr lang="ar-IQ" dirty="0"/>
              <a:t> من خلال إطار نظري تصوري يرتكز على بعض مفهومات البيروقراطية ووظائفها عند ماكس فيبر، ورؤية روبرت ميرتون للضبط والقواعد الرسمية، ومناقشة فيليب سيلزنيك للنموذج الطبيعي، أن يربط بين النموذجين الرشيد والطبيعي في دراسته) الشهيرة على منجم للجبس ومصنع لتصنيعه يقع في مدينة بافالو التابعة لولاية نيويورك بالولايات المتحدة الأمريكية. اذ اهتم جولدنر في دراسته بما يمكن أن يسفر عنه استخدام القواعد البيروقراطية كأداة للضبط يحقق التوازن بين المكونات الأساسية للتنظيم. وخلص جولدنر من خلال استخدامه لمدخل مماثل تماماً لمدخل الفعل في تحليل التنظيم، الى تصور نظري هام لديناميات الجماعة، وما يتمخض عن التطبيق الفعلي للقواعد الرسمية من نتائج مقصودة وأخرى غير مقصودة </a:t>
            </a:r>
            <a:r>
              <a:rPr lang="en-US" dirty="0"/>
              <a:t>Unintended Consequences. </a:t>
            </a:r>
            <a:r>
              <a:rPr lang="ar-IQ" dirty="0"/>
              <a:t>واستخلص جولدنر تصوره النظري الذي في أدبيات التنظيم بنظرية ((توترات الجماعة)) </a:t>
            </a:r>
            <a:r>
              <a:rPr lang="en-US" dirty="0"/>
              <a:t>Group Tensions.</a:t>
            </a:r>
            <a:endParaRPr lang="ar-IQ" dirty="0"/>
          </a:p>
        </p:txBody>
      </p:sp>
    </p:spTree>
    <p:extLst>
      <p:ext uri="{BB962C8B-B14F-4D97-AF65-F5344CB8AC3E}">
        <p14:creationId xmlns:p14="http://schemas.microsoft.com/office/powerpoint/2010/main" val="2518112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TM03457496[[fn=خداعي]]</Template>
  <TotalTime>35</TotalTime>
  <Words>1715</Words>
  <Application>Microsoft Office PowerPoint</Application>
  <PresentationFormat>ملء الشاشة</PresentationFormat>
  <Paragraphs>56</Paragraphs>
  <Slides>26</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26</vt:i4>
      </vt:variant>
    </vt:vector>
  </HeadingPairs>
  <TitlesOfParts>
    <vt:vector size="30" baseType="lpstr">
      <vt:lpstr>Arial</vt:lpstr>
      <vt:lpstr>Corbel</vt:lpstr>
      <vt:lpstr>Tahoma</vt:lpstr>
      <vt:lpstr>خداعي</vt:lpstr>
      <vt:lpstr>المحاضرة الثلاثون: فيليب سيلزنيك والنظرية الوظيفية لتفويض السلطة: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الثلاثون: فيليب سيلزنيك والنظرية الوظيفية لتفويض السلطة:  المادة: علم اجتماع التنظيم أستاذ المادة: د. رباح احمد مهدي  </dc:title>
  <dc:creator>F1</dc:creator>
  <cp:lastModifiedBy>F1</cp:lastModifiedBy>
  <cp:revision>26</cp:revision>
  <dcterms:created xsi:type="dcterms:W3CDTF">2018-02-03T18:42:21Z</dcterms:created>
  <dcterms:modified xsi:type="dcterms:W3CDTF">2018-02-03T19:17:42Z</dcterms:modified>
</cp:coreProperties>
</file>