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434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5912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5133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6552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706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3708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7499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3479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356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7804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613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329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9446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66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0442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27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68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2/3/2018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632918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30278" y="604434"/>
            <a:ext cx="9472745" cy="5548393"/>
          </a:xfrm>
        </p:spPr>
        <p:txBody>
          <a:bodyPr>
            <a:normAutofit fontScale="90000"/>
          </a:bodyPr>
          <a:lstStyle/>
          <a:p>
            <a:r>
              <a:rPr lang="ar-IQ" dirty="0"/>
              <a:t> </a:t>
            </a:r>
            <a:r>
              <a:rPr lang="ar-IQ" sz="5300" dirty="0"/>
              <a:t>المحاضرة الحادية والثلاثون: التحليل السوسيولوجي للمؤسسة العسكرية</a:t>
            </a:r>
            <a:br>
              <a:rPr lang="ar-IQ" sz="5300" dirty="0"/>
            </a:br>
            <a:r>
              <a:rPr lang="ar-IQ" sz="5300" dirty="0"/>
              <a:t>المادة: علم اجتماع التنظيم</a:t>
            </a:r>
            <a:br>
              <a:rPr lang="ar-IQ" sz="5300" dirty="0"/>
            </a:br>
            <a:r>
              <a:rPr lang="ar-IQ" sz="5300" dirty="0"/>
              <a:t>أستاذ المادة: د. رباح احمد مهدي                                                 </a:t>
            </a:r>
            <a:br>
              <a:rPr lang="ar-IQ" sz="5300" dirty="0"/>
            </a:br>
            <a:r>
              <a:rPr lang="ar-IQ" sz="5300" dirty="0"/>
              <a:t/>
            </a:r>
            <a:br>
              <a:rPr lang="ar-IQ" sz="5300" dirty="0"/>
            </a:br>
            <a:endParaRPr lang="ar-IQ" sz="5300" dirty="0"/>
          </a:p>
        </p:txBody>
      </p:sp>
    </p:spTree>
    <p:extLst>
      <p:ext uri="{BB962C8B-B14F-4D97-AF65-F5344CB8AC3E}">
        <p14:creationId xmlns:p14="http://schemas.microsoft.com/office/powerpoint/2010/main" val="2929974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63471"/>
            <a:ext cx="10402890" cy="6400800"/>
          </a:xfrm>
        </p:spPr>
        <p:txBody>
          <a:bodyPr>
            <a:normAutofit/>
          </a:bodyPr>
          <a:lstStyle/>
          <a:p>
            <a:r>
              <a:rPr lang="ar-IQ" dirty="0"/>
              <a:t>ثانيا.	التدرج الهرمي: </a:t>
            </a:r>
          </a:p>
          <a:p>
            <a:r>
              <a:rPr lang="ar-IQ" dirty="0"/>
              <a:t>   يعتبر النسق العسكري نسقاً اجتماعيا متدرجاً بدقة، أذ يكون على شكل هرم تحتل قمته المراكز العسكرية العليا وتحتل سفوحه المراكز الوسطية، وقاعدته المراكز القاعدية، علما بان المراكز القاعدية أكثر حجما وعددا من المراكز الوسطى او المراكز القيادية التي تقع في قمة الهرم العسكري. ويبدأ التدرج الهرمي العسكري من القائد الاعلى للقوات المسلحة وينتهي بالجندي، وهذا التسلسل القيادي يتضمن العلاقات والممارسة الرسمية وغير الرسمية التي تحقق انضباط وفاعلية واستمرار النسق العسكري. ويقوم التدرج الهرمي بصورة اساسية على الرتبة العسكرية التي تحدد نمط العلاقات بين الرؤساء والمرؤوسين بطريقة موضوعية، وتعرف الرتبة العسكرية بأنها تلك الصفة او النوعية او الدرجة التي تمنح للعسكرين والتي تحدد مكانتهم في تدريج الهرمي وتعطيهم صلاحية ممارسة السلطة وإصدار الاوامر ضمن أطار القانون العسكري الذي تتبناه المؤسسة العسكرية. </a:t>
            </a:r>
          </a:p>
        </p:txBody>
      </p:sp>
    </p:spTree>
    <p:extLst>
      <p:ext uri="{BB962C8B-B14F-4D97-AF65-F5344CB8AC3E}">
        <p14:creationId xmlns:p14="http://schemas.microsoft.com/office/powerpoint/2010/main" val="2100089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542441"/>
            <a:ext cx="10018713" cy="5248759"/>
          </a:xfrm>
        </p:spPr>
        <p:txBody>
          <a:bodyPr/>
          <a:lstStyle/>
          <a:p>
            <a:r>
              <a:rPr lang="ar-IQ" b="1" dirty="0"/>
              <a:t>وتقسم الرتب العسكرية الى درجات تحدد الاوضاع والقوة النسبية للضباط الذين </a:t>
            </a:r>
            <a:r>
              <a:rPr lang="ar-IQ" b="1" dirty="0" err="1"/>
              <a:t>يتقلدونها</a:t>
            </a:r>
            <a:r>
              <a:rPr lang="ar-IQ" b="1" dirty="0"/>
              <a:t>، فهنالك قائد فرقة مثلاً الذي له حق السلطة على آمري الالوية ولابد أن يكون أعلى رتبة منهم حتى يتمكن من ممارسة سلطته دون إي صراع، وكذلك الحال بالنسبة لآمري الأفواج الذين يجب أن يكونوا أعلى سلطة من آمري السرايا حتى يتمكنوا من أدارة سراياهم وضمان الطاعة والولاء وتنفيذ الواجبات والاوامر بصورة دقيقة.</a:t>
            </a:r>
          </a:p>
          <a:p>
            <a:endParaRPr lang="ar-IQ" dirty="0"/>
          </a:p>
        </p:txBody>
      </p:sp>
    </p:spTree>
    <p:extLst>
      <p:ext uri="{BB962C8B-B14F-4D97-AF65-F5344CB8AC3E}">
        <p14:creationId xmlns:p14="http://schemas.microsoft.com/office/powerpoint/2010/main" val="180475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018713" cy="6230317"/>
          </a:xfrm>
        </p:spPr>
        <p:txBody>
          <a:bodyPr/>
          <a:lstStyle/>
          <a:p>
            <a:r>
              <a:rPr lang="ar-IQ" dirty="0"/>
              <a:t>ثالثا.	المشاركة الجماعية في تنفيذ الواجبات: </a:t>
            </a:r>
          </a:p>
          <a:p>
            <a:r>
              <a:rPr lang="ar-IQ" dirty="0"/>
              <a:t>من اهم الخواص التي تتميز بها المؤسسة العسكرية اتاحة المجال لكافة العسكريين لتحمل الواجبات والاعمال الملقاة على عاتقهم. حيث ان كافة العسكريين في المؤسسة العسكرية يساهمون في تنفيذ الواجبات </a:t>
            </a:r>
            <a:r>
              <a:rPr lang="ar-IQ" dirty="0" err="1"/>
              <a:t>التعبوية</a:t>
            </a:r>
            <a:r>
              <a:rPr lang="ar-IQ" dirty="0"/>
              <a:t> والتدريبية والقتالية، فالدور الذي يشغله العسكرية هو الذي يحدد واجباته ويوضح طبيعة المهام التي ينبغي القيام بها , كما أن واجبات كل دور من الادوار العسكرية مكملة لواجبات الادوار الاخرى ,فدور الضابط لا يكون فعالاً دون وجود دور الجندي ودور الجندي لا يكون مؤثراً دون تعلقه بدور الضابط وهكذا .</a:t>
            </a:r>
          </a:p>
          <a:p>
            <a:r>
              <a:rPr lang="ar-IQ" dirty="0"/>
              <a:t>مما تقدم يتضح لنا أن مهمة أشراك كافة العسكريين في الواجبات والمسؤوليات التي تضطلع بها الوحدات القتالية من الشروط الاساسية التي ينبغي أن تتسم بها المؤسسات العسكرية الناجحة.</a:t>
            </a:r>
          </a:p>
          <a:p>
            <a:endParaRPr lang="ar-IQ" dirty="0"/>
          </a:p>
        </p:txBody>
      </p:sp>
    </p:spTree>
    <p:extLst>
      <p:ext uri="{BB962C8B-B14F-4D97-AF65-F5344CB8AC3E}">
        <p14:creationId xmlns:p14="http://schemas.microsoft.com/office/powerpoint/2010/main" val="1319176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185980"/>
            <a:ext cx="10018713" cy="6292311"/>
          </a:xfrm>
        </p:spPr>
        <p:txBody>
          <a:bodyPr>
            <a:normAutofit/>
          </a:bodyPr>
          <a:lstStyle/>
          <a:p>
            <a:r>
              <a:rPr lang="ar-IQ" dirty="0"/>
              <a:t>رابعا. الرقم العسكري: </a:t>
            </a:r>
          </a:p>
          <a:p>
            <a:r>
              <a:rPr lang="ar-IQ" dirty="0"/>
              <a:t>          للرقم العسكري أهمية خاصة في حياة العسكريين داخل المؤسسة العسكرية، فالحياة العسكرية حياة لا شخصية يبرزها الرقم العسكري المسلسل للجندي. وأرقام السرايا والكتائب وهكذا مما يعني افتقادهم فرديتهم...وهذه وأن كانت نتيجة طبيعية بعض الشيء في التنظيمات ذات الحجم الكبير لكنها تظهر بدرجة ملحوظة في القوات المسلحة بصفتها مجتمعاً قائما بذاته</a:t>
            </a:r>
            <a:r>
              <a:rPr lang="ar-IQ" dirty="0" smtClean="0"/>
              <a:t>.</a:t>
            </a:r>
            <a:endParaRPr lang="ar-IQ" dirty="0"/>
          </a:p>
          <a:p>
            <a:r>
              <a:rPr lang="ar-IQ" dirty="0"/>
              <a:t>خامسا. اختلاف المكانة العسكرية بين الضباط والجنود: </a:t>
            </a:r>
          </a:p>
          <a:p>
            <a:r>
              <a:rPr lang="ar-IQ" dirty="0"/>
              <a:t>من أكثر السمات وضوحاً لأي ملاحظ عابر هي تلك الهوة في المكانة الاجتماعية بين الضباط والجنود. وتشجع السياسة العسكرية هذا الامر وتراه ضرورة انضباطية كما يؤكد القانون والتقاليد العسكرية على ضرورة وجود مسافة اجتماعية بين الضباط والجنود ويرمز الى ذلك باستخدام بعض التعبيرات مثل نوادي الضباط ونوادي الجنود.</a:t>
            </a:r>
          </a:p>
          <a:p>
            <a:endParaRPr lang="ar-IQ" dirty="0"/>
          </a:p>
        </p:txBody>
      </p:sp>
    </p:spTree>
    <p:extLst>
      <p:ext uri="{BB962C8B-B14F-4D97-AF65-F5344CB8AC3E}">
        <p14:creationId xmlns:p14="http://schemas.microsoft.com/office/powerpoint/2010/main" val="1545618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24366" y="418455"/>
            <a:ext cx="10278657" cy="5827362"/>
          </a:xfrm>
        </p:spPr>
        <p:txBody>
          <a:bodyPr/>
          <a:lstStyle/>
          <a:p>
            <a:r>
              <a:rPr lang="ar-IQ" dirty="0"/>
              <a:t>سادسا. الوحدة الايديولوجية:</a:t>
            </a:r>
          </a:p>
          <a:p>
            <a:r>
              <a:rPr lang="ar-IQ" dirty="0"/>
              <a:t>تتميز المؤسسة العسكرية بوحدة أفكارها ومعتقداتها، هذه الوحدة تؤدى الى تماسك أنظمة المؤسسة العسكرية بحيث تجعلها قادرة على تحقيق أهدافها وطموحاتها القريبة والبعيدة. وأن الايمان بمعتقدات وأهداف مشتركة يؤدي الى نبذ الخلافات وتساعد على الاقتراب والانسجام بين أفراد المؤسسة العسكرية مما يساعد على تكوين وحدات قتالية قوية وفعالة وقادرة على الذود عن كرامة ووحدة الوطن.</a:t>
            </a:r>
          </a:p>
          <a:p>
            <a:r>
              <a:rPr lang="ar-IQ" dirty="0"/>
              <a:t>   اما إذا لم تتوفر الأيديولوجية الموحدة بين ابناء القوات المسلحة فأن تشكيلاتها ستكون مبعثرة ومنقسمة على نفسها بحيث تكون ضعيفة وغير قادرة على تحقيق أبسط أهدافها. </a:t>
            </a:r>
          </a:p>
          <a:p>
            <a:endParaRPr lang="ar-IQ" dirty="0"/>
          </a:p>
        </p:txBody>
      </p:sp>
    </p:spTree>
    <p:extLst>
      <p:ext uri="{BB962C8B-B14F-4D97-AF65-F5344CB8AC3E}">
        <p14:creationId xmlns:p14="http://schemas.microsoft.com/office/powerpoint/2010/main" val="3280469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71959"/>
            <a:ext cx="10018713" cy="6028841"/>
          </a:xfrm>
        </p:spPr>
        <p:txBody>
          <a:bodyPr/>
          <a:lstStyle/>
          <a:p>
            <a:r>
              <a:rPr lang="ar-IQ" dirty="0"/>
              <a:t> أذن يتطلب من النظام العسكري الاهتمام بأيديولوجية أفراده وقيمهم وأهدافهم المشتركة قبل الاهتمام بقضايا التدريب والتسليح والتأهيل على أشغال المراكز العسكرية الحساسة، وذلك لان وحدة أبناء القوات المسلحة عن طريق أيمانهم بأفكار ومبادئ وقيم ثابتة ومعينة أنما هي الوسيلة التي تمكنهم من بلوغ درجات متميزة في التدريب والتأهيل والدفاع عن الوطن وحماية تراثه ومقدساته.</a:t>
            </a:r>
          </a:p>
          <a:p>
            <a:r>
              <a:rPr lang="ar-IQ" dirty="0"/>
              <a:t>   أن الأيديولوجية المشتركة التي ينبغي على أبناء القوات المسلحة الأيمان بها والتمسك بتعاليمها يجب ان تكون مشتقة من أيديولوجية النظام الاجتماعي ويجب ان تتبناها عدة جماعات مرجعية في ان واحد كالأسرة والمدرسة والمجتمع المحلي ووسائل الاعلام الجماهيرية، لكي يسهل على العسكريين التمسك بها والتصرف بموجب تعاليمها وقوانينها لكي يصبح كافة العسكريين في القوات المسلحة موحدين وقادرين على الدفاع عن كرامة الوطن وصيانة شرفه ومقدساته من الطامعين والاشرار. </a:t>
            </a:r>
          </a:p>
        </p:txBody>
      </p:sp>
    </p:spTree>
    <p:extLst>
      <p:ext uri="{BB962C8B-B14F-4D97-AF65-F5344CB8AC3E}">
        <p14:creationId xmlns:p14="http://schemas.microsoft.com/office/powerpoint/2010/main" val="364886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185980"/>
            <a:ext cx="10018713" cy="6323307"/>
          </a:xfrm>
        </p:spPr>
        <p:txBody>
          <a:bodyPr/>
          <a:lstStyle/>
          <a:p>
            <a:r>
              <a:rPr lang="ar-IQ" dirty="0"/>
              <a:t>. الأدوار الوظيفية في المؤسسة العسكرية: </a:t>
            </a:r>
          </a:p>
          <a:p>
            <a:r>
              <a:rPr lang="ar-IQ" dirty="0"/>
              <a:t>تتكون المؤسسة العسكرية من سلسة أدوار وظيفية مختلفة ومتشعبة , وأن هذه الأدوار بالرغم من اختلافها وتشعبها فأن هناك درجة كبيرة من التكامل فيما بينها. وتختلف هذه الادوار بوظائفها ومنازلها الاجتماعية وحقوقها المادية والمعنوية. والادوار الاجتماعية لا يمكن ان تكون ثابتة ومترسخة إلا بعد إسنادها وتبريرها من قبل السلطة العليا التي تنتمي وتخضع لأحكامها وقوانينها. فالأدوار الاجتماعية في العائلة لا تعتبر شرعية ولا يمكن قبولها إذا لم تتبناها السلطة الابوية في العائلة. والادوار الاجتماعية في المؤسسة العسكرية لا يمكن أن تكون شرعية ومقبولة إذا لم تتبناها الدولة والمؤسسة العسكرية نفسها. وعندما تكون هذه الادوار مدعومة من قبل السلطة ومقبولة من قبل الافراد الذين يشغلونها تتحول الى مؤسسة اجتماعية لها أحكام وقوانين معينة تحدد سلوكية وعلاقات أفرادها.</a:t>
            </a:r>
          </a:p>
        </p:txBody>
      </p:sp>
    </p:spTree>
    <p:extLst>
      <p:ext uri="{BB962C8B-B14F-4D97-AF65-F5344CB8AC3E}">
        <p14:creationId xmlns:p14="http://schemas.microsoft.com/office/powerpoint/2010/main" val="1735862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09966"/>
            <a:ext cx="10018713" cy="6199321"/>
          </a:xfrm>
        </p:spPr>
        <p:txBody>
          <a:bodyPr/>
          <a:lstStyle/>
          <a:p>
            <a:r>
              <a:rPr lang="ar-IQ" dirty="0"/>
              <a:t>. فلو نظرنا الى المؤسسة العسكرية لشاهدنا بأنها تكون على شكل مثلث أو هرم تتوزع عليه الادوار الوظيفية التي قد تكون أدوارا قيادية أو وسيطة او قاعدية.  فالأدوار القيادية في القوات المسلحة تتمثل بأدوار قادة الفيالق والفرق وأمري الألوية، بينما الأدوار الوسطية تتمثل بأدوار الضابط العاملين في الوحدات والتشكيلات القتالية والإدارية والذين لا يشغلون المراكز القيادية. اما الأدوار القاعدية في القوات المسلحة فتتمثل بأدوار نواب الضباط وضابط الصف والجنود.</a:t>
            </a:r>
          </a:p>
        </p:txBody>
      </p:sp>
    </p:spTree>
    <p:extLst>
      <p:ext uri="{BB962C8B-B14F-4D97-AF65-F5344CB8AC3E}">
        <p14:creationId xmlns:p14="http://schemas.microsoft.com/office/powerpoint/2010/main" val="2282248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40963"/>
            <a:ext cx="10018713" cy="6199322"/>
          </a:xfrm>
        </p:spPr>
        <p:txBody>
          <a:bodyPr/>
          <a:lstStyle/>
          <a:p>
            <a:r>
              <a:rPr lang="ar-IQ" dirty="0"/>
              <a:t> لكل دور من الادوار العسكرية حقوق وعليه واجبات وله اتصالاته وتفاعلاته داخل وخارج المؤسسة العسكرية. فواجبات الدور هي مجموعة تصرفات التي يقوم بها لاعب الدور الاجتماعي أثناء تصرفاته وعلاقاته بالآخرين. أما حقوق الدور فهي الامتيازات والمكافآت التي تقدم للدور بعد قيامة بالواجبات المتوقعة منه. فنلاحظ واجبات آمر اللواء تختلف عن واجبات آمر الفوج وتختلف عن واجبات قائد الفرقة أو ضابط الركن وكذلك تختلف عن واجبات امر السرية والتي بدورها تختلف عن واجبات الجندي. </a:t>
            </a:r>
          </a:p>
        </p:txBody>
      </p:sp>
    </p:spTree>
    <p:extLst>
      <p:ext uri="{BB962C8B-B14F-4D97-AF65-F5344CB8AC3E}">
        <p14:creationId xmlns:p14="http://schemas.microsoft.com/office/powerpoint/2010/main" val="153319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33953"/>
            <a:ext cx="10018713" cy="6013342"/>
          </a:xfrm>
        </p:spPr>
        <p:txBody>
          <a:bodyPr/>
          <a:lstStyle/>
          <a:p>
            <a:r>
              <a:rPr lang="ar-IQ" dirty="0"/>
              <a:t>فواجبات امر اللواء تتحدد بالإشراف المباشر على شؤون ومتطلبات الافواج العائدة الى لوائه والتي تتعلق بأمور التدريب والتسليح والتهيئة والاستعداد على خوض المعارك مع الاشراف على الشؤون الادارية المتعلقة باللواء وادامة الاتصال بقيادة الفرقة وبقية الالوية المتواجدة ضمن المنطقة. اما واجبات أمر السرية فتختلف عن واجبات أمر اللواء، فأمر السرية لم يكون مسؤولا فقط عن تدريب وتسليح سريته بل يقوم بسد حاجات العسكريين الإدارية وحل مشكلاتهم وتعميق اواصر الوحدة العسكرية والقتالية بينهم، بالإضافة الى إلقاء المحاضرات المتعلقة بالتدريب وتطبيقها ميدانيا لأجل الاستفادة منها اثناء المعارك الحاسمة والمعقدة. </a:t>
            </a:r>
          </a:p>
        </p:txBody>
      </p:sp>
    </p:spTree>
    <p:extLst>
      <p:ext uri="{BB962C8B-B14F-4D97-AF65-F5344CB8AC3E}">
        <p14:creationId xmlns:p14="http://schemas.microsoft.com/office/powerpoint/2010/main" val="182650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018713" cy="6028839"/>
          </a:xfrm>
        </p:spPr>
        <p:txBody>
          <a:bodyPr/>
          <a:lstStyle/>
          <a:p>
            <a:r>
              <a:rPr lang="ar-IQ" dirty="0"/>
              <a:t>ان الغرض الاساسي من تحليل المؤسسة العسكرية الى عناصرها الاولية يرجع الى اربعة عوامل اساسية هي:</a:t>
            </a:r>
          </a:p>
          <a:p>
            <a:r>
              <a:rPr lang="ar-IQ" dirty="0"/>
              <a:t>1.	التعرف على الاحكام والقوانين والضوابط التي تحدد مسيرة المؤسسة العسكرية وتلبي حاجات وطموحات العسكريين فيها، فاذا كانت الاحكام والقوانين التي تحكم المؤسسة العسكرية تلبي طموحات العسكريين وأنهم مرتاحون لها فان المؤسسة العسكرية يمكن ان تستمر وتتطور وتصبح قادرة على القيام بواجباتها على أكمل وجه. اما إذا كانت الإحكام والقوانين السائدة محبطة لأمال وتطلعات العسكريين ولا تحقق أغراض المؤسسة العسكرية، فان من حق المحلل الاجتماعي العسكري ان يقترح تغييرها ووضع قوانين واحكام وسياقات عمل جديدة تتماشى مع طبيعة المؤسسة العسكرية وحاجات العسكريين فيها الذاتية والمجتمعية.</a:t>
            </a:r>
          </a:p>
          <a:p>
            <a:endParaRPr lang="ar-IQ" dirty="0"/>
          </a:p>
        </p:txBody>
      </p:sp>
    </p:spTree>
    <p:extLst>
      <p:ext uri="{BB962C8B-B14F-4D97-AF65-F5344CB8AC3E}">
        <p14:creationId xmlns:p14="http://schemas.microsoft.com/office/powerpoint/2010/main" val="1159544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526943"/>
            <a:ext cx="10018713" cy="5264258"/>
          </a:xfrm>
        </p:spPr>
        <p:txBody>
          <a:bodyPr/>
          <a:lstStyle/>
          <a:p>
            <a:r>
              <a:rPr lang="ar-IQ" dirty="0"/>
              <a:t> وبعد قيام الادوار الوظيفية في القوات المسلحة بواجباتها المحددة والمطلوبة منها فأنها تتمتع بكافة حقوقها المادية والمعنوية، فالحقوق المادية تتمثل باستلام رواتب واجور العسكريين ومستخدميها وشراء الاسلحة والمعدات التي تحتاجها وبناء منشاتها العسكرية ومشاريعها الانتاجية. اما الحقوق المعنوية فتتمثل بدرجة التقدير والاحترام وبقية الامتيازات التي يتمتع بها امر اللواء. فهذه الامتيازات تختلف عن التي يتمتع بها ضابط الصف، </a:t>
            </a:r>
          </a:p>
        </p:txBody>
      </p:sp>
    </p:spTree>
    <p:extLst>
      <p:ext uri="{BB962C8B-B14F-4D97-AF65-F5344CB8AC3E}">
        <p14:creationId xmlns:p14="http://schemas.microsoft.com/office/powerpoint/2010/main" val="727941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56461"/>
            <a:ext cx="10018713" cy="5796366"/>
          </a:xfrm>
        </p:spPr>
        <p:txBody>
          <a:bodyPr/>
          <a:lstStyle/>
          <a:p>
            <a:r>
              <a:rPr lang="ar-IQ" dirty="0"/>
              <a:t>كما ان الحقوق والامتيازات التي يتمتع بها الاخير تختلف عن تلك التي يتمتع بها الجندي. وان هذه الحقوق والامتيازات لا تكون متساوية ومتكافئة فهي تختلف من شخص لآخر تبعا لنوعية الدور الذي يشغله وفترة الخدمة التي قضاها في الجيش وماهية العمل الذي يؤديه والاخطار التي يتعرض لها اثناء ادائه للخدمة. فالامتيازات التي يحصل عليها قائد الفرقة تختلف عن تلك التي يحصل عليها آمر اللواء او عن تلك التي يحصل عليها آمر الفوج او الجندي، اي ان الامتيازات تتناسب مع الادوار التي يحتلها القادة والآمرون والضباط والجنود.</a:t>
            </a:r>
          </a:p>
        </p:txBody>
      </p:sp>
    </p:spTree>
    <p:extLst>
      <p:ext uri="{BB962C8B-B14F-4D97-AF65-F5344CB8AC3E}">
        <p14:creationId xmlns:p14="http://schemas.microsoft.com/office/powerpoint/2010/main" val="3978186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64949"/>
            <a:ext cx="10018713" cy="6090834"/>
          </a:xfrm>
        </p:spPr>
        <p:txBody>
          <a:bodyPr/>
          <a:lstStyle/>
          <a:p>
            <a:r>
              <a:rPr lang="ar-IQ" dirty="0"/>
              <a:t> فالأدوار الاجتماعية لا تكون على صعيد واحد او مستوى واحد وانما تتباين من فرد الى فرد آخر، وهذا التباين بين الادوار في المؤسسة العسكرية او في اي مؤسسة اخرى يرجع ثلاثة متغيرات اساسية: </a:t>
            </a:r>
          </a:p>
          <a:p>
            <a:r>
              <a:rPr lang="ar-IQ" dirty="0"/>
              <a:t>أ.	الفوارق الفردية بين العسكريين الشاغلين للأدوار الوظيفية، اذ ان العسكريين داخل المؤسسة العسكرية يختلفون في الخبرات والتجارب وفي درجات الذكاء وفي القابليات والكفاءات وفي السمات الوراثية والمنجزة.</a:t>
            </a:r>
          </a:p>
          <a:p>
            <a:r>
              <a:rPr lang="ar-IQ" dirty="0"/>
              <a:t>ب.	التدريب والتحصيل العلمي للعسكريين يجعلهم يختلفون في طبيعة وماهية الأدوار التي يحتلوها.</a:t>
            </a:r>
          </a:p>
          <a:p>
            <a:r>
              <a:rPr lang="ar-IQ" dirty="0"/>
              <a:t>ج.	الفرص والظروف الحياتية التي يمر بها العسكريون تلعب دورا مهما في إشغال العسكريون للأدوار المختلفة في المؤسسة العسكرية.</a:t>
            </a:r>
          </a:p>
          <a:p>
            <a:endParaRPr lang="ar-IQ" dirty="0"/>
          </a:p>
        </p:txBody>
      </p:sp>
    </p:spTree>
    <p:extLst>
      <p:ext uri="{BB962C8B-B14F-4D97-AF65-F5344CB8AC3E}">
        <p14:creationId xmlns:p14="http://schemas.microsoft.com/office/powerpoint/2010/main" val="294356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018713" cy="6199321"/>
          </a:xfrm>
        </p:spPr>
        <p:txBody>
          <a:bodyPr/>
          <a:lstStyle/>
          <a:p>
            <a:r>
              <a:rPr lang="ar-IQ" dirty="0"/>
              <a:t>.	معرفة القوانين التي تساعد على السكون والجمود الاجتماعي، اي معرفة العوامل التي تسبب تخلف المؤسسة العسكرية وعدم قدرتها على التحول والتطور مع معرفة كيفية تذليل المعوقات التي تحد من عملية التحول والنمو والتقدم، فاذا شخص عالم الاجتماع العسكري الاسباب الموضوعية والذاتية التي تحد من عملية التقدم والتحول (المعوقات الاجتماعية والحضارية) فانه يستطيع إن يقترح ما من شأنه معالجة هذه المعوقات.</a:t>
            </a:r>
          </a:p>
          <a:p>
            <a:r>
              <a:rPr lang="ar-IQ" dirty="0"/>
              <a:t>3.	التعرف على العوامل التي تساعد على تقدم المؤسسة العسكرية وتسريع عملية تطورها وتقدمها وجعلها في مصاف الجيوش الاجنبية المتقدمة، هذا التعرف يساعد عالم الاجتماع العسكري على اقتراحها كمشروع عمل يمكن الركون اليه في عملية التحول الاجتماعي المخطط التي تختلف كل الاختلاف عن عملية التحول الاجتماعي الحتمي او العفوي.</a:t>
            </a:r>
          </a:p>
          <a:p>
            <a:endParaRPr lang="ar-IQ" dirty="0"/>
          </a:p>
        </p:txBody>
      </p:sp>
    </p:spTree>
    <p:extLst>
      <p:ext uri="{BB962C8B-B14F-4D97-AF65-F5344CB8AC3E}">
        <p14:creationId xmlns:p14="http://schemas.microsoft.com/office/powerpoint/2010/main" val="278038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25465"/>
            <a:ext cx="10371893" cy="6106332"/>
          </a:xfrm>
        </p:spPr>
        <p:txBody>
          <a:bodyPr>
            <a:normAutofit lnSpcReduction="10000"/>
          </a:bodyPr>
          <a:lstStyle/>
          <a:p>
            <a:r>
              <a:rPr lang="ar-IQ" dirty="0"/>
              <a:t>.	تحليل المؤسسة العسكرية الى عناصرها الاولية التي تتكون منها يساعد عالم الاجتماع العسكري على الاطلاع على المركبات والاجزاء التي تتكون منها المؤسسة العسكرية ثم دراستها دراسة علمية لكي يصار الى تنشيط اجزائها وبالتالي قدرتها على العمل وفق الاهداف والطموحات التي تسعى المؤسسة العسكرية الى تحقيقها.</a:t>
            </a:r>
          </a:p>
          <a:p>
            <a:r>
              <a:rPr lang="ar-IQ" dirty="0"/>
              <a:t>وفي هذا الفصل سوف نتناول بالفحص والتحليل جملة من المواضيع المهمة التي تحلل المؤسسة العسكرية تحليلا اجتماعيا وهي على محاور عدة وكما يأتي:</a:t>
            </a:r>
          </a:p>
          <a:p>
            <a:r>
              <a:rPr lang="ar-IQ" dirty="0"/>
              <a:t>1. طبيعة المؤسسة والمنظمة العسكرية:  </a:t>
            </a:r>
          </a:p>
          <a:p>
            <a:r>
              <a:rPr lang="ar-IQ" dirty="0"/>
              <a:t>   تعتبر المؤسسة العسكرية جزءا مهما من البناء الاجتماعي ولهذا عندما نقوم بتحليل البناء الاجتماعي الى عناصره مكوناته الأساسية فأننا نستطيع تحليل المؤسسة العسكرية الى عناصرها الاولية، لكن قبل قيامنا بتحليل المؤسسة العسكرية ينبغي علينا تحديد ماهية المنظمة العسكرية التي تخضع لقوانين واحكام البناء الاجتماعي، كذلك ينبغي ان نوضح الفروق الجوهرية بين المؤسسات والمنظمات العسكرية. فالمؤسسة العسكرية هي مجموعة أحكام وقوانين تحدد آلية التفاعل والسلوك والتصرف داخل المؤسسة العسكرية مهما يكن هدفها. </a:t>
            </a:r>
          </a:p>
        </p:txBody>
      </p:sp>
    </p:spTree>
    <p:extLst>
      <p:ext uri="{BB962C8B-B14F-4D97-AF65-F5344CB8AC3E}">
        <p14:creationId xmlns:p14="http://schemas.microsoft.com/office/powerpoint/2010/main" val="54882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47973"/>
            <a:ext cx="10018713" cy="6431796"/>
          </a:xfrm>
        </p:spPr>
        <p:txBody>
          <a:bodyPr/>
          <a:lstStyle/>
          <a:p>
            <a:r>
              <a:rPr lang="ar-IQ" dirty="0"/>
              <a:t>اما المنظمة العسكرية فهي جماعة او جمعية او رابطة ينتمي اليها الافراد لتحقيق اهدافهم الحياتية. وبعبارة اخرى هي الوحدات والتشكيلات التي ينتمي اليها العسكريون لتحقيق اهدافهم ومآربهم العسكرية. فلو اخذنا مثلا الفرقة العسكرية او الوحدة القتالية وحللناها تحليلا اجتماعيا لوجدناها تتكون من ادوار اجتماعية مختلفة بواجباتها ووظائفها ومختلفة بمنازلها الاجتماعية وسمعتها وامتيازاتها المادية والمعنوية، ولكل دور حقوقه وواجباته الاجتماعية، إذا للمنظمات العسكرية مهام أو وظائف لا تقل أهميتها عن المهام التي تضطلع بها المنظمات البنيوية الاخرى. ونعني بالوظائف الاجتماعية للمنظمة العسكرية الخدمات والواجبات التي تقدمها المنظمة العسكرية للعسكريين وللمجتمع في ان واحد. </a:t>
            </a:r>
          </a:p>
        </p:txBody>
      </p:sp>
    </p:spTree>
    <p:extLst>
      <p:ext uri="{BB962C8B-B14F-4D97-AF65-F5344CB8AC3E}">
        <p14:creationId xmlns:p14="http://schemas.microsoft.com/office/powerpoint/2010/main" val="17569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261316"/>
          </a:xfrm>
        </p:spPr>
        <p:txBody>
          <a:bodyPr/>
          <a:lstStyle/>
          <a:p>
            <a:r>
              <a:rPr lang="ar-IQ" dirty="0"/>
              <a:t> أذ ان سبب انتماء الفرد للمنظمة العسكرية هو لتحقيق أهدافه وطموحاته. والمنضمة العسكرية تساعد العسكريين المنتمين اليها في تحقيق أهدافهم وطموحاتهم، كما ان والمنضمة العسكرية بعملها هذا تخدم بقية المنظمات التي يتكون منها المجتمع، وذلك لتحقيق الاغراض العليا للمجتمع , وبعد هذا الإيجاز لابد من توضيح هذه الوظائف بالنقاط الاتية:  </a:t>
            </a:r>
          </a:p>
          <a:p>
            <a:r>
              <a:rPr lang="ar-IQ" dirty="0"/>
              <a:t>تسعى المنضمة العسكرية الى تحقيق أهداف النظام الاجتماعي وتمكنه من الاستقرار والتكامل وذلك لأنها تشكل القوة الرادة لكل من تسول له نفس الاعتداء على حرمت الوطن.</a:t>
            </a:r>
          </a:p>
          <a:p>
            <a:r>
              <a:rPr lang="ar-IQ" dirty="0"/>
              <a:t>أ.	تهتم المنضمة العسكرية بتوزيع النفوذ والقوة على العسكريين وترسم معالم الادارة العسكرية في التشكيلات الوحدة القتالية. </a:t>
            </a:r>
          </a:p>
          <a:p>
            <a:r>
              <a:rPr lang="ar-IQ" dirty="0"/>
              <a:t>ب.	تحدد وجبات وحقوق القادة والآمرين بالنسبة للجنود الذين تحت أمرتهم وحقوق وواجبات الضباط داخل المؤسسة العسكرية بصورة عامة. </a:t>
            </a:r>
          </a:p>
        </p:txBody>
      </p:sp>
    </p:spTree>
    <p:extLst>
      <p:ext uri="{BB962C8B-B14F-4D97-AF65-F5344CB8AC3E}">
        <p14:creationId xmlns:p14="http://schemas.microsoft.com/office/powerpoint/2010/main" val="873580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47973"/>
            <a:ext cx="10018713" cy="6214820"/>
          </a:xfrm>
        </p:spPr>
        <p:txBody>
          <a:bodyPr/>
          <a:lstStyle/>
          <a:p>
            <a:r>
              <a:rPr lang="ar-IQ" dirty="0"/>
              <a:t>ج.	تقوم بتدريب وتسليح التشكيلات القتالية وتحدد الظروف التي تعلن فيها حالة النفير العام والحروب. </a:t>
            </a:r>
          </a:p>
          <a:p>
            <a:r>
              <a:rPr lang="ar-IQ" dirty="0"/>
              <a:t>د.	وضع الاحكام والقوانين التي تمكنها من أدارة وتطوير تشكيلاتها ووحداتها القتالية وتحقيق الوحدة النفسية والاجتماعية بين أعضائها بحيث تكوّن تشكيلات موحدة مستعدة على تنفيذ الأوامر التي تصدر اليها من القيادة العامة للقوات المسلحة.</a:t>
            </a:r>
          </a:p>
          <a:p>
            <a:r>
              <a:rPr lang="ar-IQ" dirty="0"/>
              <a:t>ه.	المشاركة في تحويل الاقتصاد الوطني من اقتصاد يهتم بتلبية حاجات المجتمع وقت السلم، كالحاجة الى المواد الاستهلاكية والكمالية والصحة والاسكان والخدمات الاجتماعية والثقافية الى اقتصاد يهدف الى تلبية حاجات القوات المسلحة وقت الحرب كالحاجة الى الاسلحة والمعدات العسكرية والذخيرة والمؤن والمواد الغذائية والطاقات البشرية المدربة على تكنولوجيا الحرب. </a:t>
            </a:r>
          </a:p>
          <a:p>
            <a:endParaRPr lang="ar-IQ" dirty="0"/>
          </a:p>
        </p:txBody>
      </p:sp>
    </p:spTree>
    <p:extLst>
      <p:ext uri="{BB962C8B-B14F-4D97-AF65-F5344CB8AC3E}">
        <p14:creationId xmlns:p14="http://schemas.microsoft.com/office/powerpoint/2010/main" val="60444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47973"/>
            <a:ext cx="10018713" cy="6292312"/>
          </a:xfrm>
        </p:spPr>
        <p:txBody>
          <a:bodyPr/>
          <a:lstStyle/>
          <a:p>
            <a:r>
              <a:rPr lang="ar-IQ" dirty="0"/>
              <a:t> مما تقدم يتضح لنا بان المؤسسة العسكرية تعتبر من اهم المؤسسات الاجتماعية التي يتكون منها المجتمع وذلك للوظائف المهمة التي تؤديها للمجتمع والمتمثلة في تحقيق اهداف وطموحات افراده، ولهذا نلاحظ ان المجتمع يعتمد على المؤسسة العسكرية في تحقيق اهدافه وطموحاته واستقراره السياسي وسمعته الدولية. وبالرغم من المهام الكبيرة التي تقدمها المؤسسة العسكرية للمجتمع كما أشرنا سابقا الا ان هذه المؤسسة لا تخلو من خصائص مهمة تميزها عن غيرها من المؤسسات البنيوية الاخرى التي يتكون منها المجتمع. وهي على النحو الاتي:</a:t>
            </a:r>
          </a:p>
          <a:p>
            <a:r>
              <a:rPr lang="ar-IQ" dirty="0"/>
              <a:t>اولا.	المهمة: </a:t>
            </a:r>
          </a:p>
          <a:p>
            <a:r>
              <a:rPr lang="ar-IQ" dirty="0"/>
              <a:t>ان مهمة القوات المسلحة غير مستقرة وتعتمد على ظروف البلد فاذا كانت هناك ظروف تهدد امن البلد بالخطر او الحرب فأنها تستجيب لهذه الظروف بسرعة وباستعداد كاف.</a:t>
            </a:r>
          </a:p>
        </p:txBody>
      </p:sp>
    </p:spTree>
    <p:extLst>
      <p:ext uri="{BB962C8B-B14F-4D97-AF65-F5344CB8AC3E}">
        <p14:creationId xmlns:p14="http://schemas.microsoft.com/office/powerpoint/2010/main" val="406025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49451"/>
            <a:ext cx="10018713" cy="6013342"/>
          </a:xfrm>
        </p:spPr>
        <p:txBody>
          <a:bodyPr/>
          <a:lstStyle/>
          <a:p>
            <a:r>
              <a:rPr lang="ar-IQ" dirty="0"/>
              <a:t>ولهذا فان مهمة المؤسسة العسكرية لا تقل اهمية عن المهام التي تضطلع بها المؤسسات الاجتماعية الاخرى. فالمؤسسة العسكرية هي التي تقوم بتشكيل الجماعات والوحدات القتالية المتخصصة وتشرف على تدريباتها وتسليحها وتحضيرها لخوض المعارك والحروب ضد كل من تسول له نفسه الاعتداء على تربة الوطن وتراث الامة ومقدساتها. وكما تتمحور مهمة المؤسسة العسكرية بالدفاع عن الوطن وحمايته من العدوان الخارجي والحفاظ على سلامة ارضه من طمع الطامعين، بالإضافة الى بعض المهام الامنية التي من شأنها ان تقود الى الهدوء والاستقرار والطمأنينة وثبات النظام السياسي ورفاهية المجتمع وتطوره. </a:t>
            </a:r>
          </a:p>
        </p:txBody>
      </p:sp>
    </p:spTree>
    <p:extLst>
      <p:ext uri="{BB962C8B-B14F-4D97-AF65-F5344CB8AC3E}">
        <p14:creationId xmlns:p14="http://schemas.microsoft.com/office/powerpoint/2010/main" val="2247889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خداعي">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خداعي">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خداعي">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TM03457496[[fn=خداعي]]</Template>
  <TotalTime>24</TotalTime>
  <Words>1362</Words>
  <Application>Microsoft Office PowerPoint</Application>
  <PresentationFormat>ملء الشاشة</PresentationFormat>
  <Paragraphs>47</Paragraphs>
  <Slides>22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22</vt:i4>
      </vt:variant>
    </vt:vector>
  </HeadingPairs>
  <TitlesOfParts>
    <vt:vector size="26" baseType="lpstr">
      <vt:lpstr>Arial</vt:lpstr>
      <vt:lpstr>Corbel</vt:lpstr>
      <vt:lpstr>Tahoma</vt:lpstr>
      <vt:lpstr>خداعي</vt:lpstr>
      <vt:lpstr> المحاضرة الحادية والثلاثون: التحليل السوسيولوجي للمؤسسة العسكرية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الحادية والثلاثون: التحليل السوسيولوجي للمؤسسة العسكرية المادة: علم اجتماع التنظيم أستاذ المادة: د. رباح احمد مهدي                                                   </dc:title>
  <dc:creator>F1</dc:creator>
  <cp:lastModifiedBy>F1</cp:lastModifiedBy>
  <cp:revision>21</cp:revision>
  <dcterms:created xsi:type="dcterms:W3CDTF">2018-02-03T19:32:33Z</dcterms:created>
  <dcterms:modified xsi:type="dcterms:W3CDTF">2018-02-03T19:56:58Z</dcterms:modified>
</cp:coreProperties>
</file>