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592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6012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5838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8915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1971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319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8267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1930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9113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2259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701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279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666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1926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091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812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54116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77871" y="139485"/>
            <a:ext cx="10326741" cy="4637897"/>
          </a:xfrm>
        </p:spPr>
        <p:txBody>
          <a:bodyPr>
            <a:normAutofit/>
          </a:bodyPr>
          <a:lstStyle/>
          <a:p>
            <a:pPr algn="r"/>
            <a:r>
              <a:rPr lang="ar-IQ" dirty="0"/>
              <a:t> المحاضرة الثالثة والثلاثون: الأنساق العمودية في المؤسسة العسكرية:</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2009272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2" y="170482"/>
            <a:ext cx="10724046" cy="5204104"/>
          </a:xfrm>
        </p:spPr>
        <p:txBody>
          <a:bodyPr/>
          <a:lstStyle/>
          <a:p>
            <a:r>
              <a:rPr lang="ar-IQ" b="1" dirty="0"/>
              <a:t>ولهذا السبب نلاحظ ان امري الوحدات القتالية او التشكيلات القتالية يراعون الحذر الشديد في اعطاء الحريات لمقاتليهم لأنهم على علم ودراية بأن الحرية الواسعة سوف تخل بالضبط العسكري، ان الاخلال بالضبط العسكري يؤدي الى الفوضى وعدم الانضباط وطاعة الأوامر وبالتالي يؤدي الى عدم قدرت الوحدة القتالية على تنفيذ ابسط الواجبات المناطة بها. وان حدث هذا فأن يدل على ضعف قدرات الامرين في قيادة وحداتهم القتالية وبالتالي عدم السيطرة على المقاتلين فيها، فالضابط في الوحدة القتالية يقوم بتوجيه الانشطة العسكرية شفهياً وتحريرياً ويحدد السياسة العامة للوحدات التي ينتمي اليها والتي تكون منسجمة مع السياسة العامة للقوات المسلحة، أما الضباط الصف فهم بمثابة حلاقة الوصلين الضباط والجنود يقومون بتوجيه الجنود ومراقبة تدريبهم وتنفيذهم للأوامر تحت اشراف الضابط، وهم ذو مسؤولي محدودة اتجاه الضباط تتركز في تنفيز الأوامر وانجاز الاعمال المطلوبة. </a:t>
            </a:r>
          </a:p>
        </p:txBody>
      </p:sp>
    </p:spTree>
    <p:extLst>
      <p:ext uri="{BB962C8B-B14F-4D97-AF65-F5344CB8AC3E}">
        <p14:creationId xmlns:p14="http://schemas.microsoft.com/office/powerpoint/2010/main" val="490723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278969"/>
            <a:ext cx="9593451" cy="5762393"/>
          </a:xfrm>
        </p:spPr>
        <p:txBody>
          <a:bodyPr/>
          <a:lstStyle/>
          <a:p>
            <a:endParaRPr lang="ar-IQ" b="1" dirty="0" smtClean="0"/>
          </a:p>
          <a:p>
            <a:endParaRPr lang="ar-IQ" b="1" dirty="0"/>
          </a:p>
          <a:p>
            <a:r>
              <a:rPr lang="ar-IQ" b="1" dirty="0" smtClean="0"/>
              <a:t>اما </a:t>
            </a:r>
            <a:r>
              <a:rPr lang="ar-IQ" b="1" dirty="0"/>
              <a:t>الجنود فهن يمثلون قاعدة الهرم العسكري ويشكلون الجمهور العسكري الكبير حيث يؤدون الأعمال والواجبات التي تتطلب جهداً بدنياً وتمتعون امتيازات محدودة تعتمد على الكفاءة والمهارات والابداع والبطولة والشجاعة، فالنسق العمودي العسكري كنسق بيروقراطي محكوم بكيفية ضبط المتغيرات المختلفة والتبوء بها، وهذا الضبط والتنبؤ من مسؤولية القادة والامرين حيث تنتفد فيها صفة القيادة اذا افتقدوا هاذين العصرين كما ان التخطيط مطلب هام من مطالب التنظيم البيروقراطي ومثل هذا التخطيط يحتاج الى درجة البعد عن ميدان المعركة ومسؤولية القيادة ، حيث يلاحظ ان كلما اتسعت المسؤولية وتطلب الامر تخطيطا وتنسيقا دقيقاً احتاجت القيادة الى وضع اكثر اماناً وحماية .</a:t>
            </a:r>
          </a:p>
        </p:txBody>
      </p:sp>
    </p:spTree>
    <p:extLst>
      <p:ext uri="{BB962C8B-B14F-4D97-AF65-F5344CB8AC3E}">
        <p14:creationId xmlns:p14="http://schemas.microsoft.com/office/powerpoint/2010/main" val="2130920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6976" y="247973"/>
            <a:ext cx="9546956" cy="5793389"/>
          </a:xfrm>
        </p:spPr>
        <p:txBody>
          <a:bodyPr/>
          <a:lstStyle/>
          <a:p>
            <a:endParaRPr lang="ar-IQ" b="1" dirty="0" smtClean="0"/>
          </a:p>
          <a:p>
            <a:endParaRPr lang="ar-IQ" b="1" dirty="0"/>
          </a:p>
          <a:p>
            <a:r>
              <a:rPr lang="ar-IQ" b="1" dirty="0" smtClean="0"/>
              <a:t>. </a:t>
            </a:r>
            <a:r>
              <a:rPr lang="ar-IQ" b="1" dirty="0"/>
              <a:t>وهذا يعني ان القائد الابد ان يبقى في الخلق لأنه هو الذي يخطط يعطي الاوامر ويتابع تنفيذها ويجب ان يكون موقعة في أفضل مكان يهيْ له أحسن الفرص للفعل النجاح والقرار الصائب. والمتتبع للتسلسل القيادي يكشف لنا عن اهمية اختلاف موقع كل منها، اذ تتحرك شبكة القيادة من اعلى الى أسفل، وتبدأ بالقلة التي تتقلد المناصب ولديها الادراك الشامل للموقف وينتهي بالكثرة التي لا يكون اتصالها بالمعركة أكثر من مجرد خبرة شخصية والتي تحجز عنها كل المبادئ والتقديرات الخاصة بالمعركة ويفعل افرادها ما يأمرون به.</a:t>
            </a:r>
          </a:p>
          <a:p>
            <a:r>
              <a:rPr lang="ar-IQ" b="1" dirty="0"/>
              <a:t>   ومما تجدر الاشارة اليه هنا انه لكي يكون عمل النسق العمودي كاملا فلابد من توفر نوع من الثقة بين الرئيس والمرؤوس ونعني بالثقة التامة في النسق العمودي العسكري هي ان المرؤوسين يقدمون تقارير دقيقة عن الموقف العام والخاص لرؤسائهم حتى يضمنوا على الأقل سلامة الأوامر التي تعطي لهم.</a:t>
            </a:r>
          </a:p>
        </p:txBody>
      </p:sp>
    </p:spTree>
    <p:extLst>
      <p:ext uri="{BB962C8B-B14F-4D97-AF65-F5344CB8AC3E}">
        <p14:creationId xmlns:p14="http://schemas.microsoft.com/office/powerpoint/2010/main" val="1451821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325465"/>
            <a:ext cx="9026029" cy="5715898"/>
          </a:xfrm>
        </p:spPr>
        <p:txBody>
          <a:bodyPr/>
          <a:lstStyle/>
          <a:p>
            <a:endParaRPr lang="ar-IQ" b="1" dirty="0" smtClean="0"/>
          </a:p>
          <a:p>
            <a:r>
              <a:rPr lang="ar-IQ" b="1" dirty="0" smtClean="0"/>
              <a:t>. </a:t>
            </a:r>
            <a:r>
              <a:rPr lang="ar-IQ" b="1" dirty="0"/>
              <a:t>ولا يقر النسق العمودي العسكري بأهمية تنفيذ اوامر القادة بل ضرورة معرفتهم بكل ما يجري في ساحة العمليات وخارجها وتزويد الوحدات القتالية بصورة مستمرة بكل المعلومات التي تساعدهم على مواجهة المواقف المتوقعة وغير المتوقعة والتصدي لأي عدوان خارجي عند الضرورة. وهذا يعني ان مجرى الاوامر والتوجيهات والايعازات تجري من الرئيس الى المرؤوس عبر المراكز الوسطية التي تقوم بتفسيرها وتوضيحها قبل توصيلها الى المراكز القاعدية، اما مجرى المعلومات فأنها تأتي من المرؤوس الى الرئيس او بمعنى اخر ان الامداد المستمر اثناء المعركة بالرجال والمعدات والاوامر يجب ان يكون متجها نحو الجبهة، في حين ان الامداد                         بالمعلومات التي يعمل على اساسها الرجال والمعدات يجب ان يتجه نحو الخلف. ومن هنا يتضح لنا وجود سلسلتين منفصلتين من القيادة قد تعوّق تدفق المعلومات وعليه فلا بد من وجود قائد أعلى يوجه وينسق مثل تلك العمليات لأجل ان تصب في اتجاه خدمة المعركة والسعي من اجل احراز النصر. ويرى بعض العلماء بان انتقال الأوامر عبر التسلسل القيادي قد يؤثر على كفاءة النسق العمودي وذلك لان انتقال الأوامر عبر التسلسل القيادي يكون مضيعة للوقت لان كل مقاتل في هذا التسلسل يؤدي عمله بصورة روتينية بدون اي ابداع او تفكير او اجتهاد، </a:t>
            </a:r>
          </a:p>
        </p:txBody>
      </p:sp>
    </p:spTree>
    <p:extLst>
      <p:ext uri="{BB962C8B-B14F-4D97-AF65-F5344CB8AC3E}">
        <p14:creationId xmlns:p14="http://schemas.microsoft.com/office/powerpoint/2010/main" val="2307931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6" y="495947"/>
            <a:ext cx="9345478" cy="5545416"/>
          </a:xfrm>
        </p:spPr>
        <p:txBody>
          <a:bodyPr/>
          <a:lstStyle/>
          <a:p>
            <a:endParaRPr lang="ar-IQ" b="1" dirty="0" smtClean="0"/>
          </a:p>
          <a:p>
            <a:r>
              <a:rPr lang="ar-IQ" b="1" dirty="0" smtClean="0"/>
              <a:t>مما </a:t>
            </a:r>
            <a:r>
              <a:rPr lang="ar-IQ" b="1" dirty="0"/>
              <a:t>يجعله اشبه بالآلة التي تدور لمجرد ايصال التيار الكهربائي اليها, وهذا بدوره يكون محطم لكفاءة النسق العمودي المعقد التركيب، وذلك لان هذا التنفيذ للأوامر من قبل الجنود مبني على الالية في اطاعة الاوامر وهذا يؤدي بدوره الى توفر رجال يؤدون اعمالهم بدون كفاءة وابداع وبالتالي عدم القدرة على الصمود في وجه المخاطر ومجابهة العدوان وبالتالي تحطيم الروح المعنوية لدى جميع العسكريين داخل الوحدة او التشكيل القتالي الذي يكون تأثيره سلبيا على معنويات القوات المسلحة بصورة عامة. </a:t>
            </a:r>
          </a:p>
          <a:p>
            <a:r>
              <a:rPr lang="ar-IQ" b="1" dirty="0"/>
              <a:t>ومما يجدر الإشارة إليه هنا الى إن المبادأة دوراً كبيراً في صمود النسق العمودي وذلك من خلال العلاقة القوية بين الضبط العسكري وظاهرة المبادأة حيث اثبت البحوث والدراسات العسكرية على إن الأسلحة الثلاث البرية والبحرية والجوية تعتمد بصور بصورة أساسية على روح المبادأة الموجودة لدى نسبة صغيرة جدا من مقاتليها الذين يستطيعون التصرف بجدية عند مواجهة الظروف الصعبة إثناء تعرضهم لهجوم  معادي، ونعني بظاهرة المبادأة ان يتصرف العسكري التصرف المناسب في المواقف التي لا تسعفه فيها التعليمات والأوامر الرسمية ,</a:t>
            </a:r>
          </a:p>
        </p:txBody>
      </p:sp>
    </p:spTree>
    <p:extLst>
      <p:ext uri="{BB962C8B-B14F-4D97-AF65-F5344CB8AC3E}">
        <p14:creationId xmlns:p14="http://schemas.microsoft.com/office/powerpoint/2010/main" val="871253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3" y="495946"/>
            <a:ext cx="9376475" cy="5904853"/>
          </a:xfrm>
        </p:spPr>
        <p:txBody>
          <a:bodyPr/>
          <a:lstStyle/>
          <a:p>
            <a:endParaRPr lang="ar-IQ" b="1" dirty="0" smtClean="0"/>
          </a:p>
          <a:p>
            <a:endParaRPr lang="ar-IQ" b="1" dirty="0"/>
          </a:p>
          <a:p>
            <a:r>
              <a:rPr lang="ar-IQ" b="1" dirty="0" smtClean="0"/>
              <a:t>وتظهر </a:t>
            </a:r>
            <a:r>
              <a:rPr lang="ar-IQ" b="1" dirty="0"/>
              <a:t>المبادأة في المعركة إذ لا يمكن إن نتوقع من الجنود في المعركة يلتزم بقواعد التنظيم البيروقراطي كما يقول ماكس فيبر ( (</a:t>
            </a:r>
            <a:r>
              <a:rPr lang="en-US" b="1" dirty="0"/>
              <a:t>Weber، </a:t>
            </a:r>
            <a:r>
              <a:rPr lang="ar-IQ" b="1" dirty="0"/>
              <a:t>بل انه لا يستطيع ذلك ونما يكون سلوكه مرتجلاً لان الارتجال سمة ملحوظة للفرد والجماعة المقاتلة . </a:t>
            </a:r>
          </a:p>
          <a:p>
            <a:r>
              <a:rPr lang="ar-IQ" b="1" dirty="0"/>
              <a:t>  وتمارس المعركة ضغوطها على العسكريين وعلى تقسيم العمل الرسمي المخطط وذلك بسبب المواقف الطارئة التي تحدث خلافاً للمبادئ التكتيكية المتوقعة، وقد يقود الارتجال الى أبادة تدريجية للوحدات المقاتلة والتزام الوحدات وبالقواعد البيروقراطية الصادرة قد يفقدها تكاملها وفعالياتها ومن ثم تنشأ مشكلة التوافق بين الضبط العسكري والمبادأة.  وعلى الرغم من إن المبادأة معارضة للضبط العسكري في بعض مظاهرة الا انها مرتبطة به ارتباطاً وظيفياً في مظاهر أخرى. </a:t>
            </a:r>
          </a:p>
          <a:p>
            <a:endParaRPr lang="ar-IQ" b="1" dirty="0"/>
          </a:p>
        </p:txBody>
      </p:sp>
    </p:spTree>
    <p:extLst>
      <p:ext uri="{BB962C8B-B14F-4D97-AF65-F5344CB8AC3E}">
        <p14:creationId xmlns:p14="http://schemas.microsoft.com/office/powerpoint/2010/main" val="3636349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604435"/>
            <a:ext cx="9267987" cy="5436928"/>
          </a:xfrm>
        </p:spPr>
        <p:txBody>
          <a:bodyPr/>
          <a:lstStyle/>
          <a:p>
            <a:endParaRPr lang="ar-IQ" b="1" dirty="0" smtClean="0"/>
          </a:p>
          <a:p>
            <a:endParaRPr lang="ar-IQ" b="1" dirty="0"/>
          </a:p>
          <a:p>
            <a:r>
              <a:rPr lang="ar-IQ" b="1" dirty="0" smtClean="0"/>
              <a:t>ب‌-</a:t>
            </a:r>
            <a:r>
              <a:rPr lang="ar-IQ" b="1" dirty="0"/>
              <a:t>	وظائف الأنساق العمودية: -</a:t>
            </a:r>
          </a:p>
          <a:p>
            <a:r>
              <a:rPr lang="ar-IQ" b="1" dirty="0"/>
              <a:t> كل نسق اجتماعي مهما تكن طبيعته لابد وان يقدم وظائف اجتماعية مختلفة للعسكريين مما يجعلهم يشعرون بأهمية هذا النسق او ذاك بصورة مباشرة او غير مباشرة، ونعني بالوظائف الاجتماعية التي يقدمها النسق العمودي للوحدة أو التشكيل القتالي </a:t>
            </a:r>
            <a:r>
              <a:rPr lang="ar-IQ" b="1" dirty="0" err="1"/>
              <a:t>لمنتسبية</a:t>
            </a:r>
            <a:r>
              <a:rPr lang="ar-IQ" b="1" dirty="0"/>
              <a:t> بأنها الخدمات والواجبات التي يقدما التشكيل القتالي للعسكريين العاملين فيه وللمؤسسة العسكرية في آن واحد. اذ ان سبب انتماء العسكري للمؤسسة العسكرية هو تحقيق اهدافه وطموحاته، وعليه فأن هذه المؤسسة هي التي تساعد العسكري في تحقيق هذه الطموحات، كما ان التشكيل القتالي في وظائفه يخدم بقية التشكيلات التي تتكون منها الفرقة العسكرية وذلك لتحقيق الأغراض العليا التي تسعى إليها القوات المسلحة. </a:t>
            </a:r>
          </a:p>
        </p:txBody>
      </p:sp>
    </p:spTree>
    <p:extLst>
      <p:ext uri="{BB962C8B-B14F-4D97-AF65-F5344CB8AC3E}">
        <p14:creationId xmlns:p14="http://schemas.microsoft.com/office/powerpoint/2010/main" val="3277717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3" y="402957"/>
            <a:ext cx="9082007" cy="5638406"/>
          </a:xfrm>
        </p:spPr>
        <p:txBody>
          <a:bodyPr/>
          <a:lstStyle/>
          <a:p>
            <a:endParaRPr lang="ar-IQ" b="1" dirty="0" smtClean="0"/>
          </a:p>
          <a:p>
            <a:endParaRPr lang="ar-IQ" b="1" dirty="0"/>
          </a:p>
          <a:p>
            <a:r>
              <a:rPr lang="ar-IQ" b="1" dirty="0" smtClean="0"/>
              <a:t>. </a:t>
            </a:r>
            <a:r>
              <a:rPr lang="ar-IQ" b="1" dirty="0"/>
              <a:t>ولعل من اهم علماء الاجتماع الذين يهتمون بالوظائف الاجتماعية هو العالم روبرت </a:t>
            </a:r>
            <a:r>
              <a:rPr lang="ar-IQ" b="1" dirty="0" err="1"/>
              <a:t>ميرتن</a:t>
            </a:r>
            <a:r>
              <a:rPr lang="ar-IQ" b="1" dirty="0"/>
              <a:t>(</a:t>
            </a:r>
            <a:r>
              <a:rPr lang="en-US" b="1" dirty="0"/>
              <a:t>R0bert.Mert0n)، </a:t>
            </a:r>
            <a:r>
              <a:rPr lang="ar-IQ" b="1" dirty="0"/>
              <a:t>اذ تكلم بإسهاب في كتابة الموسوم (النظرية الاجتماعية والبناء الاجتماعي) عن الوظائف التي تناط بالجماعة الاجتماعية التي تكون مسؤولة عن تقديمها للمؤسسة الاجتماعية التي تنتمي اليها. حيث يعرف الوظائف الاجتماعية بأنها النتائج التي تتمخض عن سلوك الجماعة أو الوحدة القتالية وعلاقاتها وفعالياتها، ويقسم </a:t>
            </a:r>
            <a:r>
              <a:rPr lang="ar-IQ" b="1" dirty="0" err="1"/>
              <a:t>ميرتن</a:t>
            </a:r>
            <a:r>
              <a:rPr lang="ar-IQ" b="1" dirty="0"/>
              <a:t> الوظائف الاجتماعية الى ثلاثة انواع هي: _</a:t>
            </a:r>
          </a:p>
          <a:p>
            <a:r>
              <a:rPr lang="ar-IQ" b="1" dirty="0"/>
              <a:t>أولا.	الوظائف الظاهرة (</a:t>
            </a:r>
            <a:r>
              <a:rPr lang="en-US" b="1" dirty="0"/>
              <a:t>Manifest Functions)</a:t>
            </a:r>
          </a:p>
          <a:p>
            <a:r>
              <a:rPr lang="ar-IQ" b="1" dirty="0"/>
              <a:t>ثانيا.	 الوظائف الكامنة (</a:t>
            </a:r>
            <a:r>
              <a:rPr lang="en-US" b="1" dirty="0"/>
              <a:t>Latent Functions)</a:t>
            </a:r>
          </a:p>
          <a:p>
            <a:r>
              <a:rPr lang="ar-IQ" b="1" dirty="0"/>
              <a:t>ثالثا.	 الوظائف الهدامة(</a:t>
            </a:r>
            <a:r>
              <a:rPr lang="en-US" b="1" dirty="0"/>
              <a:t>Dysfunctions)</a:t>
            </a:r>
          </a:p>
          <a:p>
            <a:endParaRPr lang="ar-IQ" b="1" dirty="0"/>
          </a:p>
        </p:txBody>
      </p:sp>
    </p:spTree>
    <p:extLst>
      <p:ext uri="{BB962C8B-B14F-4D97-AF65-F5344CB8AC3E}">
        <p14:creationId xmlns:p14="http://schemas.microsoft.com/office/powerpoint/2010/main" val="862562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418455"/>
            <a:ext cx="8917541" cy="5622908"/>
          </a:xfrm>
        </p:spPr>
        <p:txBody>
          <a:bodyPr/>
          <a:lstStyle/>
          <a:p>
            <a:endParaRPr lang="ar-IQ" b="1" dirty="0" smtClean="0"/>
          </a:p>
          <a:p>
            <a:r>
              <a:rPr lang="ar-IQ" b="1" dirty="0" smtClean="0"/>
              <a:t>وأوضح </a:t>
            </a:r>
            <a:r>
              <a:rPr lang="ar-IQ" b="1" dirty="0" err="1"/>
              <a:t>ميرتن</a:t>
            </a:r>
            <a:r>
              <a:rPr lang="ar-IQ" b="1" dirty="0"/>
              <a:t> بأن الوظائف الظاهرة هي الفعاليات التي تقوم بها الوحدات والتشكيلات القتالية والتي تنطبق نشاطاتها مع الأهداف المخططة للوحدة او التشكيل القتالي. اما الوظائف الكامنة فهي النتائج التي تتمخض عن الفعاليات التي تقوم بها الوحدة القتالية والتي تتناقض مع الاهداف المخططة والمرسومة ضمن الخطة السنوية للوحدة أو المؤسسة العسكرية بصورة عامة. اما الوظائف الهدامة فهي الاجراءات التي تتخذها الجماعة الاولية العسكرية معتقدة أنها تعزز من وحدة وتماسك الجماعة الأولية ولكنها بالنتيجة لا تستطيع تحقيق ابسط اهدافها.</a:t>
            </a:r>
          </a:p>
          <a:p>
            <a:r>
              <a:rPr lang="ar-IQ" b="1" dirty="0"/>
              <a:t>مما تقدم يمكننا القول إن الأنساق العمودية في المؤسسة العسكرية تؤدي ثلاث وظائف رئيسية هي: -     </a:t>
            </a:r>
          </a:p>
          <a:p>
            <a:r>
              <a:rPr lang="ar-IQ" b="1" dirty="0"/>
              <a:t>اولاً: سيطرة المراكز القيادية (قادة الفيالق والفرق وآمرو التشكيلات القتالية)، على المراكز الوسطية (الضباط العملين في الوحدات والتشكيلات القتالية والإدارية) وسيطرة الأخيرة على المراكز القاعدية (نواب الضباط وضابط الصف والجنود). </a:t>
            </a:r>
          </a:p>
        </p:txBody>
      </p:sp>
    </p:spTree>
    <p:extLst>
      <p:ext uri="{BB962C8B-B14F-4D97-AF65-F5344CB8AC3E}">
        <p14:creationId xmlns:p14="http://schemas.microsoft.com/office/powerpoint/2010/main" val="2630921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2957" y="356461"/>
            <a:ext cx="9376474" cy="6059837"/>
          </a:xfrm>
        </p:spPr>
        <p:txBody>
          <a:bodyPr/>
          <a:lstStyle/>
          <a:p>
            <a:endParaRPr lang="ar-IQ" b="1" dirty="0" smtClean="0"/>
          </a:p>
          <a:p>
            <a:endParaRPr lang="ar-IQ" b="1" dirty="0"/>
          </a:p>
          <a:p>
            <a:r>
              <a:rPr lang="ar-IQ" b="1" dirty="0" smtClean="0"/>
              <a:t>ومثل </a:t>
            </a:r>
            <a:r>
              <a:rPr lang="ar-IQ" b="1" dirty="0"/>
              <a:t>هذه السيطرة تساعد على تمشية أمور المؤسسة العسكرية والعكس بالعكس في حالة فقدان السيطرة فأن الفوضى تعم ولا تستطيع المؤسسة العسكرية تحقيق ابسط اهدافها. بالإضافة الى توزيع العمل على العسكريين بناءاً على المؤهلات العلمية والخبرة والتجربة والرغبة في اداء العمل.</a:t>
            </a:r>
          </a:p>
          <a:p>
            <a:r>
              <a:rPr lang="ar-IQ" b="1" dirty="0"/>
              <a:t>ثانياً: تقسيم العمل على الأدوار الاجتماعية بناء على التدرج الهرمي في الجماعة القتالية اذ ان عمل امر السرية يختلف عن عمل رئيس عرفاء السرية ، كما ان اهمية النسق العمودي تمكن في تحديد مواطن الخلل والقصور في المؤسسة العسكرية او مواطن التميز، اذ ان الوحدة القتالية المتميزة في المؤسسة العسكرية هي التي تكافئ وتقيم في حين ان الوحدة العسكرية المقصرة في اداء واجباتها او اكمال تدريباتها القتالية والتعبوية هي التي تحاسب وفقاً للقانون العسكري عن الخلل او القصور في اداء أعمالها أو تدريباتها وليس بقية الوحدات الأخرى ، حيث ان هذا النسق هو الذي يحدد من هو المقصر ومن هو المتميز وعلى اساس هذا التحديد تحاسب الوحدات المقصرة وتكافئ الوحدات المتميزة في أداء أعمالها القتالية أو التدريبية . </a:t>
            </a:r>
          </a:p>
          <a:p>
            <a:endParaRPr lang="ar-IQ" b="1" dirty="0"/>
          </a:p>
        </p:txBody>
      </p:sp>
    </p:spTree>
    <p:extLst>
      <p:ext uri="{BB962C8B-B14F-4D97-AF65-F5344CB8AC3E}">
        <p14:creationId xmlns:p14="http://schemas.microsoft.com/office/powerpoint/2010/main" val="400580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29898" y="371959"/>
            <a:ext cx="10574714" cy="5951349"/>
          </a:xfrm>
        </p:spPr>
        <p:txBody>
          <a:bodyPr/>
          <a:lstStyle/>
          <a:p>
            <a:endParaRPr lang="ar-IQ" b="1" dirty="0" smtClean="0"/>
          </a:p>
          <a:p>
            <a:endParaRPr lang="ar-IQ" b="1" dirty="0"/>
          </a:p>
          <a:p>
            <a:r>
              <a:rPr lang="ar-IQ" b="1" dirty="0" smtClean="0"/>
              <a:t>ان </a:t>
            </a:r>
            <a:r>
              <a:rPr lang="ar-IQ" b="1" dirty="0"/>
              <a:t>النسق العمودي للتشكيل او الوحدة القتالية يتمثل بمجموعة المواقع والمراكز المختلفة بوظائفها وسلطتها واهميتها والتي تكون مترابطة فيما بينها بمهامها التعبوية والادارية والفنية. وان كل موقع او مركز وظيفي في التشكيل القتالي مثلا يتعلق بالمواقع او المراكز الاخرى حيث ان وظائف الموقع تخدم المؤسسة العسكرية برمتها، وأن المراكز المختلفة انما هي مراكز رئاسية ومرؤوسيه. فالجندي في الفصيل يتفاعل مع بقية الجنود اثناء الواجب التدريبي او القتالي ولكنه يستلم الاوامر والتوجيهات من أمر الفصيل علماً بأن آمر الفصيل يستلم الأوامر من أمر السرية ويمررها بدورة الى الجنود لكي يضعها موضع التنفيذ. ومن الجدير بالذكر أن النسق العمودي للواء يلبي كافة حاجات العمليات التدريبية والتعبوية والقتالية والإدارية ويتلاءم مع متطلباتها الآنية والمستقبلية، فمن حاجات اللواء التي يلبيها النسق العمودي الحاجة للنظام والضبط والطاعة والولاء وتحمل المسؤولية.  اضافة الى توزيع الواجبات على الادوار وتحديد مواقع المسؤولية لكي يتم بموجبها تشخيص الخلل والقصور داخل الوحدات القتالية. فالمؤسسة العسكرية حالها حال المؤسسات الاجتماعية الأخرى تنتهج الصيغ البيروقراطية في إدارتها وتنظيمها. </a:t>
            </a:r>
          </a:p>
        </p:txBody>
      </p:sp>
    </p:spTree>
    <p:extLst>
      <p:ext uri="{BB962C8B-B14F-4D97-AF65-F5344CB8AC3E}">
        <p14:creationId xmlns:p14="http://schemas.microsoft.com/office/powerpoint/2010/main" val="2924570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387459"/>
            <a:ext cx="9267987" cy="5653904"/>
          </a:xfrm>
        </p:spPr>
        <p:txBody>
          <a:bodyPr/>
          <a:lstStyle/>
          <a:p>
            <a:endParaRPr lang="ar-IQ" b="1" dirty="0" smtClean="0"/>
          </a:p>
          <a:p>
            <a:endParaRPr lang="ar-IQ" b="1" dirty="0"/>
          </a:p>
          <a:p>
            <a:endParaRPr lang="ar-IQ" b="1" dirty="0" smtClean="0"/>
          </a:p>
          <a:p>
            <a:r>
              <a:rPr lang="ar-IQ" b="1" dirty="0" smtClean="0"/>
              <a:t>ثالثاً</a:t>
            </a:r>
            <a:r>
              <a:rPr lang="ar-IQ" b="1" dirty="0"/>
              <a:t>: تمرير المعلومات والاوامر من مركز الى مركز اخر عبر قنوات الاتصال العمودية اذ ان كل مركز في النسق العمودي في الوحدة القتالية يعلم بأي من المراكز يتصل وبأي من المراكز لا يتصل، فالجندي وحسب النظام العسكري يجب علية الاتصال بأمر الحضيرة او امر الفصيل ولا يجوز له الاتصال بأمر الفوج او امر اللواء الا عن طريق سلسة المراجع التي يحددها القانون العسكري.  حيث ان الأنساق العمودية تلعب دوراً كبيراً في تحقيق العلاقات الرأسية او العمودية بين الأدوار الوظيفية، اذ ان أنسق العمودي هو الذي يحدث مراكز الاتصال بين العسكريين داخل المؤسسة العسكرية كما أشرنا اعلاه. </a:t>
            </a:r>
          </a:p>
        </p:txBody>
      </p:sp>
    </p:spTree>
    <p:extLst>
      <p:ext uri="{BB962C8B-B14F-4D97-AF65-F5344CB8AC3E}">
        <p14:creationId xmlns:p14="http://schemas.microsoft.com/office/powerpoint/2010/main" val="3785272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49451" y="402957"/>
            <a:ext cx="8824551" cy="5638406"/>
          </a:xfrm>
        </p:spPr>
        <p:txBody>
          <a:bodyPr/>
          <a:lstStyle/>
          <a:p>
            <a:endParaRPr lang="ar-IQ" b="1" dirty="0" smtClean="0"/>
          </a:p>
          <a:p>
            <a:r>
              <a:rPr lang="ar-IQ" b="1" dirty="0" smtClean="0"/>
              <a:t>الأنساق </a:t>
            </a:r>
            <a:r>
              <a:rPr lang="ar-IQ" b="1" dirty="0"/>
              <a:t>الأفقية في المؤسسة العسكرية:</a:t>
            </a:r>
          </a:p>
          <a:p>
            <a:r>
              <a:rPr lang="ar-IQ" b="1" dirty="0"/>
              <a:t>أ‌-طبيعة الأنساق الافقية:</a:t>
            </a:r>
          </a:p>
          <a:p>
            <a:r>
              <a:rPr lang="ar-IQ" b="1" dirty="0"/>
              <a:t>ان الأنساق الافقية ذو فاعلية كبيرة في المؤسسة العسكرية، وتظهر هذه الفاعلية في وجود وحدات اختصاصية لها اهميتها في تزويد المنظمة العسكرية بالمهارات والخبرات العلمية والفنية والتدريبية والتكنولوجية. والمنظمة العسكرية تقسم الى حقول اختصاصية كل حقل فيها تشرف عليه دائرة او مديرية مستقلة كمديرية الدروع ومديرية المدفعية ومديرية المخابرة ومديرية المشاة ومديرية التموين والنقل . . . الخ. والملاحظ انه بالرغم من استقلالية هذه الحقول الاختصاصية الا انها ترتبط وظيفيا فيما بينما وتخضع لقيادة عليا موحدة تتمثل في رئاسة اركان الجيش ودوائرها المختلفة، وهذه الحقول الاختصاصية في المؤسسة العسكرية تتكون من شعب مختلف أيضا في وظائفها وأغراضها فمثلاً شعبة الادارة تختلف في وظيفتها عن شعبة الحسابات وكذلك الحال بنسبة لمهمة مدير المشاة تختلف عن مهمة مدير التموين والنقل وكذلك عن مهمة مدير الدروع وغيرها. </a:t>
            </a:r>
          </a:p>
        </p:txBody>
      </p:sp>
    </p:spTree>
    <p:extLst>
      <p:ext uri="{BB962C8B-B14F-4D97-AF65-F5344CB8AC3E}">
        <p14:creationId xmlns:p14="http://schemas.microsoft.com/office/powerpoint/2010/main" val="4251729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3" y="309967"/>
            <a:ext cx="9298983" cy="5731396"/>
          </a:xfrm>
        </p:spPr>
        <p:txBody>
          <a:bodyPr/>
          <a:lstStyle/>
          <a:p>
            <a:endParaRPr lang="ar-IQ" b="1" dirty="0" smtClean="0"/>
          </a:p>
          <a:p>
            <a:endParaRPr lang="ar-IQ" b="1" dirty="0"/>
          </a:p>
          <a:p>
            <a:r>
              <a:rPr lang="ar-IQ" b="1" dirty="0" smtClean="0"/>
              <a:t>ولكن </a:t>
            </a:r>
            <a:r>
              <a:rPr lang="ar-IQ" b="1" dirty="0"/>
              <a:t>نلاحظ بالرغم من هذا الاختلاف الا انها مكملة بعضها للبعض الاخر فنلاحظ مثلاً مديرية المشاة لا يمكنها ان تحقق واجباتها دون الاعتماد على عجلات مديرية التمون النقل وكذلك الاعتماد الأجهزة والمعدات التابعة لمديرية المخابرة.</a:t>
            </a:r>
          </a:p>
          <a:p>
            <a:r>
              <a:rPr lang="ar-IQ" b="1" dirty="0"/>
              <a:t>   ومن الملاحظ ان كل حقل من حقول النسق الأفقي لا يستطيع القيام بوظيفته دون الاعتماد على وظيفة الحقل الأخر. ومن الجدير بالذكر أن الوحدات المتخصصة في النسق الافقي والتي تتمثل في وحدات الهندسة العسكرية والمدفعية والدروع وغيرها من الوحدات الاختصاصية تكون مصممة لخدمة الأنساق العمودية. حيث ان النسق الافقي في المؤسسة العسكرية يؤدي خدماته بواسطة الضابط والجنود الذين يعلمون كخبراء ومستشارين في المنظمة العسكرية.</a:t>
            </a:r>
          </a:p>
          <a:p>
            <a:r>
              <a:rPr lang="ar-IQ" b="1" dirty="0"/>
              <a:t>   مما تقدم يمكننا القول بأن النسق الافقي في المؤسسة العسكرية هو مجموعة الأدوار التي يؤديها العسكريون الذين يحتلون مراكز اجتماعية متساوية أو متكافئة من حيث المكانة او المنصب , حيث ان المنظمة العسكرية تقسم الى شعب وأقسام ذات امتداد أفقي , فلو أخذنا مدرية التموين والنقل مثلاً لوجدناها تتكون من شعب مختلفة ومتخصصة كشعبة السياقة وشعبة الإدامة... الخ ,</a:t>
            </a:r>
          </a:p>
        </p:txBody>
      </p:sp>
    </p:spTree>
    <p:extLst>
      <p:ext uri="{BB962C8B-B14F-4D97-AF65-F5344CB8AC3E}">
        <p14:creationId xmlns:p14="http://schemas.microsoft.com/office/powerpoint/2010/main" val="1707134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309967"/>
            <a:ext cx="8979534" cy="6059836"/>
          </a:xfrm>
        </p:spPr>
        <p:txBody>
          <a:bodyPr/>
          <a:lstStyle/>
          <a:p>
            <a:endParaRPr lang="ar-IQ" b="1" dirty="0" smtClean="0"/>
          </a:p>
          <a:p>
            <a:endParaRPr lang="ar-IQ" b="1" dirty="0"/>
          </a:p>
          <a:p>
            <a:r>
              <a:rPr lang="ar-IQ" b="1" dirty="0" smtClean="0"/>
              <a:t>ويعمل </a:t>
            </a:r>
            <a:r>
              <a:rPr lang="ar-IQ" b="1" dirty="0"/>
              <a:t>في هذه الشعب عسكريون متخصصون في اعمال وواجبات معينة حيث أن كل عسكري في اي شعبة لا يستطيع القيام بأعمال وواجبات الشعب والاقسام الاخرى لذا فأن كل شعبة تتجزأ الى اقسام تتخصص بمهمة معينة او واجب معين . </a:t>
            </a:r>
          </a:p>
          <a:p>
            <a:r>
              <a:rPr lang="ar-IQ" b="1" dirty="0"/>
              <a:t>ب_    تحليل الأنساق الأفقية: -</a:t>
            </a:r>
          </a:p>
          <a:p>
            <a:r>
              <a:rPr lang="ar-IQ" b="1" dirty="0"/>
              <a:t>أن تحليل الأنساق الأفقية في المؤسسة العسكرية يعمي توضيح ماهية هذه ألأنساق ودورها الفاعل في نمو وتطور الوحدة او التشكيل القتالي، حيث أن هذه ألأنساق تعد بمثابة العقل المفكر للقوات المسلحة لما تقوم به من أعمال وفعاليات وواجبات عن طريق شعبها وأقسامها الاختصاصية كمديرية الدروع ومديرية المشاة ومدرية المدفعية ومدرية الهندسية العسكرية ومديرية التموين والنقل ...الخ. وتمتاز هذه المديريات بمعرفة وخبرات علمية وتكنولوجية، ومما يلاحظ انه بالرغم من اختلاف مهام ووظائف كل مديرية من مديريات وزارة الدفاع واستقلالية بعضها عن البعض الاخر الا انها ترتبط فيما بينها بتكامل وظائفها وخضوعها لقيادة عليا. </a:t>
            </a:r>
          </a:p>
        </p:txBody>
      </p:sp>
    </p:spTree>
    <p:extLst>
      <p:ext uri="{BB962C8B-B14F-4D97-AF65-F5344CB8AC3E}">
        <p14:creationId xmlns:p14="http://schemas.microsoft.com/office/powerpoint/2010/main" val="257176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449451"/>
            <a:ext cx="9345478" cy="5591911"/>
          </a:xfrm>
        </p:spPr>
        <p:txBody>
          <a:bodyPr/>
          <a:lstStyle/>
          <a:p>
            <a:endParaRPr lang="ar-IQ" b="1" dirty="0" smtClean="0"/>
          </a:p>
          <a:p>
            <a:endParaRPr lang="ar-IQ" b="1" dirty="0"/>
          </a:p>
          <a:p>
            <a:endParaRPr lang="ar-IQ" b="1" dirty="0" smtClean="0"/>
          </a:p>
          <a:p>
            <a:r>
              <a:rPr lang="ar-IQ" b="1" dirty="0" smtClean="0"/>
              <a:t>كما </a:t>
            </a:r>
            <a:r>
              <a:rPr lang="ar-IQ" b="1" dirty="0"/>
              <a:t>ان هذه المديريات تؤدي خدماتها للمؤسسة العسكرية من خلال الضباط والمراتب العاملين فيها كخبراء يقدمون خبراتهم لخدمة المؤسسة العسكرية بصورة عامة في القضايا التموينية والتدريبية والقتالية الإدارية والقضايا والتسليحية والاستعداد لخوض المعركة. وأن هؤلاء العسكريين يتميزون بأنهم على درجة عالية من الدراية والمعرفة والالمام الواسع بفنون القتال بالإضافة الى المعلومات الفنية عن الأجهزة والمعدات والآليات التي تستخدم في المؤسسة العسكرية، ويقومون بأجراء الدراسات والبحوث العلمية التي من شأنها ان تعالج اي ظاهرة من الظواهر العسكرية ذات التأثير السلبي على المؤسسة العسكرية. او قد يقومون بإجراء البحوث والدراسات التي من شأنها ان تساهم في تطور وتقدم المؤسسة العسكرية بحيث تجعلها مؤسسة قادرة على تحقيق أهدافها المكلفة بها من قبل القيادة العسكرية. </a:t>
            </a:r>
          </a:p>
          <a:p>
            <a:endParaRPr lang="ar-IQ" b="1" dirty="0"/>
          </a:p>
        </p:txBody>
      </p:sp>
    </p:spTree>
    <p:extLst>
      <p:ext uri="{BB962C8B-B14F-4D97-AF65-F5344CB8AC3E}">
        <p14:creationId xmlns:p14="http://schemas.microsoft.com/office/powerpoint/2010/main" val="1378478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77334" y="635431"/>
            <a:ext cx="8596668" cy="5405932"/>
          </a:xfrm>
        </p:spPr>
        <p:txBody>
          <a:bodyPr/>
          <a:lstStyle/>
          <a:p>
            <a:endParaRPr lang="ar-IQ" b="1" dirty="0" smtClean="0"/>
          </a:p>
          <a:p>
            <a:endParaRPr lang="ar-IQ" b="1" dirty="0"/>
          </a:p>
          <a:p>
            <a:r>
              <a:rPr lang="ar-IQ" b="1" dirty="0" smtClean="0"/>
              <a:t> </a:t>
            </a:r>
            <a:r>
              <a:rPr lang="ar-IQ" b="1" dirty="0"/>
              <a:t>ومما يجدر الإشارة اليه هنا ان الأنساق الافقية تضم في طياتها عسكريون يختلفون بعضهم عن البعض الاخر من حيث الخبرة والكفاءة، فهناك المدراء الفنيون وهناك ضابط الكن او الضباط المساعدون وهناك آمرو المفارز الهندسية وآمرو الوحدات الطبية ...الخ. وكل من هؤلاء يقدمون واجبات تتناسب مع تخصصاتهم العلمية وكما أوضحنا آنفا فأنه بالرغم بأن ألأنساق الأفقية تتكون من وحدات اختصاصية مختلفة في مهامها ووظائفها ومستقلة في عملها إلا انها جميعها تصب في تحقيق الهدف الذي تسعى اليه المؤسسة العسكرية.</a:t>
            </a:r>
          </a:p>
        </p:txBody>
      </p:sp>
    </p:spTree>
    <p:extLst>
      <p:ext uri="{BB962C8B-B14F-4D97-AF65-F5344CB8AC3E}">
        <p14:creationId xmlns:p14="http://schemas.microsoft.com/office/powerpoint/2010/main" val="2384645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340963"/>
            <a:ext cx="8964036" cy="5700399"/>
          </a:xfrm>
        </p:spPr>
        <p:txBody>
          <a:bodyPr/>
          <a:lstStyle/>
          <a:p>
            <a:endParaRPr lang="ar-IQ" b="1" dirty="0" smtClean="0"/>
          </a:p>
          <a:p>
            <a:endParaRPr lang="ar-IQ" b="1" dirty="0"/>
          </a:p>
          <a:p>
            <a:r>
              <a:rPr lang="ar-IQ" b="1" dirty="0" smtClean="0"/>
              <a:t>ج</a:t>
            </a:r>
            <a:r>
              <a:rPr lang="ar-IQ" b="1" dirty="0"/>
              <a:t>_   وظائف الأنساق الافقية:</a:t>
            </a:r>
          </a:p>
          <a:p>
            <a:r>
              <a:rPr lang="ar-IQ" b="1" dirty="0"/>
              <a:t>تقسم المؤسسة العسكرية إلى شعب واقسام ذات امتداد افقي، فلو اخذنا مديرية التموين والنقل مثلا لوجدناها تنقسم الى عدة شعب مختلفة ومتخصصة كشعبة السياقة والادامة...الخ. ويعمل فيها ضباط وفنيون متخصصون كلا حسب اختصاصه. اذن فالنسق الافقي يخدم اغراض اساسية ورئيسية وهذه الاغراض هي الوظائف التي يقدمها النسق الافقي للمؤسسة العسكرية والتي تكون على النحو الاتي: </a:t>
            </a:r>
          </a:p>
          <a:p>
            <a:r>
              <a:rPr lang="ar-IQ" b="1" dirty="0"/>
              <a:t>اولا: يساعد النسق الافقي على تقسيم المؤسسة العسكرية الى شعب او اقسام فرعية متخصصة بأعمال تحتاجها الوحدات القتالية او التشكيلات القتالية حيث ان القيام بها يساعد الدوائر العسكرية على تحقيق الاهداف الرئيسية التي تسعى اليها المؤسسة العسكرية. ويسعى هذا النسق الى رعاية التخصص الوظيفي للعسكريين الذين يعملون داخل المؤسسة العسكرية حيث يقوم بتعيين الأشخاص ذوي الاختصاص والخبرة في وظائف تتناسب مع تخصصاتهم وخبراتهم وتجاربهم وليس وفقا للرغبات والميول والاتجاهات الذاتية. </a:t>
            </a:r>
          </a:p>
          <a:p>
            <a:endParaRPr lang="ar-IQ" b="1" dirty="0"/>
          </a:p>
        </p:txBody>
      </p:sp>
    </p:spTree>
    <p:extLst>
      <p:ext uri="{BB962C8B-B14F-4D97-AF65-F5344CB8AC3E}">
        <p14:creationId xmlns:p14="http://schemas.microsoft.com/office/powerpoint/2010/main" val="1337927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480447"/>
            <a:ext cx="9329979" cy="5749872"/>
          </a:xfrm>
        </p:spPr>
        <p:txBody>
          <a:bodyPr>
            <a:normAutofit/>
          </a:bodyPr>
          <a:lstStyle/>
          <a:p>
            <a:endParaRPr lang="ar-IQ" b="1" dirty="0" smtClean="0"/>
          </a:p>
          <a:p>
            <a:endParaRPr lang="ar-IQ" b="1"/>
          </a:p>
          <a:p>
            <a:r>
              <a:rPr lang="ar-IQ" b="1" smtClean="0"/>
              <a:t>ثانيا</a:t>
            </a:r>
            <a:r>
              <a:rPr lang="ar-IQ" b="1" dirty="0"/>
              <a:t>: تدريب المقاتلين المتخصصين في المجالات التقنية والعلمية التي يرغبون التخصص فيها حيث ان المؤسسة العسكرية في كل سنة تختار مجموعة من العسكريين  لغرض الدراسة والتخصص في المجال الوظيفي او العلمي الذي تحتاجه المؤسسة العسكرية فيدرس العسكريون في الكليات والمعاهد العالية في القطر لغرض تطوير خبراتهم ومعلوماتهم وقدراتهم على اداء العمل، ونتيجة ما يكتسبه العسكريون من الخبرات والمهارات يقدمون خدماتهم للمؤسسة العسكرية بعد انتهاء فترة دراستهم في الكليات والجامعات المدنية, علما ان التخصص في العمل مهم لأي مؤسسة من مؤسسات المجتمع كما يقول ادم سميث (</a:t>
            </a:r>
            <a:r>
              <a:rPr lang="en-US" b="1" dirty="0"/>
              <a:t>Smith. A) </a:t>
            </a:r>
            <a:r>
              <a:rPr lang="ar-IQ" b="1" dirty="0"/>
              <a:t>في كتابه (ثروة الأمم) وذلك لأنه يساعد على زيادة الإنتاج وتحسين نوعيته، فالتخصص الدقيق في أداء العمل يساعد على تمشية أمور المنظمة العسكرية بصورة ايجابية ويزيد من قدرتها القتالية اللازمة لتحقيق أهدافها الغائية</a:t>
            </a:r>
            <a:r>
              <a:rPr lang="ar-IQ" b="1" dirty="0" smtClean="0"/>
              <a:t>.</a:t>
            </a:r>
            <a:endParaRPr lang="ar-IQ" b="1" dirty="0"/>
          </a:p>
        </p:txBody>
      </p:sp>
    </p:spTree>
    <p:extLst>
      <p:ext uri="{BB962C8B-B14F-4D97-AF65-F5344CB8AC3E}">
        <p14:creationId xmlns:p14="http://schemas.microsoft.com/office/powerpoint/2010/main" val="1574594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85822" y="1235092"/>
            <a:ext cx="8596668" cy="5622908"/>
          </a:xfrm>
        </p:spPr>
        <p:txBody>
          <a:bodyPr/>
          <a:lstStyle/>
          <a:p>
            <a:r>
              <a:rPr lang="ar-IQ" b="1" dirty="0"/>
              <a:t>ثالثا: التعاون والتنسيق والتكامل بين الوحدات العسكرية الاختصاصية، اذ ان النسق الافقي يساعد على التكامل بالرغم من التفاضل الموجود في المهام الوظيفية التي يؤديها العسكريون المتخصصون العاملون في الشعب والاقسام المختلفة. وان مثل هذا التعاون والتنسيق يساعد على وحدة المؤسسة العسكرية وقدرتها على تحقيق الاهداف المتوخاة، في حين ان عدم التنسيق بين الشعب والاقسام يؤدي الى اندفاع كل قسم نحو العمل بمفرده دون التعرف على اعمال الاقسام الاخرى مما يؤدي الى التناقض والتقاطع بين المهام والواجبات التي تؤديها الاقسام المختلفة. </a:t>
            </a:r>
            <a:endParaRPr lang="ar-IQ" b="1" dirty="0" smtClean="0"/>
          </a:p>
          <a:p>
            <a:r>
              <a:rPr lang="ar-IQ" b="1" dirty="0" smtClean="0"/>
              <a:t>رابعا</a:t>
            </a:r>
            <a:r>
              <a:rPr lang="ar-IQ" b="1" dirty="0"/>
              <a:t>: تحديد الخلل الذي يقع في اي مديرية او شعبة محددة ومحاسبة المقصرين عن الخلل في تلك المديرية وعدم توجيه اللوم للأقسام الاخرى التي لا يقع فيها الخلل وكذلك تأشير حالات التميز والابداع فيها. </a:t>
            </a:r>
          </a:p>
          <a:p>
            <a:endParaRPr lang="ar-IQ" b="1" dirty="0"/>
          </a:p>
        </p:txBody>
      </p:sp>
    </p:spTree>
    <p:extLst>
      <p:ext uri="{BB962C8B-B14F-4D97-AF65-F5344CB8AC3E}">
        <p14:creationId xmlns:p14="http://schemas.microsoft.com/office/powerpoint/2010/main" val="29695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38386" y="356461"/>
            <a:ext cx="10466226" cy="5554761"/>
          </a:xfrm>
        </p:spPr>
        <p:txBody>
          <a:bodyPr/>
          <a:lstStyle/>
          <a:p>
            <a:endParaRPr lang="ar-IQ" b="1" dirty="0" smtClean="0"/>
          </a:p>
          <a:p>
            <a:r>
              <a:rPr lang="ar-IQ" b="1" dirty="0" smtClean="0"/>
              <a:t>. </a:t>
            </a:r>
            <a:r>
              <a:rPr lang="ar-IQ" b="1" dirty="0"/>
              <a:t>وأن اي مؤسسة اجتماعية مهما يكن هدفها لابد ان تنطوي على نوعين من الأنساق هي الأنساق العمودية التي تساعد المؤسسة العسكرية في السيطرة على وحداتها واقسامها والاشراف على العلاقات السائدة بين أفرادها. ويشير جورج زيمل (</a:t>
            </a:r>
            <a:r>
              <a:rPr lang="en-US" b="1" dirty="0"/>
              <a:t>George </a:t>
            </a:r>
            <a:r>
              <a:rPr lang="en-US" b="1" dirty="0" err="1"/>
              <a:t>Zemel</a:t>
            </a:r>
            <a:r>
              <a:rPr lang="en-US" b="1" dirty="0"/>
              <a:t>) </a:t>
            </a:r>
            <a:r>
              <a:rPr lang="ar-IQ" b="1" dirty="0"/>
              <a:t>الى ان هناك خمسة نظم اساسية للعلاقات من حيث طبيعتها واهميتها في إدارة المؤسسة العسكرية وإعطائها الطابع المميز لها، وهذه النظم الخمسة يسميها زيمل بالثنائيات الخمس التي هي عبارة عن علاقات متعاكسة ومختلفة او متطرفة. وفي حالة وقوع خلاف بين العسكريين داخل الافواج التابعة للواء فأن أمرية اللواء او هيئة الركن والتي تكون لها سلطة انضباطية مخولة بها من قبل الفرقة تتدخل لإنهاء هذه الخلافات حفظا للأمن والسلام داخل التشكيل أو الوحدة القتالية.   ففي النسق العمودي تنطلق السلطة من مصادر محدودة ومعترف بها، وهذه المصادر تتميز بالشرعية والقانونية التي يحترمها العسكريون ويتصرفون بموجبها داخل وخارج المؤسسة العسكرية.  و قد يكون من حكم العادات والاعراف الاجتماعية , أن هذه السلطة قادرة على دفع العسكريين على الالتزام بالقوانين التي تقرها العادات والتقاليد والاعراف, وأن أوامر السلطة الشرعية في اللواء تكون واضحة ومفهومة وتتميز بالاستمرارية والفاعلية ،</a:t>
            </a:r>
          </a:p>
        </p:txBody>
      </p:sp>
    </p:spTree>
    <p:extLst>
      <p:ext uri="{BB962C8B-B14F-4D97-AF65-F5344CB8AC3E}">
        <p14:creationId xmlns:p14="http://schemas.microsoft.com/office/powerpoint/2010/main" val="118540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6875" y="712923"/>
            <a:ext cx="10740325" cy="5331416"/>
          </a:xfrm>
        </p:spPr>
        <p:txBody>
          <a:bodyPr/>
          <a:lstStyle/>
          <a:p>
            <a:r>
              <a:rPr lang="ar-IQ" b="1" dirty="0"/>
              <a:t>وعندما تحدد مواقع المسؤولية من قبل النظام العمودي فأن اللواء يكون قادرا ومؤهلاً على أداء واجباته وتوزيع المكافئات على العسكريين الذين يستحقونها واصدار والعقوبات بحق المخالفين والمقصرين, ومما تجدر الاشارة الية هنا انه هناك جملة مصالح مشتركة بين القادة والامرين من جهة العسكرين الخاضعين لهم من جهة أخرى, وهناك فائدة اخرى للنسق العمودي للواء او التشكيل القتالي تكمن فيه قدرته على التنسيق بين فعاليات وواجبات الأفواج والسرايا والفصائل التي يتكون منها اللواء.  فالنسق العمودي يحصر المسؤولية في قمة هرم السلطة التي يشغلها امر اللواء وموقع امر اللواء يمنحه قوة السيطرة الفعلية واتخاذ القرارات المتعلقة بإدارة اللواء وتنظيم فعالياته والاشراف على تدريباته ومهامه القتالية والتعبوية وتلبية متطلباته الإدارية والتموينية والتسليحية والمالية، وأخيراً التنسيق بين واجباته القتالية والواجبات القتالية للألوية الأخرى التي تتكون منها الفرقة. وآمر اللواء هو الذي يوزع الواجبات على أمري الأفواج والسرايا والفصائل ويتخذ القرارات بشان مسائل التدريب والتعبئة والدفاع والهجوم ضمن خطة التعبوية والسوقية التي تضعها القيادة العامة للقوات المسلحة، ويشرف على عملية تنفيذ برامج اللواء وتطوير قدراته الفنية والقتالية بالإضافة الى ما يقدمه من وظائف اجتماعية تعتمد بالدرجة الأساس على ما يحققه العسكريون من نتائج في مجال عملهم مما يؤدي في النهاية الى رفع الروح المعنوية لكافة العسكريين </a:t>
            </a:r>
            <a:r>
              <a:rPr lang="ar-IQ" b="1" dirty="0" smtClean="0"/>
              <a:t>.</a:t>
            </a:r>
            <a:endParaRPr lang="ar-IQ" b="1" dirty="0"/>
          </a:p>
        </p:txBody>
      </p:sp>
    </p:spTree>
    <p:extLst>
      <p:ext uri="{BB962C8B-B14F-4D97-AF65-F5344CB8AC3E}">
        <p14:creationId xmlns:p14="http://schemas.microsoft.com/office/powerpoint/2010/main" val="421168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14400" y="464949"/>
            <a:ext cx="10590212" cy="5446273"/>
          </a:xfrm>
        </p:spPr>
        <p:txBody>
          <a:bodyPr/>
          <a:lstStyle/>
          <a:p>
            <a:r>
              <a:rPr lang="ar-IQ" b="1" dirty="0"/>
              <a:t>وجعلهم قادرين على أداء واجباتهم بصورة جيدة.  ومما تقدم يمكننا القول ان الفوائد التي يحققا النسق العمودي للتشكيل القتالي هي التي تحدد استمرارية وقابلية على النمو والتطور وترفع من قدرته القتالية واستعداده اللامحدود للدفاع عن الوطن، وعندما تتعرض النظم الاجتماعية الاخرى للمخاطر فأن المجتمع يستعين بالمؤسسة العسكرية لأجل مواجهة هذه المخاطر والتصدي لها بصورة حازمة عن طريق استخدام القوات المسلحة للدفاع عن الوطن وحمايته من العدوان الخارجي والحفاظ على سلامة أرضيه من طمع الطامعين ومؤامرات الاشرار والمجرمين  وعليه فأن النسق العمودي هو مجوعة الأدوار الوظيفية المرتبة ترتيباً عامودياً في الوحدة او التشكيل القتالي , هذا الترتيب يخدم أغراض المؤسسة العسكرية المتمثلة في الضبط والسيطرة وانتقال الايعازات من المراكز القيادية الى المراكز القاعدية عبر المراكز الوسطية وانتقال المعلومات من المراكز القاعدية الى المراكز القيادية عبر سلسة المراجع التي يحددها القانون العسكري .</a:t>
            </a:r>
          </a:p>
        </p:txBody>
      </p:sp>
    </p:spTree>
    <p:extLst>
      <p:ext uri="{BB962C8B-B14F-4D97-AF65-F5344CB8AC3E}">
        <p14:creationId xmlns:p14="http://schemas.microsoft.com/office/powerpoint/2010/main" val="381647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50" y="418454"/>
            <a:ext cx="10615558" cy="4956131"/>
          </a:xfrm>
        </p:spPr>
        <p:txBody>
          <a:bodyPr/>
          <a:lstStyle/>
          <a:p>
            <a:r>
              <a:rPr lang="ar-IQ" b="1" dirty="0"/>
              <a:t>أ‌-	تحليل الأنساق العمودية: </a:t>
            </a:r>
          </a:p>
          <a:p>
            <a:r>
              <a:rPr lang="ar-IQ" b="1" dirty="0"/>
              <a:t>لو نظرنا الى المؤسسة العسكرية لوجدناها على شكل هرم تتوزع عليه الادوار الاجتماعية حيث توضع الادوار القيادية والحساسة والعليا في قمته، وتوضع الادوار المهنية والروتينية والمتوسطة في اضلاعه، بينما توضع الادوار الاجتماعية الانتاجية والعاملة في قاعدته. وترجع حقيقة اشغال الجنود لأدوار اجتماعية مختلفة الى ان هذه الادوار هي التي تقرر مراكزهم الاجتماعية وانتماءاتهم الطبقية وهذا الاختلاف في الادوار يرجع الى اختلاف قابلياتهم ومواهبهم ورغباتهم واستعدادهم على اشغال مثل تلك الاعمال والمهن. فقابليات ومواهب الجنود لا تكون متساوية وان الاعمال والمهن التي تحتاجها القوات المسلحة تكون مختلفة ومتشعبة لكنها في النهاية متكاملة وتسعى لخدمة المؤسسة العسكرية بصورة عامة، وهذا الاختلاف يدفع ابناء القوات المسلحة الى التخصص في المهن والاعمال التي يرغبون بها والتي تتلاءم مع قدراتهم وقابلياتهم. ان النسق العسكري عبارة عن بناء غير شخصي يحدد شرعية السلطة في المنصب وليس في الشخص الذي يشغله والمقصود بشرعية السلطة </a:t>
            </a:r>
          </a:p>
        </p:txBody>
      </p:sp>
    </p:spTree>
    <p:extLst>
      <p:ext uri="{BB962C8B-B14F-4D97-AF65-F5344CB8AC3E}">
        <p14:creationId xmlns:p14="http://schemas.microsoft.com/office/powerpoint/2010/main" val="2475690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5800" y="340964"/>
            <a:ext cx="10394707" cy="5033622"/>
          </a:xfrm>
        </p:spPr>
        <p:txBody>
          <a:bodyPr/>
          <a:lstStyle/>
          <a:p>
            <a:r>
              <a:rPr lang="ar-IQ" b="1" dirty="0"/>
              <a:t>العملية التي تكون فيها السلطة العسكرية مقبولة من الخاضعين لها وتحدث عادة حينما يكون الفرد متكاملا مع قيم ومعايير جماعة او مجتمع ما. ويشغل المنصب بعد فحص دقيق لمدى صلاحية من سيشغله، ويتقدم فيه بعد عدة مراحل منتظمة من الترقية تعتمد عادة على القدم العسكري وتنتهي عند الاحالة على التقاعد. ولهذا فان الوصول الى هذا المنصب او ذاك يتطلب اتقان وتدريب على المهارات العسكرية واتجاهات وانماط السلوك العسكري. وان التخصص الوظيفي العسكري هو اساس تطوير النسق العسكري للبناء البيروقراطي وتحليل الوظائف العسكرية يوضح ان الاسلحة البرية والجوية والبحرية تحتوي على انشطة منظمة تؤدي وظائف محدودة يلتزم شاغلوها بأداء واجباتها، وتشمل هذه الوظائف في النسق العسكري من قبل جنود مناسبين لها وفق التعليمات واللوائح التي تخضع سلوك المقاتلين لها. وتتميز الاوضاع الوظيفية في النسق العسكري بالعديد من الخصاص البيروقراطية للمنصب كوضع وظيفي، ويوكل النسق العسكري الى افراده مهام عامة وليست خاصة كما في النموذج البيروقراطي.</a:t>
            </a:r>
          </a:p>
        </p:txBody>
      </p:sp>
    </p:spTree>
    <p:extLst>
      <p:ext uri="{BB962C8B-B14F-4D97-AF65-F5344CB8AC3E}">
        <p14:creationId xmlns:p14="http://schemas.microsoft.com/office/powerpoint/2010/main" val="184363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4" y="340964"/>
            <a:ext cx="10832534" cy="5033622"/>
          </a:xfrm>
        </p:spPr>
        <p:txBody>
          <a:bodyPr/>
          <a:lstStyle/>
          <a:p>
            <a:r>
              <a:rPr lang="ar-IQ" b="1" dirty="0"/>
              <a:t>والأنساق العمودية تكون متدرجة على شكل هرم وهذا التدرج الهرمي يتكون من رتب شخصية تحدد المكانة الاجتماعية للعسكريين، فمتى ما حصل العسكري على رتبة معينة فأنها تظل له ولا يهمه العمل الذي تخصص فيه. ان التدرج الهرمي اساس الوحدة في ميدان المعركة حيث تأتي الاوامر من الاعلى الى الاسفل لان القيادة العليا هي التي لديها الصورة الكاملة عن الموقف القتالي ولابد ان تنفذ هذه الاوامر حرفيا عدى بعض التفاصيل الدقيقة حيث تترك فيها حرية التصرف للقادة الميدانيين في الوحدات القتالية.</a:t>
            </a:r>
          </a:p>
          <a:p>
            <a:r>
              <a:rPr lang="ar-IQ" b="1" dirty="0"/>
              <a:t>   ان التدرج الهرمي هو حجر الزاوية في المفاهيم الاجتماعية الخاصة بالتنظيم البيروقراطي، وهذا يعني خضوع المناصب الدنيا لرقابة واشراف المناصب الدنيا. وهو بذلك نسق عمودي مرتب على شكل سلم هابط من القمة الى القاع،</a:t>
            </a:r>
          </a:p>
        </p:txBody>
      </p:sp>
    </p:spTree>
    <p:extLst>
      <p:ext uri="{BB962C8B-B14F-4D97-AF65-F5344CB8AC3E}">
        <p14:creationId xmlns:p14="http://schemas.microsoft.com/office/powerpoint/2010/main" val="3455996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18455" y="232475"/>
            <a:ext cx="10631056" cy="4912962"/>
          </a:xfrm>
        </p:spPr>
        <p:txBody>
          <a:bodyPr/>
          <a:lstStyle/>
          <a:p>
            <a:r>
              <a:rPr lang="ar-IQ" b="1" dirty="0"/>
              <a:t>ويتميز بانه تدرج هرمي شامل يخضع فيه الضباط والجنود لقيادة مركزية موحدة وطبقا لذلك فان كل عسكري في هذا النسق من اعلى رتبة الى ادنى رتبة يخضع لقابة التي هي اعلى منه كما يكون مسؤولا في نفس الوقت عن الرتبة الادنى منه، ولكل رتبة من هذه الرتب المتسلسلة قدر معين من السلطة والمكانة وبعض الامتيازات الاخرى التي تزداد كلما صعدنا الى قمة التدرج الهرم وتتناقص كلما هبطنا الى اسفله، علما ان القانون العسكري هو الذي ينظم مظاهر السلوك بالإضافة الى التقاليد التي تحكم سلوك العسكريين بصورة مباشرة. فالقائد في النسق العمودي يكون مسؤولا بصورة تامة عن سلوك جنوده وهذا ما يعكس الثقة لضباط القوات المسلحة، كما تعني السلطة الممنوحة له اي ان يكون قادرا على ضمان الانضباط داخل وحدته العسكرية، لأنه إذا تصرفت الوحدة ككل او تصرفت افردها بطريقة مخالفة للضباط العسكري فأن آمر الوحدة سوف يحاسب امام القانون العسكري مباشرة من قبل آمر اللواء او التشكيل القتالي.</a:t>
            </a:r>
          </a:p>
        </p:txBody>
      </p:sp>
    </p:spTree>
    <p:extLst>
      <p:ext uri="{BB962C8B-B14F-4D97-AF65-F5344CB8AC3E}">
        <p14:creationId xmlns:p14="http://schemas.microsoft.com/office/powerpoint/2010/main" val="941020289"/>
      </p:ext>
    </p:extLst>
  </p:cSld>
  <p:clrMapOvr>
    <a:masterClrMapping/>
  </p:clrMapOvr>
</p:sld>
</file>

<file path=ppt/theme/theme1.xml><?xml version="1.0" encoding="utf-8"?>
<a:theme xmlns:a="http://schemas.openxmlformats.org/drawingml/2006/main" name="واجهة">
  <a:themeElements>
    <a:clrScheme name="واجهة">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واجهة">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جهة">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3463</Words>
  <Application>Microsoft Office PowerPoint</Application>
  <PresentationFormat>ملء الشاشة</PresentationFormat>
  <Paragraphs>84</Paragraphs>
  <Slides>28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28</vt:i4>
      </vt:variant>
    </vt:vector>
  </HeadingPairs>
  <TitlesOfParts>
    <vt:vector size="33" baseType="lpstr">
      <vt:lpstr>Arial</vt:lpstr>
      <vt:lpstr>Tahoma</vt:lpstr>
      <vt:lpstr>Trebuchet MS</vt:lpstr>
      <vt:lpstr>Wingdings 3</vt:lpstr>
      <vt:lpstr>واجهة</vt:lpstr>
      <vt:lpstr> المحاضرة الثالثة والثلاثون: الأنساق العمودية في المؤسسة العسكرية: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الثالثة والثلاثون: الأنساق العمودية في المؤسسة العسكرية: المادة: علم اجتماع التنظيم أستاذ المادة: د. رباح احمد مهدي </dc:title>
  <dc:creator>F1</dc:creator>
  <cp:lastModifiedBy>F1</cp:lastModifiedBy>
  <cp:revision>29</cp:revision>
  <dcterms:created xsi:type="dcterms:W3CDTF">2018-02-03T20:36:01Z</dcterms:created>
  <dcterms:modified xsi:type="dcterms:W3CDTF">2018-02-03T21:13:00Z</dcterms:modified>
</cp:coreProperties>
</file>