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95325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645"/>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8566" y="0"/>
            <a:ext cx="3013075" cy="461645"/>
          </a:xfrm>
          <a:prstGeom prst="rect">
            <a:avLst/>
          </a:prstGeom>
        </p:spPr>
        <p:txBody>
          <a:bodyPr vert="horz" lIns="92492" tIns="46246" rIns="92492" bIns="46246" rtlCol="0"/>
          <a:lstStyle>
            <a:lvl1pPr algn="r">
              <a:defRPr sz="1200"/>
            </a:lvl1pPr>
          </a:lstStyle>
          <a:p>
            <a:fld id="{991E9864-41D4-4CCB-A2BF-884DED496467}" type="datetimeFigureOut">
              <a:rPr lang="en-US" smtClean="0"/>
              <a:pPr/>
              <a:t>12/5/2012</a:t>
            </a:fld>
            <a:endParaRPr lang="en-US"/>
          </a:p>
        </p:txBody>
      </p:sp>
      <p:sp>
        <p:nvSpPr>
          <p:cNvPr id="4" name="Slide Image Placeholder 3"/>
          <p:cNvSpPr>
            <a:spLocks noGrp="1" noRot="1" noChangeAspect="1"/>
          </p:cNvSpPr>
          <p:nvPr>
            <p:ph type="sldImg" idx="2"/>
          </p:nvPr>
        </p:nvSpPr>
        <p:spPr>
          <a:xfrm>
            <a:off x="1168400" y="692150"/>
            <a:ext cx="4616450" cy="3462338"/>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325" y="4385628"/>
            <a:ext cx="5562600" cy="4154805"/>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653"/>
            <a:ext cx="3013075" cy="461645"/>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8566" y="8769653"/>
            <a:ext cx="3013075" cy="461645"/>
          </a:xfrm>
          <a:prstGeom prst="rect">
            <a:avLst/>
          </a:prstGeom>
        </p:spPr>
        <p:txBody>
          <a:bodyPr vert="horz" lIns="92492" tIns="46246" rIns="92492" bIns="46246" rtlCol="0" anchor="b"/>
          <a:lstStyle>
            <a:lvl1pPr algn="r">
              <a:defRPr sz="1200"/>
            </a:lvl1pPr>
          </a:lstStyle>
          <a:p>
            <a:fld id="{BF3D8CFA-4B65-4B04-9B5D-37A23F7638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F3D8CFA-4B65-4B04-9B5D-37A23F7638DC}"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6BDD4C1-3E3E-48D5-B01B-2C69BF18A718}" type="datetime1">
              <a:rPr lang="en-US" smtClean="0"/>
              <a:pPr/>
              <a:t>12/5/2012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0205148-1768-4A28-993B-0B121FE4601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E07817B-AAE7-44F5-B760-029E527209C3}" type="datetime1">
              <a:rPr lang="en-US" smtClean="0"/>
              <a:pPr/>
              <a:t>12/5/2012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205148-1768-4A28-993B-0B121FE460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241216-5474-4F7F-8711-9C2CC85F78D9}" type="datetime1">
              <a:rPr lang="en-US" smtClean="0"/>
              <a:pPr/>
              <a:t>12/5/2012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205148-1768-4A28-993B-0B121FE460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A9F416-DB61-4CDC-841A-E0AD59E0EDD3}" type="datetime1">
              <a:rPr lang="en-US" smtClean="0"/>
              <a:pPr/>
              <a:t>12/5/2012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205148-1768-4A28-993B-0B121FE4601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11CAA21-1DB1-440C-9F5C-5AD3C2C6CFB0}" type="datetime1">
              <a:rPr lang="en-US" smtClean="0"/>
              <a:pPr/>
              <a:t>12/5/2012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0205148-1768-4A28-993B-0B121FE4601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AC5396-C0CE-47ED-84C2-37CC524FF29A}" type="datetime1">
              <a:rPr lang="en-US" smtClean="0"/>
              <a:pPr/>
              <a:t>12/5/2012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0205148-1768-4A28-993B-0B121FE4601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1C58515-C719-4F24-B47C-3DED00B0EF61}" type="datetime1">
              <a:rPr lang="en-US" smtClean="0"/>
              <a:pPr/>
              <a:t>12/5/2012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0205148-1768-4A28-993B-0B121FE4601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A9935E8-35F2-4867-8C44-485FDCD25C2D}" type="datetime1">
              <a:rPr lang="en-US" smtClean="0"/>
              <a:pPr/>
              <a:t>12/5/2012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0205148-1768-4A28-993B-0B121FE4601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3659D35-29A8-4532-AAA7-DFD30892DEA0}" type="datetime1">
              <a:rPr lang="en-US" smtClean="0"/>
              <a:pPr/>
              <a:t>12/5/2012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0205148-1768-4A28-993B-0B121FE460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5033251-6174-4113-98E9-58BEBA9E7776}" type="datetime1">
              <a:rPr lang="en-US" smtClean="0"/>
              <a:pPr/>
              <a:t>12/5/2012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0205148-1768-4A28-993B-0B121FE4601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5325C9D-5C1D-46CC-A63F-B04625FFDCAA}" type="datetime1">
              <a:rPr lang="en-US" smtClean="0"/>
              <a:pPr/>
              <a:t>12/5/2012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0205148-1768-4A28-993B-0B121FE4601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E653CD-AE53-4B59-B4E2-04992B46E27A}" type="datetime1">
              <a:rPr lang="en-US" smtClean="0"/>
              <a:pPr/>
              <a:t>12/5/2012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0205148-1768-4A28-993B-0B121FE460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idx="4294967295"/>
          </p:nvPr>
        </p:nvSpPr>
        <p:spPr>
          <a:xfrm>
            <a:off x="0" y="1752600"/>
            <a:ext cx="7772400" cy="1830388"/>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10" name="Rectangle 9"/>
          <p:cNvSpPr/>
          <p:nvPr/>
        </p:nvSpPr>
        <p:spPr>
          <a:xfrm>
            <a:off x="857224" y="1500174"/>
            <a:ext cx="3714776" cy="4339650"/>
          </a:xfrm>
          <a:prstGeom prst="rect">
            <a:avLst/>
          </a:prstGeom>
        </p:spPr>
        <p:txBody>
          <a:bodyPr wrap="square">
            <a:spAutoFit/>
          </a:bodyPr>
          <a:lstStyle/>
          <a:p>
            <a:r>
              <a:rPr lang="en-US" sz="3600" b="1" dirty="0" smtClean="0">
                <a:solidFill>
                  <a:srgbClr val="FF0000"/>
                </a:solidFill>
              </a:rPr>
              <a:t>THE SEVEN STANDARDS OF TEXTUALITY</a:t>
            </a:r>
            <a:br>
              <a:rPr lang="en-US" sz="3600" b="1" dirty="0" smtClean="0">
                <a:solidFill>
                  <a:srgbClr val="FF0000"/>
                </a:solidFill>
              </a:rPr>
            </a:br>
            <a:endParaRPr lang="en-US" sz="3600" b="1" dirty="0" smtClean="0">
              <a:solidFill>
                <a:srgbClr val="FF0000"/>
              </a:solidFill>
            </a:endParaRPr>
          </a:p>
          <a:p>
            <a:r>
              <a:rPr lang="en-US" sz="3200" b="1" dirty="0" smtClean="0">
                <a:solidFill>
                  <a:srgbClr val="FF0000"/>
                </a:solidFill>
              </a:rPr>
              <a:t>ACCEPTABILITY  </a:t>
            </a:r>
            <a:br>
              <a:rPr lang="en-US" sz="3200" b="1" dirty="0" smtClean="0">
                <a:solidFill>
                  <a:srgbClr val="FF0000"/>
                </a:solidFill>
              </a:rPr>
            </a:br>
            <a:r>
              <a:rPr lang="en-US" sz="2000" b="1" dirty="0" smtClean="0">
                <a:solidFill>
                  <a:srgbClr val="FF0000"/>
                </a:solidFill>
              </a:rPr>
              <a:t>in</a:t>
            </a:r>
            <a:br>
              <a:rPr lang="en-US" sz="2000" b="1" dirty="0" smtClean="0">
                <a:solidFill>
                  <a:srgbClr val="FF0000"/>
                </a:solidFill>
              </a:rPr>
            </a:br>
            <a:r>
              <a:rPr lang="en-US" sz="2000" b="1" dirty="0" smtClean="0">
                <a:solidFill>
                  <a:srgbClr val="FF0000"/>
                </a:solidFill>
              </a:rPr>
              <a:t>de </a:t>
            </a:r>
            <a:r>
              <a:rPr lang="en-US" sz="2000" b="1" dirty="0" err="1" smtClean="0">
                <a:solidFill>
                  <a:srgbClr val="FF0000"/>
                </a:solidFill>
              </a:rPr>
              <a:t>Beaugrande</a:t>
            </a:r>
            <a:r>
              <a:rPr lang="en-US" sz="2000" b="1" dirty="0" smtClean="0">
                <a:solidFill>
                  <a:srgbClr val="FF0000"/>
                </a:solidFill>
              </a:rPr>
              <a:t> &amp; Dressler’s</a:t>
            </a:r>
          </a:p>
          <a:p>
            <a:r>
              <a:rPr lang="en-US" sz="2000" b="1" i="1" u="sng" dirty="0" smtClean="0">
                <a:solidFill>
                  <a:srgbClr val="FF0000"/>
                </a:solidFill>
              </a:rPr>
              <a:t>Introduction to Text Linguistics </a:t>
            </a:r>
            <a:r>
              <a:rPr lang="en-US" sz="2000" b="1" dirty="0" smtClean="0">
                <a:solidFill>
                  <a:srgbClr val="FF0000"/>
                </a:solidFill>
              </a:rPr>
              <a:t> (1981)</a:t>
            </a:r>
          </a:p>
          <a:p>
            <a:endParaRPr lang="en-US" sz="2000" b="1" dirty="0" smtClean="0">
              <a:solidFill>
                <a:srgbClr val="FF0000"/>
              </a:solidFill>
            </a:endParaRPr>
          </a:p>
        </p:txBody>
      </p:sp>
      <p:sp>
        <p:nvSpPr>
          <p:cNvPr id="12" name="Date Placeholder 11"/>
          <p:cNvSpPr>
            <a:spLocks noGrp="1"/>
          </p:cNvSpPr>
          <p:nvPr>
            <p:ph type="dt" sz="half" idx="10"/>
          </p:nvPr>
        </p:nvSpPr>
        <p:spPr/>
        <p:txBody>
          <a:bodyPr/>
          <a:lstStyle/>
          <a:p>
            <a:fld id="{816E53FA-17D9-4A33-8219-34533946BDE0}" type="datetime1">
              <a:rPr lang="en-US" smtClean="0"/>
              <a:pPr/>
              <a:t>12/5/2012</a:t>
            </a:fld>
            <a:endParaRPr lang="en-US"/>
          </a:p>
        </p:txBody>
      </p:sp>
      <p:sp>
        <p:nvSpPr>
          <p:cNvPr id="13" name="Slide Number Placeholder 12"/>
          <p:cNvSpPr>
            <a:spLocks noGrp="1"/>
          </p:cNvSpPr>
          <p:nvPr>
            <p:ph type="sldNum" sz="quarter" idx="12"/>
          </p:nvPr>
        </p:nvSpPr>
        <p:spPr/>
        <p:txBody>
          <a:bodyPr/>
          <a:lstStyle/>
          <a:p>
            <a:fld id="{00205148-1768-4A28-993B-0B121FE46010}" type="slidenum">
              <a:rPr lang="en-US" smtClean="0"/>
              <a:pPr/>
              <a:t>1</a:t>
            </a:fld>
            <a:endParaRPr lang="en-US"/>
          </a:p>
        </p:txBody>
      </p:sp>
      <p:sp>
        <p:nvSpPr>
          <p:cNvPr id="14" name="Footer Placeholder 13"/>
          <p:cNvSpPr>
            <a:spLocks noGrp="1"/>
          </p:cNvSpPr>
          <p:nvPr>
            <p:ph type="ftr" sz="quarter" idx="11"/>
          </p:nvPr>
        </p:nvSpPr>
        <p:spPr/>
        <p:txBody>
          <a:bodyPr/>
          <a:lstStyle/>
          <a:p>
            <a:endParaRPr lang="en-US"/>
          </a:p>
        </p:txBody>
      </p:sp>
      <p:pic>
        <p:nvPicPr>
          <p:cNvPr id="15" name="Picture 14" descr="http://www.beaugrande.com/XIntro11.jpg"/>
          <p:cNvPicPr/>
          <p:nvPr/>
        </p:nvPicPr>
        <p:blipFill>
          <a:blip r:embed="rId2"/>
          <a:srcRect/>
          <a:stretch>
            <a:fillRect/>
          </a:stretch>
        </p:blipFill>
        <p:spPr bwMode="auto">
          <a:xfrm>
            <a:off x="4643438" y="1571612"/>
            <a:ext cx="4105275" cy="3857651"/>
          </a:xfrm>
          <a:prstGeom prst="rect">
            <a:avLst/>
          </a:prstGeom>
          <a:noFill/>
          <a:ln w="9525">
            <a:noFill/>
            <a:miter lim="800000"/>
            <a:headEnd/>
            <a:tailEnd/>
          </a:ln>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r>
              <a:rPr lang="en-US" b="1" dirty="0" smtClean="0"/>
              <a:t>This conversation, though somewhat fantastic, is a good illustration of how a discourse participant draws up a plan and predicts the contributions of others. If the others deny acceptance of the plan, thus violating the principle of cooperation, textuality can be impaired. It follows that an unwilling participant could block a discourse by refusing acceptance, e.g., by not recovering or upholding coherence. </a:t>
            </a:r>
          </a:p>
          <a:p>
            <a:pPr algn="just"/>
            <a:r>
              <a:rPr lang="en-US" b="1" dirty="0" smtClean="0"/>
              <a:t>Benchley prevents </a:t>
            </a:r>
            <a:r>
              <a:rPr lang="en-US" b="1" dirty="0" err="1" smtClean="0"/>
              <a:t>Thwomly</a:t>
            </a:r>
            <a:r>
              <a:rPr lang="en-US" b="1" dirty="0" smtClean="0"/>
              <a:t> from recounting boring adventures abroad. Since the participants are in a moving railway carriage, Benchley cannot merely leave. His tactic is to fail to accept the main Topic concepts (‘railway carriage’, ‘France’, ‘Frenchman’).</a:t>
            </a:r>
          </a:p>
          <a:p>
            <a:endParaRPr lang="en-US" dirty="0"/>
          </a:p>
        </p:txBody>
      </p:sp>
      <p:sp>
        <p:nvSpPr>
          <p:cNvPr id="3" name="Date Placeholder 2"/>
          <p:cNvSpPr>
            <a:spLocks noGrp="1"/>
          </p:cNvSpPr>
          <p:nvPr>
            <p:ph type="dt" sz="half" idx="10"/>
          </p:nvPr>
        </p:nvSpPr>
        <p:spPr/>
        <p:txBody>
          <a:bodyPr/>
          <a:lstStyle/>
          <a:p>
            <a:fld id="{FDA9F416-DB61-4CDC-841A-E0AD59E0EDD3}" type="datetime1">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166"/>
            <a:ext cx="8229600" cy="6000792"/>
          </a:xfrm>
        </p:spPr>
        <p:txBody>
          <a:bodyPr>
            <a:normAutofit fontScale="92500" lnSpcReduction="20000"/>
          </a:bodyPr>
          <a:lstStyle/>
          <a:p>
            <a:pPr algn="just"/>
            <a:r>
              <a:rPr lang="en-US" b="1" dirty="0" smtClean="0"/>
              <a:t>‘railway carriage’, ‘France’, and ‘Frenchman’ are TOPICs to describe text-world concepts with the greatest density of linkage to other concepts. Unless topic concepts are activated, the processing of the textual world is not feasible because there are no CONTROL CENTRES to show the main ideas.</a:t>
            </a:r>
          </a:p>
          <a:p>
            <a:pPr algn="just"/>
            <a:r>
              <a:rPr lang="en-US" b="1" dirty="0" smtClean="0"/>
              <a:t> Thus, </a:t>
            </a:r>
            <a:r>
              <a:rPr lang="en-US" b="1" dirty="0" err="1" smtClean="0"/>
              <a:t>Mr</a:t>
            </a:r>
            <a:r>
              <a:rPr lang="en-US" b="1" dirty="0" smtClean="0"/>
              <a:t> </a:t>
            </a:r>
            <a:r>
              <a:rPr lang="en-US" b="1" dirty="0" err="1" smtClean="0"/>
              <a:t>Thwomly</a:t>
            </a:r>
            <a:r>
              <a:rPr lang="en-US" b="1" dirty="0" smtClean="0"/>
              <a:t> is blocked from recounting his dull ‘experience’ by the impression that his receiver audience has not grasped the concepts upon which he is trying to build. Benchley’s questions would have been cooperative if they dealt with variable or unknown aspects of the textual world .</a:t>
            </a:r>
          </a:p>
          <a:p>
            <a:pPr algn="just"/>
            <a:r>
              <a:rPr lang="en-US" b="1" dirty="0" smtClean="0"/>
              <a:t> Benchley has defeated the other participant’s goal and attained his own (peace and quiet) via a lack of acceptance.</a:t>
            </a:r>
          </a:p>
          <a:p>
            <a:endParaRPr lang="en-US" dirty="0" smtClean="0"/>
          </a:p>
          <a:p>
            <a:endParaRPr lang="en-US" dirty="0"/>
          </a:p>
        </p:txBody>
      </p:sp>
      <p:sp>
        <p:nvSpPr>
          <p:cNvPr id="3" name="Date Placeholder 2"/>
          <p:cNvSpPr>
            <a:spLocks noGrp="1"/>
          </p:cNvSpPr>
          <p:nvPr>
            <p:ph type="dt" sz="half" idx="10"/>
          </p:nvPr>
        </p:nvSpPr>
        <p:spPr/>
        <p:txBody>
          <a:bodyPr/>
          <a:lstStyle/>
          <a:p>
            <a:fld id="{FDA9F416-DB61-4CDC-841A-E0AD59E0EDD3}" type="datetime1">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b="1" dirty="0" smtClean="0"/>
              <a:t>It is evident now how great a role is played by the context of communication with respect to intentionality and acceptability.</a:t>
            </a:r>
          </a:p>
          <a:p>
            <a:pPr algn="just"/>
            <a:r>
              <a:rPr lang="en-US" b="1" dirty="0" smtClean="0"/>
              <a:t>We must also consider </a:t>
            </a:r>
            <a:r>
              <a:rPr lang="en-US" b="1" dirty="0" smtClean="0">
                <a:hlinkClick r:id="rId2" action="ppaction://hlinksldjump"/>
              </a:rPr>
              <a:t>factors </a:t>
            </a:r>
            <a:r>
              <a:rPr lang="en-US" b="1" dirty="0" smtClean="0"/>
              <a:t>like these:</a:t>
            </a:r>
          </a:p>
          <a:p>
            <a:pPr algn="just"/>
            <a:r>
              <a:rPr lang="en-US" b="1" dirty="0" smtClean="0"/>
              <a:t> (a) how much knowledge is shared or conveyed among participants (</a:t>
            </a:r>
            <a:r>
              <a:rPr lang="en-US" b="1" dirty="0" err="1" smtClean="0">
                <a:solidFill>
                  <a:srgbClr val="FF0000"/>
                </a:solidFill>
              </a:rPr>
              <a:t>informativity</a:t>
            </a:r>
            <a:r>
              <a:rPr lang="en-US" b="1" dirty="0" smtClean="0"/>
              <a:t>); </a:t>
            </a:r>
          </a:p>
          <a:p>
            <a:pPr algn="just"/>
            <a:r>
              <a:rPr lang="en-US" b="1" dirty="0" smtClean="0"/>
              <a:t>(b) how the participants are trying to monitor or manage the situation (</a:t>
            </a:r>
            <a:r>
              <a:rPr lang="en-US" b="1" dirty="0" err="1" smtClean="0">
                <a:solidFill>
                  <a:srgbClr val="FF0000"/>
                </a:solidFill>
              </a:rPr>
              <a:t>situationality</a:t>
            </a:r>
            <a:r>
              <a:rPr lang="en-US" b="1" dirty="0" smtClean="0"/>
              <a:t>); and</a:t>
            </a:r>
          </a:p>
          <a:p>
            <a:pPr algn="just"/>
            <a:r>
              <a:rPr lang="en-US" b="1" dirty="0" smtClean="0"/>
              <a:t> (c) how the texts composing the discourse are related to each other (</a:t>
            </a:r>
            <a:r>
              <a:rPr lang="en-US" b="1" dirty="0" err="1" smtClean="0">
                <a:solidFill>
                  <a:srgbClr val="FF0000"/>
                </a:solidFill>
              </a:rPr>
              <a:t>intertextuality</a:t>
            </a:r>
            <a:r>
              <a:rPr lang="en-US" b="1" dirty="0" smtClean="0"/>
              <a:t>). </a:t>
            </a:r>
          </a:p>
          <a:p>
            <a:pPr>
              <a:buNone/>
            </a:pPr>
            <a:endParaRPr lang="en-US" dirty="0"/>
          </a:p>
        </p:txBody>
      </p:sp>
      <p:sp>
        <p:nvSpPr>
          <p:cNvPr id="3" name="Date Placeholder 2"/>
          <p:cNvSpPr>
            <a:spLocks noGrp="1"/>
          </p:cNvSpPr>
          <p:nvPr>
            <p:ph type="dt" sz="half" idx="10"/>
          </p:nvPr>
        </p:nvSpPr>
        <p:spPr/>
        <p:txBody>
          <a:bodyPr/>
          <a:lstStyle/>
          <a:p>
            <a:fld id="{FDA9F416-DB61-4CDC-841A-E0AD59E0EDD3}" type="datetime1">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12</a:t>
            </a:fld>
            <a:endParaRPr lang="en-US"/>
          </a:p>
        </p:txBody>
      </p:sp>
      <p:sp>
        <p:nvSpPr>
          <p:cNvPr id="6" name="Title 5"/>
          <p:cNvSpPr>
            <a:spLocks noGrp="1"/>
          </p:cNvSpPr>
          <p:nvPr>
            <p:ph type="title"/>
          </p:nvPr>
        </p:nvSpPr>
        <p:spPr/>
        <p:txBody>
          <a:bodyPr>
            <a:normAutofit fontScale="90000"/>
          </a:bodyPr>
          <a:lstStyle/>
          <a:p>
            <a:r>
              <a:rPr lang="en-US" dirty="0" smtClean="0"/>
              <a:t>ACCEPTABILITY and other factors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ACCEPTABILITY: definition</a:t>
            </a:r>
            <a:endParaRPr lang="en-US" dirty="0"/>
          </a:p>
        </p:txBody>
      </p:sp>
      <p:sp>
        <p:nvSpPr>
          <p:cNvPr id="3" name="Content Placeholder 2"/>
          <p:cNvSpPr>
            <a:spLocks noGrp="1"/>
          </p:cNvSpPr>
          <p:nvPr>
            <p:ph idx="1"/>
          </p:nvPr>
        </p:nvSpPr>
        <p:spPr/>
        <p:txBody>
          <a:bodyPr/>
          <a:lstStyle/>
          <a:p>
            <a:pPr algn="just"/>
            <a:r>
              <a:rPr lang="en-US" b="1" dirty="0" smtClean="0">
                <a:solidFill>
                  <a:srgbClr val="FF0000"/>
                </a:solidFill>
              </a:rPr>
              <a:t>Acceptability</a:t>
            </a:r>
            <a:r>
              <a:rPr lang="en-US" b="1" dirty="0" smtClean="0"/>
              <a:t> is the text </a:t>
            </a:r>
            <a:r>
              <a:rPr lang="en-US" b="1" dirty="0" smtClean="0">
                <a:solidFill>
                  <a:srgbClr val="FF0000"/>
                </a:solidFill>
              </a:rPr>
              <a:t>receiver’s attitude</a:t>
            </a:r>
            <a:r>
              <a:rPr lang="en-US" b="1" dirty="0" smtClean="0"/>
              <a:t> in communication; acceptability in the sense that text receivers accept a language configuration as a cohesive and coherent text capable of utilization ( i.e., the “ability to extract operating instructions from the utterance”).</a:t>
            </a:r>
          </a:p>
          <a:p>
            <a:endParaRPr lang="en-US" dirty="0"/>
          </a:p>
        </p:txBody>
      </p:sp>
      <p:sp>
        <p:nvSpPr>
          <p:cNvPr id="4" name="Date Placeholder 3"/>
          <p:cNvSpPr>
            <a:spLocks noGrp="1"/>
          </p:cNvSpPr>
          <p:nvPr>
            <p:ph type="dt" sz="half" idx="10"/>
          </p:nvPr>
        </p:nvSpPr>
        <p:spPr/>
        <p:txBody>
          <a:bodyPr/>
          <a:lstStyle/>
          <a:p>
            <a:fld id="{C6C861DF-3428-40E5-8DC1-BDF301EF25C5}" type="datetime1">
              <a:rPr lang="en-US" smtClean="0"/>
              <a:pPr/>
              <a:t>12/5/2012</a:t>
            </a:fld>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2</a:t>
            </a:fld>
            <a:endParaRPr lang="en-US"/>
          </a:p>
        </p:txBody>
      </p:sp>
      <p:sp>
        <p:nvSpPr>
          <p:cNvPr id="6" name="Footer Placeholder 5"/>
          <p:cNvSpPr>
            <a:spLocks noGrp="1"/>
          </p:cNvSpPr>
          <p:nvPr>
            <p:ph type="ftr" sz="quarter" idx="1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b="1" dirty="0" smtClean="0"/>
              <a:t>The importance of acceptability gradually emerged during research on how to verify a ‘grammar’ as an account of all sentences allowed in a language, i.e., sentences to be judged either ‘grammatical’ or ‘ungrammatical’. This leads to the distinction between ‘</a:t>
            </a:r>
            <a:r>
              <a:rPr lang="en-US" b="1" dirty="0" smtClean="0">
                <a:solidFill>
                  <a:srgbClr val="FF0000"/>
                </a:solidFill>
              </a:rPr>
              <a:t>grammaticality</a:t>
            </a:r>
            <a:r>
              <a:rPr lang="en-US" b="1" dirty="0" smtClean="0"/>
              <a:t>’ (what is stipulated by an abstract grammar) and ‘</a:t>
            </a:r>
            <a:r>
              <a:rPr lang="en-US" b="1" dirty="0" smtClean="0">
                <a:solidFill>
                  <a:srgbClr val="FF0000"/>
                </a:solidFill>
              </a:rPr>
              <a:t>acceptability</a:t>
            </a:r>
            <a:r>
              <a:rPr lang="en-US" b="1" dirty="0" smtClean="0"/>
              <a:t>’ (what is actually accepted in communication).This can be seen as the distinction between </a:t>
            </a:r>
            <a:r>
              <a:rPr lang="en-US" b="1" dirty="0" smtClean="0">
                <a:solidFill>
                  <a:srgbClr val="FF0000"/>
                </a:solidFill>
              </a:rPr>
              <a:t>virtual systems</a:t>
            </a:r>
            <a:r>
              <a:rPr lang="en-US" b="1" dirty="0" smtClean="0"/>
              <a:t> and actualization procedures.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ACCEPTABILITY and grammaticality</a:t>
            </a:r>
            <a:endParaRPr lang="en-US" dirty="0"/>
          </a:p>
        </p:txBody>
      </p:sp>
      <p:sp>
        <p:nvSpPr>
          <p:cNvPr id="4" name="Date Placeholder 3"/>
          <p:cNvSpPr>
            <a:spLocks noGrp="1"/>
          </p:cNvSpPr>
          <p:nvPr>
            <p:ph type="dt" sz="half" idx="10"/>
          </p:nvPr>
        </p:nvSpPr>
        <p:spPr/>
        <p:txBody>
          <a:bodyPr/>
          <a:lstStyle/>
          <a:p>
            <a:fld id="{44DCD230-CC54-4603-B30A-5AAD0F668963}" type="datetime1">
              <a:rPr lang="en-US" smtClean="0"/>
              <a:pPr/>
              <a:t>12/5/2012</a:t>
            </a:fld>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r>
              <a:rPr lang="en-US" b="1" dirty="0" smtClean="0"/>
              <a:t>One simple and frequent practice for correlating acceptability and grammaticality has been for linguists to invent and judge their own sentences, i.e., to become the informants themselves. This orientation is rejected since their judgments and reactions will be inevitably prejudiced. </a:t>
            </a:r>
          </a:p>
          <a:p>
            <a:pPr algn="just"/>
            <a:r>
              <a:rPr lang="en-US" b="1" dirty="0" smtClean="0"/>
              <a:t>The second correlation is suggested by </a:t>
            </a:r>
            <a:r>
              <a:rPr lang="en-US" b="1" dirty="0" err="1" smtClean="0"/>
              <a:t>Labov</a:t>
            </a:r>
            <a:r>
              <a:rPr lang="en-US" b="1" dirty="0" smtClean="0"/>
              <a:t> when he argues that the divergencies of usage in various social groups can be accounted for by the variable rules rather than strict, infallible ones .Text producers would be able to choose among alternative rules or sets of rules.</a:t>
            </a:r>
            <a:endParaRPr lang="en-US" dirty="0" smtClean="0"/>
          </a:p>
          <a:p>
            <a:pPr algn="just"/>
            <a:endParaRPr lang="en-US" dirty="0"/>
          </a:p>
        </p:txBody>
      </p:sp>
      <p:sp>
        <p:nvSpPr>
          <p:cNvPr id="3" name="Date Placeholder 2"/>
          <p:cNvSpPr>
            <a:spLocks noGrp="1"/>
          </p:cNvSpPr>
          <p:nvPr>
            <p:ph type="dt" sz="half" idx="10"/>
          </p:nvPr>
        </p:nvSpPr>
        <p:spPr/>
        <p:txBody>
          <a:bodyPr/>
          <a:lstStyle/>
          <a:p>
            <a:fld id="{FDA9F416-DB61-4CDC-841A-E0AD59E0EDD3}" type="datetime1">
              <a:rPr lang="en-US" smtClean="0"/>
              <a:pPr/>
              <a:t>12/5/2012</a:t>
            </a:fld>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4</a:t>
            </a:fld>
            <a:endParaRPr lang="en-US"/>
          </a:p>
        </p:txBody>
      </p:sp>
      <p:sp>
        <p:nvSpPr>
          <p:cNvPr id="6" name="Title 5"/>
          <p:cNvSpPr>
            <a:spLocks noGrp="1"/>
          </p:cNvSpPr>
          <p:nvPr>
            <p:ph type="title"/>
          </p:nvPr>
        </p:nvSpPr>
        <p:spPr/>
        <p:txBody>
          <a:bodyPr>
            <a:normAutofit fontScale="90000"/>
          </a:bodyPr>
          <a:lstStyle/>
          <a:p>
            <a:r>
              <a:rPr lang="en-US" dirty="0" smtClean="0"/>
              <a:t>ACCEPTABILITY and grammaticality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b="1" dirty="0" smtClean="0"/>
              <a:t>The third correlation is more promising, namely, to view the production and reception of texts as probabilistic operations. Well-</a:t>
            </a:r>
            <a:r>
              <a:rPr lang="en-US" b="1" dirty="0" err="1" smtClean="0"/>
              <a:t>formedness</a:t>
            </a:r>
            <a:r>
              <a:rPr lang="en-US" b="1" dirty="0" smtClean="0"/>
              <a:t> of sentences would be located on a graded scale; sentences are regularly judged ‘grammatical’ by an informant when it is easy to imagine possible contexts for them. In effect, </a:t>
            </a:r>
            <a:r>
              <a:rPr lang="en-US" b="1" dirty="0" smtClean="0">
                <a:solidFill>
                  <a:srgbClr val="FF0000"/>
                </a:solidFill>
              </a:rPr>
              <a:t>grammaticality becomes a partial determiner of acceptability </a:t>
            </a:r>
            <a:r>
              <a:rPr lang="en-US" b="1" dirty="0" smtClean="0"/>
              <a:t>in interaction with other </a:t>
            </a:r>
            <a:r>
              <a:rPr lang="en-US" b="1" dirty="0" smtClean="0">
                <a:hlinkClick r:id="rId2" action="ppaction://hlinksldjump"/>
              </a:rPr>
              <a:t>factors</a:t>
            </a:r>
            <a:r>
              <a:rPr lang="en-US" b="1" dirty="0" smtClean="0"/>
              <a:t>, as in elliptical constructions. This is the </a:t>
            </a:r>
            <a:r>
              <a:rPr lang="en-US" b="1" dirty="0" smtClean="0">
                <a:solidFill>
                  <a:srgbClr val="FF0000"/>
                </a:solidFill>
              </a:rPr>
              <a:t>narrow</a:t>
            </a:r>
            <a:r>
              <a:rPr lang="en-US" b="1" dirty="0" smtClean="0"/>
              <a:t> sense of acceptability.</a:t>
            </a:r>
            <a:endParaRPr lang="en-US" dirty="0" smtClean="0"/>
          </a:p>
          <a:p>
            <a:pPr algn="just"/>
            <a:endParaRPr lang="en-US" dirty="0"/>
          </a:p>
        </p:txBody>
      </p:sp>
      <p:sp>
        <p:nvSpPr>
          <p:cNvPr id="3" name="Date Placeholder 2"/>
          <p:cNvSpPr>
            <a:spLocks noGrp="1"/>
          </p:cNvSpPr>
          <p:nvPr>
            <p:ph type="dt" sz="half" idx="10"/>
          </p:nvPr>
        </p:nvSpPr>
        <p:spPr/>
        <p:txBody>
          <a:bodyPr/>
          <a:lstStyle/>
          <a:p>
            <a:fld id="{FDA9F416-DB61-4CDC-841A-E0AD59E0EDD3}" type="datetime1">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5</a:t>
            </a:fld>
            <a:endParaRPr lang="en-US"/>
          </a:p>
        </p:txBody>
      </p:sp>
      <p:sp>
        <p:nvSpPr>
          <p:cNvPr id="6" name="Title 5"/>
          <p:cNvSpPr>
            <a:spLocks noGrp="1"/>
          </p:cNvSpPr>
          <p:nvPr>
            <p:ph type="title"/>
          </p:nvPr>
        </p:nvSpPr>
        <p:spPr/>
        <p:txBody>
          <a:bodyPr>
            <a:normAutofit fontScale="90000"/>
          </a:bodyPr>
          <a:lstStyle/>
          <a:p>
            <a:r>
              <a:rPr lang="en-US" dirty="0" smtClean="0"/>
              <a:t>ACCEPTABILITY and grammaticality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b="1" dirty="0" smtClean="0"/>
              <a:t>The correspondences between intentionality and acceptability are exceedingly intricate:</a:t>
            </a:r>
          </a:p>
          <a:p>
            <a:pPr>
              <a:buNone/>
            </a:pPr>
            <a:endParaRPr lang="en-US" dirty="0" smtClean="0"/>
          </a:p>
          <a:p>
            <a:pPr lvl="0">
              <a:buNone/>
            </a:pPr>
            <a:r>
              <a:rPr lang="en-US" b="1" dirty="0" smtClean="0"/>
              <a:t> - Under stress or time pressure, people often accept utterances from others which they would be more reluctant to produce.</a:t>
            </a:r>
            <a:endParaRPr lang="en-US" dirty="0" smtClean="0"/>
          </a:p>
          <a:p>
            <a:pPr lvl="0">
              <a:buNone/>
            </a:pPr>
            <a:r>
              <a:rPr lang="en-US" b="1" dirty="0" smtClean="0"/>
              <a:t> - people may shift among styles of text production in order to project desired social roles in different settings.</a:t>
            </a:r>
            <a:endParaRPr lang="en-US" dirty="0" smtClean="0"/>
          </a:p>
          <a:p>
            <a:pPr lvl="0">
              <a:buNone/>
            </a:pPr>
            <a:r>
              <a:rPr lang="en-US" b="1" dirty="0" smtClean="0"/>
              <a:t> - People often ‘repair’ their utterances when deemed unsatisfactory, even though their knowledge of the language has not changed at that moment.</a:t>
            </a:r>
            <a:endParaRPr lang="en-US" dirty="0" smtClean="0"/>
          </a:p>
          <a:p>
            <a:pPr>
              <a:buNone/>
            </a:pPr>
            <a:endParaRPr lang="en-US" b="1" dirty="0" smtClean="0"/>
          </a:p>
          <a:p>
            <a:pPr>
              <a:buNone/>
            </a:pPr>
            <a:r>
              <a:rPr lang="en-US" b="1" dirty="0" smtClean="0"/>
              <a:t>Therefore, language can scarcely be described or explained except in terms of texts in real settings.</a:t>
            </a:r>
            <a:endParaRPr lang="en-US" dirty="0" smtClean="0"/>
          </a:p>
          <a:p>
            <a:endParaRPr lang="en-US" dirty="0"/>
          </a:p>
        </p:txBody>
      </p:sp>
      <p:sp>
        <p:nvSpPr>
          <p:cNvPr id="3" name="Date Placeholder 2"/>
          <p:cNvSpPr>
            <a:spLocks noGrp="1"/>
          </p:cNvSpPr>
          <p:nvPr>
            <p:ph type="dt" sz="half" idx="10"/>
          </p:nvPr>
        </p:nvSpPr>
        <p:spPr/>
        <p:txBody>
          <a:bodyPr/>
          <a:lstStyle/>
          <a:p>
            <a:fld id="{FDA9F416-DB61-4CDC-841A-E0AD59E0EDD3}" type="datetime1">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6</a:t>
            </a:fld>
            <a:endParaRPr lang="en-US"/>
          </a:p>
        </p:txBody>
      </p:sp>
      <p:sp>
        <p:nvSpPr>
          <p:cNvPr id="6" name="Title 5"/>
          <p:cNvSpPr>
            <a:spLocks noGrp="1"/>
          </p:cNvSpPr>
          <p:nvPr>
            <p:ph type="title"/>
          </p:nvPr>
        </p:nvSpPr>
        <p:spPr/>
        <p:txBody>
          <a:bodyPr>
            <a:normAutofit fontScale="90000"/>
          </a:bodyPr>
          <a:lstStyle/>
          <a:p>
            <a:r>
              <a:rPr lang="en-US" dirty="0" smtClean="0"/>
              <a:t>ACCEPTABILITY and intentionality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b="1" dirty="0" smtClean="0"/>
              <a:t>In its </a:t>
            </a:r>
            <a:r>
              <a:rPr lang="en-US" b="1" dirty="0" smtClean="0">
                <a:solidFill>
                  <a:srgbClr val="FF0000"/>
                </a:solidFill>
              </a:rPr>
              <a:t>wider</a:t>
            </a:r>
            <a:r>
              <a:rPr lang="en-US" b="1" dirty="0" smtClean="0"/>
              <a:t> sense, the term acceptability would subsume </a:t>
            </a:r>
            <a:r>
              <a:rPr lang="en-US" b="1" dirty="0" smtClean="0">
                <a:solidFill>
                  <a:srgbClr val="FF0000"/>
                </a:solidFill>
              </a:rPr>
              <a:t>acceptance</a:t>
            </a:r>
            <a:r>
              <a:rPr lang="en-US" b="1" dirty="0" smtClean="0"/>
              <a:t> as the active willingness to participate in a discourse and share a goal. Acceptance , thus, entails entering into discourse interaction, with all attendant consequences. Refusing acceptance is conventionally accomplished by explicit signals:</a:t>
            </a:r>
            <a:endParaRPr lang="en-US" dirty="0" smtClean="0"/>
          </a:p>
          <a:p>
            <a:pPr lvl="0" algn="just">
              <a:buNone/>
            </a:pPr>
            <a:endParaRPr lang="en-US" b="1" dirty="0" smtClean="0"/>
          </a:p>
          <a:p>
            <a:pPr lvl="0" algn="just">
              <a:buNone/>
            </a:pPr>
            <a:r>
              <a:rPr lang="en-US" b="1" dirty="0" smtClean="0"/>
              <a:t>A- I’m too busy for talking just now.</a:t>
            </a:r>
            <a:endParaRPr lang="en-US" dirty="0" smtClean="0"/>
          </a:p>
          <a:p>
            <a:pPr lvl="0" algn="just">
              <a:buNone/>
            </a:pPr>
            <a:r>
              <a:rPr lang="en-US" b="1" dirty="0" smtClean="0"/>
              <a:t>B- I don’t care to talk about it.</a:t>
            </a:r>
            <a:endParaRPr lang="en-US" dirty="0" smtClean="0"/>
          </a:p>
          <a:p>
            <a:pPr algn="just"/>
            <a:endParaRPr lang="en-US" dirty="0"/>
          </a:p>
        </p:txBody>
      </p:sp>
      <p:sp>
        <p:nvSpPr>
          <p:cNvPr id="3" name="Date Placeholder 2"/>
          <p:cNvSpPr>
            <a:spLocks noGrp="1"/>
          </p:cNvSpPr>
          <p:nvPr>
            <p:ph type="dt" sz="half" idx="10"/>
          </p:nvPr>
        </p:nvSpPr>
        <p:spPr/>
        <p:txBody>
          <a:bodyPr/>
          <a:lstStyle/>
          <a:p>
            <a:fld id="{FDA9F416-DB61-4CDC-841A-E0AD59E0EDD3}" type="datetime1">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7</a:t>
            </a:fld>
            <a:endParaRPr lang="en-US"/>
          </a:p>
        </p:txBody>
      </p:sp>
      <p:sp>
        <p:nvSpPr>
          <p:cNvPr id="6" name="Title 5"/>
          <p:cNvSpPr>
            <a:spLocks noGrp="1"/>
          </p:cNvSpPr>
          <p:nvPr>
            <p:ph type="title"/>
          </p:nvPr>
        </p:nvSpPr>
        <p:spPr/>
        <p:txBody>
          <a:bodyPr>
            <a:normAutofit/>
          </a:bodyPr>
          <a:lstStyle/>
          <a:p>
            <a:r>
              <a:rPr lang="en-US" dirty="0" smtClean="0"/>
              <a:t>ACCEPTABILITY and acceptance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b="1" dirty="0" smtClean="0"/>
              <a:t>The acceptance of other people goals may arise from many diverse motivations;  </a:t>
            </a:r>
            <a:r>
              <a:rPr lang="en-US" b="1" dirty="0" smtClean="0">
                <a:solidFill>
                  <a:srgbClr val="FF0000"/>
                </a:solidFill>
              </a:rPr>
              <a:t>successful</a:t>
            </a:r>
            <a:r>
              <a:rPr lang="en-US" b="1" dirty="0" smtClean="0"/>
              <a:t> </a:t>
            </a:r>
            <a:r>
              <a:rPr lang="en-US" b="1" dirty="0" smtClean="0">
                <a:solidFill>
                  <a:srgbClr val="FF0000"/>
                </a:solidFill>
              </a:rPr>
              <a:t>communication</a:t>
            </a:r>
            <a:r>
              <a:rPr lang="en-US" b="1" dirty="0" smtClean="0"/>
              <a:t> clearly demands the ability to detect or infer other participants’ goals on the basis of what they say. Text producers must be able to anticipate the receiver's responses as supportive of or contrary to a plan, for example, by building an </a:t>
            </a:r>
            <a:r>
              <a:rPr lang="en-US" b="1" dirty="0" smtClean="0">
                <a:solidFill>
                  <a:srgbClr val="FF0000"/>
                </a:solidFill>
              </a:rPr>
              <a:t>internal model</a:t>
            </a:r>
            <a:r>
              <a:rPr lang="en-US" b="1" dirty="0" smtClean="0"/>
              <a:t> of the receivers and their beliefs and knowledge.</a:t>
            </a:r>
            <a:endParaRPr lang="en-US" dirty="0"/>
          </a:p>
        </p:txBody>
      </p:sp>
      <p:sp>
        <p:nvSpPr>
          <p:cNvPr id="3" name="Date Placeholder 2"/>
          <p:cNvSpPr>
            <a:spLocks noGrp="1"/>
          </p:cNvSpPr>
          <p:nvPr>
            <p:ph type="dt" sz="half" idx="10"/>
          </p:nvPr>
        </p:nvSpPr>
        <p:spPr/>
        <p:txBody>
          <a:bodyPr/>
          <a:lstStyle/>
          <a:p>
            <a:fld id="{FDA9F416-DB61-4CDC-841A-E0AD59E0EDD3}" type="datetime1">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8</a:t>
            </a:fld>
            <a:endParaRPr lang="en-US"/>
          </a:p>
        </p:txBody>
      </p:sp>
      <p:sp>
        <p:nvSpPr>
          <p:cNvPr id="6" name="Title 5"/>
          <p:cNvSpPr>
            <a:spLocks noGrp="1"/>
          </p:cNvSpPr>
          <p:nvPr>
            <p:ph type="title"/>
          </p:nvPr>
        </p:nvSpPr>
        <p:spPr/>
        <p:txBody>
          <a:bodyPr>
            <a:normAutofit fontScale="90000"/>
          </a:bodyPr>
          <a:lstStyle/>
          <a:p>
            <a:r>
              <a:rPr lang="en-US" dirty="0" smtClean="0"/>
              <a:t>ACCEPTABILITY and </a:t>
            </a:r>
            <a:r>
              <a:rPr lang="en-US" sz="3600" dirty="0" smtClean="0"/>
              <a:t>successful communication</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b="1" dirty="0" smtClean="0"/>
              <a:t>[1] </a:t>
            </a:r>
            <a:r>
              <a:rPr lang="en-US" b="1" cap="small" dirty="0" err="1" smtClean="0"/>
              <a:t>Thwomly</a:t>
            </a:r>
            <a:r>
              <a:rPr lang="en-US" b="1" dirty="0" smtClean="0"/>
              <a:t>: We have been all summer in France, you know, and those French trains are all divided up into compartments.... On the way from Paris to Marseilles we had a funny experience. I was sitting next to a Frenchman who was getting off at Lyons...and he was dozing when we got in. So I—</a:t>
            </a:r>
          </a:p>
          <a:p>
            <a:r>
              <a:rPr lang="en-US" b="1" dirty="0" smtClean="0"/>
              <a:t>[2] </a:t>
            </a:r>
            <a:r>
              <a:rPr lang="en-US" b="1" cap="small" dirty="0" smtClean="0"/>
              <a:t>Benchley</a:t>
            </a:r>
            <a:r>
              <a:rPr lang="en-US" b="1" dirty="0" smtClean="0"/>
              <a:t>: Did you get to France at all when you were away?</a:t>
            </a:r>
          </a:p>
          <a:p>
            <a:r>
              <a:rPr lang="en-US" b="1" dirty="0" smtClean="0"/>
              <a:t>[3] </a:t>
            </a:r>
            <a:r>
              <a:rPr lang="en-US" b="1" cap="small" dirty="0" err="1" smtClean="0"/>
              <a:t>Thwomly</a:t>
            </a:r>
            <a:r>
              <a:rPr lang="en-US" b="1" dirty="0" smtClean="0"/>
              <a:t>: This was in France that I’m telling you about. On the way from Paris to Marseilles. We got into a railway carriage—</a:t>
            </a:r>
          </a:p>
          <a:p>
            <a:r>
              <a:rPr lang="en-US" b="1" dirty="0" smtClean="0"/>
              <a:t>[4] </a:t>
            </a:r>
            <a:r>
              <a:rPr lang="en-US" b="1" cap="small" dirty="0" smtClean="0"/>
              <a:t>Benchley</a:t>
            </a:r>
            <a:r>
              <a:rPr lang="en-US" b="1" dirty="0" smtClean="0"/>
              <a:t>: The railway carriages there aren’t like ours here, are they? I’ve seen pictures of them, and they seem to he more like compartments of some sort.</a:t>
            </a:r>
          </a:p>
          <a:p>
            <a:r>
              <a:rPr lang="en-US" b="1" dirty="0" smtClean="0"/>
              <a:t>[5] </a:t>
            </a:r>
            <a:r>
              <a:rPr lang="en-US" b="1" cap="small" dirty="0" err="1" smtClean="0"/>
              <a:t>Thwomly</a:t>
            </a:r>
            <a:r>
              <a:rPr lang="en-US" b="1" dirty="0" smtClean="0"/>
              <a:t> (</a:t>
            </a:r>
            <a:r>
              <a:rPr lang="en-US" b="1" i="1" dirty="0" smtClean="0"/>
              <a:t>a little discouraged</a:t>
            </a:r>
            <a:r>
              <a:rPr lang="en-US" b="1" dirty="0" smtClean="0"/>
              <a:t>): That was a French railway carriage I was just describing to you. I sat next to a man—</a:t>
            </a:r>
          </a:p>
          <a:p>
            <a:r>
              <a:rPr lang="en-US" b="1" dirty="0" smtClean="0"/>
              <a:t>[6] </a:t>
            </a:r>
            <a:r>
              <a:rPr lang="en-US" b="1" cap="small" dirty="0" smtClean="0"/>
              <a:t>Benchley</a:t>
            </a:r>
            <a:r>
              <a:rPr lang="en-US" b="1" dirty="0" smtClean="0"/>
              <a:t>: A Frenchman?</a:t>
            </a:r>
          </a:p>
          <a:p>
            <a:r>
              <a:rPr lang="en-US" b="1" dirty="0" smtClean="0"/>
              <a:t>[7] </a:t>
            </a:r>
            <a:r>
              <a:rPr lang="en-US" b="1" cap="small" dirty="0" err="1" smtClean="0"/>
              <a:t>Thwomly</a:t>
            </a:r>
            <a:r>
              <a:rPr lang="en-US" b="1" dirty="0" smtClean="0"/>
              <a:t>: Sure, a Frenchman. That’s the </a:t>
            </a:r>
            <a:r>
              <a:rPr lang="en-US" b="1" i="1" dirty="0" smtClean="0"/>
              <a:t>point</a:t>
            </a:r>
            <a:r>
              <a:rPr lang="en-US" b="1" dirty="0" smtClean="0"/>
              <a:t>.</a:t>
            </a:r>
          </a:p>
          <a:p>
            <a:r>
              <a:rPr lang="en-US" b="1" dirty="0" smtClean="0"/>
              <a:t>[8] </a:t>
            </a:r>
            <a:r>
              <a:rPr lang="en-US" b="1" cap="small" dirty="0" smtClean="0"/>
              <a:t>Benchley</a:t>
            </a:r>
            <a:r>
              <a:rPr lang="en-US" b="1" dirty="0" smtClean="0"/>
              <a:t>: Oh, I see.</a:t>
            </a:r>
          </a:p>
          <a:p>
            <a:r>
              <a:rPr lang="en-US" b="1" dirty="0" smtClean="0"/>
              <a:t>[9] </a:t>
            </a:r>
            <a:r>
              <a:rPr lang="en-US" b="1" cap="small" dirty="0" err="1" smtClean="0"/>
              <a:t>Thwomly</a:t>
            </a:r>
            <a:r>
              <a:rPr lang="en-US" b="1" dirty="0" smtClean="0"/>
              <a:t>: Well, the Frenchman was asleep, and when we got in I stumbled over his feet. So he woke up and said something in French which I couldn’t understand ...</a:t>
            </a:r>
          </a:p>
          <a:p>
            <a:r>
              <a:rPr lang="en-US" b="1" dirty="0" smtClean="0"/>
              <a:t>[10] </a:t>
            </a:r>
            <a:r>
              <a:rPr lang="en-US" b="1" cap="small" dirty="0" err="1" smtClean="0"/>
              <a:t>benchley</a:t>
            </a:r>
            <a:r>
              <a:rPr lang="en-US" b="1" dirty="0" smtClean="0"/>
              <a:t>: You were across the border into France, then?</a:t>
            </a:r>
          </a:p>
          <a:p>
            <a:r>
              <a:rPr lang="en-US" b="1" dirty="0" smtClean="0"/>
              <a:t>[11] </a:t>
            </a:r>
            <a:r>
              <a:rPr lang="en-US" b="1" cap="small" dirty="0" err="1" smtClean="0"/>
              <a:t>Thwomly</a:t>
            </a:r>
            <a:r>
              <a:rPr lang="en-US" b="1" dirty="0" smtClean="0"/>
              <a:t> (</a:t>
            </a:r>
            <a:r>
              <a:rPr lang="en-US" b="1" i="1" dirty="0" smtClean="0"/>
              <a:t>giving the whole thing up as a bad job</a:t>
            </a:r>
            <a:r>
              <a:rPr lang="en-US" b="1" dirty="0" smtClean="0"/>
              <a:t>): And what did </a:t>
            </a:r>
            <a:r>
              <a:rPr lang="en-US" b="1" i="1" dirty="0" smtClean="0"/>
              <a:t>you</a:t>
            </a:r>
            <a:r>
              <a:rPr lang="en-US" b="1" dirty="0" smtClean="0"/>
              <a:t> do this summer? (Benchley 1954: 106)</a:t>
            </a:r>
          </a:p>
          <a:p>
            <a:endParaRPr lang="en-US" dirty="0"/>
          </a:p>
        </p:txBody>
      </p:sp>
      <p:sp>
        <p:nvSpPr>
          <p:cNvPr id="3" name="Date Placeholder 2"/>
          <p:cNvSpPr>
            <a:spLocks noGrp="1"/>
          </p:cNvSpPr>
          <p:nvPr>
            <p:ph type="dt" sz="half" idx="10"/>
          </p:nvPr>
        </p:nvSpPr>
        <p:spPr/>
        <p:txBody>
          <a:bodyPr/>
          <a:lstStyle/>
          <a:p>
            <a:fld id="{FDA9F416-DB61-4CDC-841A-E0AD59E0EDD3}" type="datetime1">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205148-1768-4A28-993B-0B121FE46010}" type="slidenum">
              <a:rPr lang="en-US" smtClean="0"/>
              <a:pPr/>
              <a:t>9</a:t>
            </a:fld>
            <a:endParaRPr lang="en-US"/>
          </a:p>
        </p:txBody>
      </p:sp>
      <p:sp>
        <p:nvSpPr>
          <p:cNvPr id="6" name="Title 5"/>
          <p:cNvSpPr>
            <a:spLocks noGrp="1"/>
          </p:cNvSpPr>
          <p:nvPr>
            <p:ph type="title"/>
          </p:nvPr>
        </p:nvSpPr>
        <p:spPr/>
        <p:txBody>
          <a:bodyPr>
            <a:normAutofit fontScale="90000"/>
          </a:bodyPr>
          <a:lstStyle/>
          <a:p>
            <a:r>
              <a:rPr lang="en-US" dirty="0" smtClean="0"/>
              <a:t>ACCEPTABILITY and co-operation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206</TotalTime>
  <Words>1217</Words>
  <Application>Microsoft Office PowerPoint</Application>
  <PresentationFormat>On-screen Show (4:3)</PresentationFormat>
  <Paragraphs>76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      </vt:lpstr>
      <vt:lpstr>ACCEPTABILITY: definition</vt:lpstr>
      <vt:lpstr>ACCEPTABILITY and grammaticality</vt:lpstr>
      <vt:lpstr>ACCEPTABILITY and grammaticality</vt:lpstr>
      <vt:lpstr>ACCEPTABILITY and grammaticality</vt:lpstr>
      <vt:lpstr>ACCEPTABILITY and intentionality</vt:lpstr>
      <vt:lpstr>ACCEPTABILITY and acceptance</vt:lpstr>
      <vt:lpstr>ACCEPTABILITY and successful communication</vt:lpstr>
      <vt:lpstr>ACCEPTABILITY and co-operation</vt:lpstr>
      <vt:lpstr>Slide 10</vt:lpstr>
      <vt:lpstr>Slide 11</vt:lpstr>
      <vt:lpstr>ACCEPTABILITY and other factors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AHMEDQADOURY</dc:creator>
  <cp:lastModifiedBy>AHMEDQADOURY</cp:lastModifiedBy>
  <cp:revision>29</cp:revision>
  <dcterms:created xsi:type="dcterms:W3CDTF">2012-11-20T16:02:34Z</dcterms:created>
  <dcterms:modified xsi:type="dcterms:W3CDTF">2012-12-05T02:43:01Z</dcterms:modified>
</cp:coreProperties>
</file>