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24"/>
  </p:notesMasterIdLst>
  <p:handoutMasterIdLst>
    <p:handoutMasterId r:id="rId25"/>
  </p:handoutMasterIdLst>
  <p:sldIdLst>
    <p:sldId id="257" r:id="rId2"/>
    <p:sldId id="258" r:id="rId3"/>
    <p:sldId id="266" r:id="rId4"/>
    <p:sldId id="267" r:id="rId5"/>
    <p:sldId id="268" r:id="rId6"/>
    <p:sldId id="269" r:id="rId7"/>
    <p:sldId id="270" r:id="rId8"/>
    <p:sldId id="271" r:id="rId9"/>
    <p:sldId id="26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Lst>
  <p:sldSz cx="9144000" cy="6858000" type="screen4x3"/>
  <p:notesSz cx="6951663" cy="9231313"/>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12"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939276" y="0"/>
            <a:ext cx="3012387" cy="461566"/>
          </a:xfrm>
          <a:prstGeom prst="rect">
            <a:avLst/>
          </a:prstGeom>
        </p:spPr>
        <p:txBody>
          <a:bodyPr vert="horz" lIns="92473" tIns="46237" rIns="92473" bIns="46237" rtlCol="1"/>
          <a:lstStyle>
            <a:lvl1pPr algn="r">
              <a:defRPr sz="1200"/>
            </a:lvl1pPr>
          </a:lstStyle>
          <a:p>
            <a:endParaRPr lang="ar-IQ"/>
          </a:p>
        </p:txBody>
      </p:sp>
      <p:sp>
        <p:nvSpPr>
          <p:cNvPr id="3" name="عنصر نائب للتاريخ 2"/>
          <p:cNvSpPr>
            <a:spLocks noGrp="1"/>
          </p:cNvSpPr>
          <p:nvPr>
            <p:ph type="dt" sz="quarter" idx="1"/>
          </p:nvPr>
        </p:nvSpPr>
        <p:spPr>
          <a:xfrm>
            <a:off x="1610" y="0"/>
            <a:ext cx="3012387" cy="461566"/>
          </a:xfrm>
          <a:prstGeom prst="rect">
            <a:avLst/>
          </a:prstGeom>
        </p:spPr>
        <p:txBody>
          <a:bodyPr vert="horz" lIns="92473" tIns="46237" rIns="92473" bIns="46237" rtlCol="1"/>
          <a:lstStyle>
            <a:lvl1pPr algn="l">
              <a:defRPr sz="1200"/>
            </a:lvl1pPr>
          </a:lstStyle>
          <a:p>
            <a:fld id="{6A28B3A6-51FB-40FB-91CB-300C744A4D51}" type="datetime1">
              <a:rPr lang="en-US" smtClean="0"/>
              <a:pPr/>
              <a:t>1/9/2013</a:t>
            </a:fld>
            <a:endParaRPr lang="ar-IQ"/>
          </a:p>
        </p:txBody>
      </p:sp>
      <p:sp>
        <p:nvSpPr>
          <p:cNvPr id="4" name="عنصر نائب للتذييل 3"/>
          <p:cNvSpPr>
            <a:spLocks noGrp="1"/>
          </p:cNvSpPr>
          <p:nvPr>
            <p:ph type="ftr" sz="quarter" idx="2"/>
          </p:nvPr>
        </p:nvSpPr>
        <p:spPr>
          <a:xfrm>
            <a:off x="3939276" y="8768145"/>
            <a:ext cx="3012387" cy="461566"/>
          </a:xfrm>
          <a:prstGeom prst="rect">
            <a:avLst/>
          </a:prstGeom>
        </p:spPr>
        <p:txBody>
          <a:bodyPr vert="horz" lIns="92473" tIns="46237" rIns="92473" bIns="46237" rtlCol="1" anchor="b"/>
          <a:lstStyle>
            <a:lvl1pPr algn="r">
              <a:defRPr sz="1200"/>
            </a:lvl1pPr>
          </a:lstStyle>
          <a:p>
            <a:endParaRPr lang="ar-IQ"/>
          </a:p>
        </p:txBody>
      </p:sp>
      <p:sp>
        <p:nvSpPr>
          <p:cNvPr id="5" name="عنصر نائب لرقم الشريحة 4"/>
          <p:cNvSpPr>
            <a:spLocks noGrp="1"/>
          </p:cNvSpPr>
          <p:nvPr>
            <p:ph type="sldNum" sz="quarter" idx="3"/>
          </p:nvPr>
        </p:nvSpPr>
        <p:spPr>
          <a:xfrm>
            <a:off x="1610" y="8768145"/>
            <a:ext cx="3012387" cy="461566"/>
          </a:xfrm>
          <a:prstGeom prst="rect">
            <a:avLst/>
          </a:prstGeom>
        </p:spPr>
        <p:txBody>
          <a:bodyPr vert="horz" lIns="92473" tIns="46237" rIns="92473" bIns="46237" rtlCol="1" anchor="b"/>
          <a:lstStyle>
            <a:lvl1pPr algn="l">
              <a:defRPr sz="1200"/>
            </a:lvl1pPr>
          </a:lstStyle>
          <a:p>
            <a:fld id="{F374B403-2816-4668-A99D-19F361F2F944}" type="slidenum">
              <a:rPr lang="ar-IQ" smtClean="0"/>
              <a:pPr/>
              <a:t>‹#›</a:t>
            </a:fld>
            <a:endParaRPr lang="ar-IQ"/>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939276" y="0"/>
            <a:ext cx="3012387" cy="461566"/>
          </a:xfrm>
          <a:prstGeom prst="rect">
            <a:avLst/>
          </a:prstGeom>
        </p:spPr>
        <p:txBody>
          <a:bodyPr vert="horz" lIns="92473" tIns="46237" rIns="92473" bIns="46237" rtlCol="1"/>
          <a:lstStyle>
            <a:lvl1pPr algn="r">
              <a:defRPr sz="1200"/>
            </a:lvl1pPr>
          </a:lstStyle>
          <a:p>
            <a:endParaRPr lang="ar-IQ"/>
          </a:p>
        </p:txBody>
      </p:sp>
      <p:sp>
        <p:nvSpPr>
          <p:cNvPr id="3" name="عنصر نائب للتاريخ 2"/>
          <p:cNvSpPr>
            <a:spLocks noGrp="1"/>
          </p:cNvSpPr>
          <p:nvPr>
            <p:ph type="dt" idx="1"/>
          </p:nvPr>
        </p:nvSpPr>
        <p:spPr>
          <a:xfrm>
            <a:off x="1610" y="0"/>
            <a:ext cx="3012387" cy="461566"/>
          </a:xfrm>
          <a:prstGeom prst="rect">
            <a:avLst/>
          </a:prstGeom>
        </p:spPr>
        <p:txBody>
          <a:bodyPr vert="horz" lIns="92473" tIns="46237" rIns="92473" bIns="46237" rtlCol="1"/>
          <a:lstStyle>
            <a:lvl1pPr algn="l">
              <a:defRPr sz="1200"/>
            </a:lvl1pPr>
          </a:lstStyle>
          <a:p>
            <a:fld id="{7F9FC9E8-95FE-4D05-8F65-DB7D2A12C7F8}" type="datetime1">
              <a:rPr lang="en-US" smtClean="0"/>
              <a:pPr/>
              <a:t>1/9/2013</a:t>
            </a:fld>
            <a:endParaRPr lang="ar-IQ"/>
          </a:p>
        </p:txBody>
      </p:sp>
      <p:sp>
        <p:nvSpPr>
          <p:cNvPr id="4" name="عنصر نائب لصورة الشريحة 3"/>
          <p:cNvSpPr>
            <a:spLocks noGrp="1" noRot="1" noChangeAspect="1"/>
          </p:cNvSpPr>
          <p:nvPr>
            <p:ph type="sldImg" idx="2"/>
          </p:nvPr>
        </p:nvSpPr>
        <p:spPr>
          <a:xfrm>
            <a:off x="1166813" y="692150"/>
            <a:ext cx="4618037" cy="3462338"/>
          </a:xfrm>
          <a:prstGeom prst="rect">
            <a:avLst/>
          </a:prstGeom>
          <a:noFill/>
          <a:ln w="12700">
            <a:solidFill>
              <a:prstClr val="black"/>
            </a:solidFill>
          </a:ln>
        </p:spPr>
        <p:txBody>
          <a:bodyPr vert="horz" lIns="92473" tIns="46237" rIns="92473" bIns="46237" rtlCol="1" anchor="ctr"/>
          <a:lstStyle/>
          <a:p>
            <a:endParaRPr lang="ar-IQ"/>
          </a:p>
        </p:txBody>
      </p:sp>
      <p:sp>
        <p:nvSpPr>
          <p:cNvPr id="5" name="عنصر نائب للملاحظات 4"/>
          <p:cNvSpPr>
            <a:spLocks noGrp="1"/>
          </p:cNvSpPr>
          <p:nvPr>
            <p:ph type="body" sz="quarter" idx="3"/>
          </p:nvPr>
        </p:nvSpPr>
        <p:spPr>
          <a:xfrm>
            <a:off x="695167" y="4384874"/>
            <a:ext cx="5561330" cy="4154091"/>
          </a:xfrm>
          <a:prstGeom prst="rect">
            <a:avLst/>
          </a:prstGeom>
        </p:spPr>
        <p:txBody>
          <a:bodyPr vert="horz" lIns="92473" tIns="46237" rIns="92473" bIns="46237"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939276" y="8768145"/>
            <a:ext cx="3012387" cy="461566"/>
          </a:xfrm>
          <a:prstGeom prst="rect">
            <a:avLst/>
          </a:prstGeom>
        </p:spPr>
        <p:txBody>
          <a:bodyPr vert="horz" lIns="92473" tIns="46237" rIns="92473" bIns="46237"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610" y="8768145"/>
            <a:ext cx="3012387" cy="461566"/>
          </a:xfrm>
          <a:prstGeom prst="rect">
            <a:avLst/>
          </a:prstGeom>
        </p:spPr>
        <p:txBody>
          <a:bodyPr vert="horz" lIns="92473" tIns="46237" rIns="92473" bIns="46237" rtlCol="1" anchor="b"/>
          <a:lstStyle>
            <a:lvl1pPr algn="l">
              <a:defRPr sz="1200"/>
            </a:lvl1pPr>
          </a:lstStyle>
          <a:p>
            <a:fld id="{636DCE81-5AE9-4B6A-A2CF-4FCF47CB643E}" type="slidenum">
              <a:rPr lang="ar-IQ" smtClean="0"/>
              <a:pPr/>
              <a:t>‹#›</a:t>
            </a:fld>
            <a:endParaRPr lang="ar-IQ"/>
          </a:p>
        </p:txBody>
      </p:sp>
    </p:spTree>
  </p:cSld>
  <p:clrMap bg1="lt1" tx1="dk1" bg2="lt2" tx2="dk2" accent1="accent1" accent2="accent2" accent3="accent3" accent4="accent4" accent5="accent5" accent6="accent6" hlink="hlink" folHlink="folHlink"/>
  <p:hf hdr="0"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a:t>
            </a:fld>
            <a:endParaRPr lang="ar-IQ"/>
          </a:p>
        </p:txBody>
      </p:sp>
      <p:sp>
        <p:nvSpPr>
          <p:cNvPr id="5" name="عنصر نائب للتاريخ 4"/>
          <p:cNvSpPr>
            <a:spLocks noGrp="1"/>
          </p:cNvSpPr>
          <p:nvPr>
            <p:ph type="dt" idx="11"/>
          </p:nvPr>
        </p:nvSpPr>
        <p:spPr/>
        <p:txBody>
          <a:bodyPr/>
          <a:lstStyle/>
          <a:p>
            <a:fld id="{C1A2CE8F-E7BC-40D6-977F-FF44FB5CDD58}" type="datetime1">
              <a:rPr lang="en-US" smtClean="0"/>
              <a:pPr/>
              <a:t>1/9/2013</a:t>
            </a:fld>
            <a:endParaRPr lang="ar-IQ"/>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10</a:t>
            </a:fld>
            <a:endParaRPr lang="ar-IQ"/>
          </a:p>
        </p:txBody>
      </p:sp>
      <p:sp>
        <p:nvSpPr>
          <p:cNvPr id="5" name="عنصر نائب للتاريخ 4"/>
          <p:cNvSpPr>
            <a:spLocks noGrp="1"/>
          </p:cNvSpPr>
          <p:nvPr>
            <p:ph type="dt" idx="11"/>
          </p:nvPr>
        </p:nvSpPr>
        <p:spPr/>
        <p:txBody>
          <a:bodyPr/>
          <a:lstStyle/>
          <a:p>
            <a:fld id="{087BEDAC-4551-4064-A965-DA705EE1D62C}" type="datetime1">
              <a:rPr lang="en-US" smtClean="0"/>
              <a:pPr/>
              <a:t>1/9/2013</a:t>
            </a:fld>
            <a:endParaRPr lang="ar-IQ"/>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11</a:t>
            </a:fld>
            <a:endParaRPr lang="ar-IQ"/>
          </a:p>
        </p:txBody>
      </p:sp>
      <p:sp>
        <p:nvSpPr>
          <p:cNvPr id="5" name="عنصر نائب للتاريخ 4"/>
          <p:cNvSpPr>
            <a:spLocks noGrp="1"/>
          </p:cNvSpPr>
          <p:nvPr>
            <p:ph type="dt" idx="11"/>
          </p:nvPr>
        </p:nvSpPr>
        <p:spPr/>
        <p:txBody>
          <a:bodyPr/>
          <a:lstStyle/>
          <a:p>
            <a:fld id="{E08FAF95-C48E-4DD4-92F3-3D578E7B56C2}" type="datetime1">
              <a:rPr lang="en-US" smtClean="0"/>
              <a:pPr/>
              <a:t>1/9/2013</a:t>
            </a:fld>
            <a:endParaRPr lang="ar-IQ"/>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12</a:t>
            </a:fld>
            <a:endParaRPr lang="ar-IQ"/>
          </a:p>
        </p:txBody>
      </p:sp>
      <p:sp>
        <p:nvSpPr>
          <p:cNvPr id="5" name="عنصر نائب للتاريخ 4"/>
          <p:cNvSpPr>
            <a:spLocks noGrp="1"/>
          </p:cNvSpPr>
          <p:nvPr>
            <p:ph type="dt" idx="11"/>
          </p:nvPr>
        </p:nvSpPr>
        <p:spPr/>
        <p:txBody>
          <a:bodyPr/>
          <a:lstStyle/>
          <a:p>
            <a:fld id="{7E637A3C-FB24-475D-9BF4-DC03B929844C}" type="datetime1">
              <a:rPr lang="en-US" smtClean="0"/>
              <a:pPr/>
              <a:t>1/9/2013</a:t>
            </a:fld>
            <a:endParaRPr lang="ar-IQ"/>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13</a:t>
            </a:fld>
            <a:endParaRPr lang="ar-IQ"/>
          </a:p>
        </p:txBody>
      </p:sp>
      <p:sp>
        <p:nvSpPr>
          <p:cNvPr id="5" name="عنصر نائب للتاريخ 4"/>
          <p:cNvSpPr>
            <a:spLocks noGrp="1"/>
          </p:cNvSpPr>
          <p:nvPr>
            <p:ph type="dt" idx="11"/>
          </p:nvPr>
        </p:nvSpPr>
        <p:spPr/>
        <p:txBody>
          <a:bodyPr/>
          <a:lstStyle/>
          <a:p>
            <a:fld id="{3AC9FCF6-75CF-4CF2-8C85-BF2C2D503B18}" type="datetime1">
              <a:rPr lang="en-US" smtClean="0"/>
              <a:pPr/>
              <a:t>1/9/2013</a:t>
            </a:fld>
            <a:endParaRPr lang="ar-IQ"/>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14</a:t>
            </a:fld>
            <a:endParaRPr lang="ar-IQ"/>
          </a:p>
        </p:txBody>
      </p:sp>
      <p:sp>
        <p:nvSpPr>
          <p:cNvPr id="5" name="عنصر نائب للتاريخ 4"/>
          <p:cNvSpPr>
            <a:spLocks noGrp="1"/>
          </p:cNvSpPr>
          <p:nvPr>
            <p:ph type="dt" idx="11"/>
          </p:nvPr>
        </p:nvSpPr>
        <p:spPr/>
        <p:txBody>
          <a:bodyPr/>
          <a:lstStyle/>
          <a:p>
            <a:fld id="{03E7024F-1B6E-4241-BB5C-1D124F25C1BC}" type="datetime1">
              <a:rPr lang="en-US" smtClean="0"/>
              <a:pPr/>
              <a:t>1/9/2013</a:t>
            </a:fld>
            <a:endParaRPr lang="ar-IQ"/>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15</a:t>
            </a:fld>
            <a:endParaRPr lang="ar-IQ"/>
          </a:p>
        </p:txBody>
      </p:sp>
      <p:sp>
        <p:nvSpPr>
          <p:cNvPr id="5" name="عنصر نائب للتاريخ 4"/>
          <p:cNvSpPr>
            <a:spLocks noGrp="1"/>
          </p:cNvSpPr>
          <p:nvPr>
            <p:ph type="dt" idx="11"/>
          </p:nvPr>
        </p:nvSpPr>
        <p:spPr/>
        <p:txBody>
          <a:bodyPr/>
          <a:lstStyle/>
          <a:p>
            <a:fld id="{9A90DEEA-4A24-494A-84AB-CA2E762A3516}" type="datetime1">
              <a:rPr lang="en-US" smtClean="0"/>
              <a:pPr/>
              <a:t>1/9/2013</a:t>
            </a:fld>
            <a:endParaRPr lang="ar-IQ"/>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16</a:t>
            </a:fld>
            <a:endParaRPr lang="ar-IQ"/>
          </a:p>
        </p:txBody>
      </p:sp>
      <p:sp>
        <p:nvSpPr>
          <p:cNvPr id="5" name="عنصر نائب للتاريخ 4"/>
          <p:cNvSpPr>
            <a:spLocks noGrp="1"/>
          </p:cNvSpPr>
          <p:nvPr>
            <p:ph type="dt" idx="11"/>
          </p:nvPr>
        </p:nvSpPr>
        <p:spPr/>
        <p:txBody>
          <a:bodyPr/>
          <a:lstStyle/>
          <a:p>
            <a:fld id="{F784301D-C9CE-430B-A870-58E90DE73CFF}" type="datetime1">
              <a:rPr lang="en-US" smtClean="0"/>
              <a:pPr/>
              <a:t>1/9/2013</a:t>
            </a:fld>
            <a:endParaRPr lang="ar-IQ"/>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17</a:t>
            </a:fld>
            <a:endParaRPr lang="ar-IQ"/>
          </a:p>
        </p:txBody>
      </p:sp>
      <p:sp>
        <p:nvSpPr>
          <p:cNvPr id="5" name="عنصر نائب للتاريخ 4"/>
          <p:cNvSpPr>
            <a:spLocks noGrp="1"/>
          </p:cNvSpPr>
          <p:nvPr>
            <p:ph type="dt" idx="11"/>
          </p:nvPr>
        </p:nvSpPr>
        <p:spPr/>
        <p:txBody>
          <a:bodyPr/>
          <a:lstStyle/>
          <a:p>
            <a:fld id="{306CE205-11AE-45AD-AA2F-6765F81F721C}" type="datetime1">
              <a:rPr lang="en-US" smtClean="0"/>
              <a:pPr/>
              <a:t>1/9/2013</a:t>
            </a:fld>
            <a:endParaRPr lang="ar-IQ"/>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18</a:t>
            </a:fld>
            <a:endParaRPr lang="ar-IQ"/>
          </a:p>
        </p:txBody>
      </p:sp>
      <p:sp>
        <p:nvSpPr>
          <p:cNvPr id="5" name="عنصر نائب للتاريخ 4"/>
          <p:cNvSpPr>
            <a:spLocks noGrp="1"/>
          </p:cNvSpPr>
          <p:nvPr>
            <p:ph type="dt" idx="11"/>
          </p:nvPr>
        </p:nvSpPr>
        <p:spPr/>
        <p:txBody>
          <a:bodyPr/>
          <a:lstStyle/>
          <a:p>
            <a:fld id="{F3E7BC03-1843-4C23-819C-6C273018D40E}" type="datetime1">
              <a:rPr lang="en-US" smtClean="0"/>
              <a:pPr/>
              <a:t>1/9/2013</a:t>
            </a:fld>
            <a:endParaRPr lang="ar-IQ"/>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19</a:t>
            </a:fld>
            <a:endParaRPr lang="ar-IQ"/>
          </a:p>
        </p:txBody>
      </p:sp>
      <p:sp>
        <p:nvSpPr>
          <p:cNvPr id="5" name="عنصر نائب للتاريخ 4"/>
          <p:cNvSpPr>
            <a:spLocks noGrp="1"/>
          </p:cNvSpPr>
          <p:nvPr>
            <p:ph type="dt" idx="11"/>
          </p:nvPr>
        </p:nvSpPr>
        <p:spPr/>
        <p:txBody>
          <a:bodyPr/>
          <a:lstStyle/>
          <a:p>
            <a:fld id="{04388AD3-C8FA-4480-92B9-BB320CB48BAA}" type="datetime1">
              <a:rPr lang="en-US" smtClean="0"/>
              <a:pPr/>
              <a:t>1/9/2013</a:t>
            </a:fld>
            <a:endParaRPr lang="ar-IQ"/>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2</a:t>
            </a:fld>
            <a:endParaRPr lang="ar-IQ"/>
          </a:p>
        </p:txBody>
      </p:sp>
      <p:sp>
        <p:nvSpPr>
          <p:cNvPr id="5" name="عنصر نائب للتاريخ 4"/>
          <p:cNvSpPr>
            <a:spLocks noGrp="1"/>
          </p:cNvSpPr>
          <p:nvPr>
            <p:ph type="dt" idx="11"/>
          </p:nvPr>
        </p:nvSpPr>
        <p:spPr/>
        <p:txBody>
          <a:bodyPr/>
          <a:lstStyle/>
          <a:p>
            <a:fld id="{12E96E88-23D0-4052-B091-BCF6C1E10B82}" type="datetime1">
              <a:rPr lang="en-US" smtClean="0"/>
              <a:pPr/>
              <a:t>1/9/2013</a:t>
            </a:fld>
            <a:endParaRPr lang="ar-IQ"/>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20</a:t>
            </a:fld>
            <a:endParaRPr lang="ar-IQ"/>
          </a:p>
        </p:txBody>
      </p:sp>
      <p:sp>
        <p:nvSpPr>
          <p:cNvPr id="5" name="عنصر نائب للتاريخ 4"/>
          <p:cNvSpPr>
            <a:spLocks noGrp="1"/>
          </p:cNvSpPr>
          <p:nvPr>
            <p:ph type="dt" idx="11"/>
          </p:nvPr>
        </p:nvSpPr>
        <p:spPr/>
        <p:txBody>
          <a:bodyPr/>
          <a:lstStyle/>
          <a:p>
            <a:fld id="{27395238-D41D-424A-B908-E3E6D7CE7F7C}" type="datetime1">
              <a:rPr lang="en-US" smtClean="0"/>
              <a:pPr/>
              <a:t>1/9/2013</a:t>
            </a:fld>
            <a:endParaRPr lang="ar-IQ"/>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21</a:t>
            </a:fld>
            <a:endParaRPr lang="ar-IQ"/>
          </a:p>
        </p:txBody>
      </p:sp>
      <p:sp>
        <p:nvSpPr>
          <p:cNvPr id="5" name="عنصر نائب للتاريخ 4"/>
          <p:cNvSpPr>
            <a:spLocks noGrp="1"/>
          </p:cNvSpPr>
          <p:nvPr>
            <p:ph type="dt" idx="11"/>
          </p:nvPr>
        </p:nvSpPr>
        <p:spPr/>
        <p:txBody>
          <a:bodyPr/>
          <a:lstStyle/>
          <a:p>
            <a:fld id="{4882702D-2A34-4E13-86F1-1173D08D99F0}" type="datetime1">
              <a:rPr lang="en-US" smtClean="0"/>
              <a:pPr/>
              <a:t>1/9/2013</a:t>
            </a:fld>
            <a:endParaRPr lang="ar-IQ"/>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22</a:t>
            </a:fld>
            <a:endParaRPr lang="ar-IQ"/>
          </a:p>
        </p:txBody>
      </p:sp>
      <p:sp>
        <p:nvSpPr>
          <p:cNvPr id="5" name="عنصر نائب للتاريخ 4"/>
          <p:cNvSpPr>
            <a:spLocks noGrp="1"/>
          </p:cNvSpPr>
          <p:nvPr>
            <p:ph type="dt" idx="11"/>
          </p:nvPr>
        </p:nvSpPr>
        <p:spPr/>
        <p:txBody>
          <a:bodyPr/>
          <a:lstStyle/>
          <a:p>
            <a:fld id="{5DA5614C-7C4A-4BFE-8712-87034C3F57B1}" type="datetime1">
              <a:rPr lang="en-US" smtClean="0"/>
              <a:pPr/>
              <a:t>1/9/2013</a:t>
            </a:fld>
            <a:endParaRPr lang="ar-IQ"/>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3</a:t>
            </a:fld>
            <a:endParaRPr lang="ar-IQ"/>
          </a:p>
        </p:txBody>
      </p:sp>
      <p:sp>
        <p:nvSpPr>
          <p:cNvPr id="5" name="عنصر نائب للتاريخ 4"/>
          <p:cNvSpPr>
            <a:spLocks noGrp="1"/>
          </p:cNvSpPr>
          <p:nvPr>
            <p:ph type="dt" idx="11"/>
          </p:nvPr>
        </p:nvSpPr>
        <p:spPr/>
        <p:txBody>
          <a:bodyPr/>
          <a:lstStyle/>
          <a:p>
            <a:fld id="{BB3F534E-BAF7-4719-ACD1-502B53678C05}" type="datetime1">
              <a:rPr lang="en-US" smtClean="0"/>
              <a:pPr/>
              <a:t>1/9/2013</a:t>
            </a:fld>
            <a:endParaRPr lang="ar-IQ"/>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4</a:t>
            </a:fld>
            <a:endParaRPr lang="ar-IQ"/>
          </a:p>
        </p:txBody>
      </p:sp>
      <p:sp>
        <p:nvSpPr>
          <p:cNvPr id="5" name="عنصر نائب للتاريخ 4"/>
          <p:cNvSpPr>
            <a:spLocks noGrp="1"/>
          </p:cNvSpPr>
          <p:nvPr>
            <p:ph type="dt" idx="11"/>
          </p:nvPr>
        </p:nvSpPr>
        <p:spPr/>
        <p:txBody>
          <a:bodyPr/>
          <a:lstStyle/>
          <a:p>
            <a:fld id="{FC9DCBBA-AC03-4BB7-9312-232DC0D4A52C}" type="datetime1">
              <a:rPr lang="en-US" smtClean="0"/>
              <a:pPr/>
              <a:t>1/9/2013</a:t>
            </a:fld>
            <a:endParaRPr lang="ar-IQ"/>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5</a:t>
            </a:fld>
            <a:endParaRPr lang="ar-IQ"/>
          </a:p>
        </p:txBody>
      </p:sp>
      <p:sp>
        <p:nvSpPr>
          <p:cNvPr id="5" name="عنصر نائب للتاريخ 4"/>
          <p:cNvSpPr>
            <a:spLocks noGrp="1"/>
          </p:cNvSpPr>
          <p:nvPr>
            <p:ph type="dt" idx="11"/>
          </p:nvPr>
        </p:nvSpPr>
        <p:spPr/>
        <p:txBody>
          <a:bodyPr/>
          <a:lstStyle/>
          <a:p>
            <a:fld id="{736ED465-9951-4D3D-9236-6AB2BE242145}" type="datetime1">
              <a:rPr lang="en-US" smtClean="0"/>
              <a:pPr/>
              <a:t>1/9/2013</a:t>
            </a:fld>
            <a:endParaRPr lang="ar-IQ"/>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6</a:t>
            </a:fld>
            <a:endParaRPr lang="ar-IQ"/>
          </a:p>
        </p:txBody>
      </p:sp>
      <p:sp>
        <p:nvSpPr>
          <p:cNvPr id="5" name="عنصر نائب للتاريخ 4"/>
          <p:cNvSpPr>
            <a:spLocks noGrp="1"/>
          </p:cNvSpPr>
          <p:nvPr>
            <p:ph type="dt" idx="11"/>
          </p:nvPr>
        </p:nvSpPr>
        <p:spPr/>
        <p:txBody>
          <a:bodyPr/>
          <a:lstStyle/>
          <a:p>
            <a:fld id="{B55887BE-F998-4281-8516-B928F6A8A8C0}" type="datetime1">
              <a:rPr lang="en-US" smtClean="0"/>
              <a:pPr/>
              <a:t>1/9/2013</a:t>
            </a:fld>
            <a:endParaRPr lang="ar-IQ"/>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7</a:t>
            </a:fld>
            <a:endParaRPr lang="ar-IQ"/>
          </a:p>
        </p:txBody>
      </p:sp>
      <p:sp>
        <p:nvSpPr>
          <p:cNvPr id="5" name="عنصر نائب للتاريخ 4"/>
          <p:cNvSpPr>
            <a:spLocks noGrp="1"/>
          </p:cNvSpPr>
          <p:nvPr>
            <p:ph type="dt" idx="11"/>
          </p:nvPr>
        </p:nvSpPr>
        <p:spPr/>
        <p:txBody>
          <a:bodyPr/>
          <a:lstStyle/>
          <a:p>
            <a:fld id="{3923D774-F811-46A5-B811-2971C1AA656B}" type="datetime1">
              <a:rPr lang="en-US" smtClean="0"/>
              <a:pPr/>
              <a:t>1/9/2013</a:t>
            </a:fld>
            <a:endParaRPr lang="ar-IQ"/>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8</a:t>
            </a:fld>
            <a:endParaRPr lang="ar-IQ"/>
          </a:p>
        </p:txBody>
      </p:sp>
      <p:sp>
        <p:nvSpPr>
          <p:cNvPr id="5" name="عنصر نائب للتاريخ 4"/>
          <p:cNvSpPr>
            <a:spLocks noGrp="1"/>
          </p:cNvSpPr>
          <p:nvPr>
            <p:ph type="dt" idx="11"/>
          </p:nvPr>
        </p:nvSpPr>
        <p:spPr/>
        <p:txBody>
          <a:bodyPr/>
          <a:lstStyle/>
          <a:p>
            <a:fld id="{F9EFE799-280D-42A8-B0F1-B5672282F92B}" type="datetime1">
              <a:rPr lang="en-US" smtClean="0"/>
              <a:pPr/>
              <a:t>1/9/2013</a:t>
            </a:fld>
            <a:endParaRPr lang="ar-IQ"/>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a:p>
        </p:txBody>
      </p:sp>
      <p:sp>
        <p:nvSpPr>
          <p:cNvPr id="4" name="عنصر نائب لرقم الشريحة 3"/>
          <p:cNvSpPr>
            <a:spLocks noGrp="1"/>
          </p:cNvSpPr>
          <p:nvPr>
            <p:ph type="sldNum" sz="quarter" idx="10"/>
          </p:nvPr>
        </p:nvSpPr>
        <p:spPr/>
        <p:txBody>
          <a:bodyPr/>
          <a:lstStyle/>
          <a:p>
            <a:fld id="{636DCE81-5AE9-4B6A-A2CF-4FCF47CB643E}" type="slidenum">
              <a:rPr lang="ar-IQ" smtClean="0"/>
              <a:pPr/>
              <a:t>9</a:t>
            </a:fld>
            <a:endParaRPr lang="ar-IQ"/>
          </a:p>
        </p:txBody>
      </p:sp>
      <p:sp>
        <p:nvSpPr>
          <p:cNvPr id="5" name="عنصر نائب للتاريخ 4"/>
          <p:cNvSpPr>
            <a:spLocks noGrp="1"/>
          </p:cNvSpPr>
          <p:nvPr>
            <p:ph type="dt" idx="11"/>
          </p:nvPr>
        </p:nvSpPr>
        <p:spPr/>
        <p:txBody>
          <a:bodyPr/>
          <a:lstStyle/>
          <a:p>
            <a:fld id="{A72ACF06-798A-4049-9FA3-6B9E183FEC20}" type="datetime1">
              <a:rPr lang="en-US" smtClean="0"/>
              <a:pPr/>
              <a:t>1/9/2013</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3DA450A9-4C66-4B88-AB64-707056A7C5B1}"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DA450A9-4C66-4B88-AB64-707056A7C5B1}"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DA450A9-4C66-4B88-AB64-707056A7C5B1}"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3DA450A9-4C66-4B88-AB64-707056A7C5B1}"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3DA450A9-4C66-4B88-AB64-707056A7C5B1}" type="slidenum">
              <a:rPr lang="ar-IQ" smtClean="0"/>
              <a:pPr/>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3DA450A9-4C66-4B88-AB64-707056A7C5B1}"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3DA450A9-4C66-4B88-AB64-707056A7C5B1}" type="slidenum">
              <a:rPr lang="ar-IQ" smtClean="0"/>
              <a:pPr/>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DA450A9-4C66-4B88-AB64-707056A7C5B1}"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DA450A9-4C66-4B88-AB64-707056A7C5B1}"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DA450A9-4C66-4B88-AB64-707056A7C5B1}"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80955E83-94D8-4461-9748-B1A588506C03}" type="datetimeFigureOut">
              <a:rPr lang="ar-IQ" smtClean="0"/>
              <a:pPr/>
              <a:t>27/02/1434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3DA450A9-4C66-4B88-AB64-707056A7C5B1}" type="slidenum">
              <a:rPr lang="ar-IQ" smtClean="0"/>
              <a:pPr/>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0955E83-94D8-4461-9748-B1A588506C03}" type="datetimeFigureOut">
              <a:rPr lang="ar-IQ" smtClean="0"/>
              <a:pPr/>
              <a:t>27/02/1434</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DA450A9-4C66-4B88-AB64-707056A7C5B1}" type="slidenum">
              <a:rPr lang="ar-IQ" smtClean="0"/>
              <a:pPr/>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85720" y="857232"/>
            <a:ext cx="842968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rtl="0" fontAlgn="base">
              <a:spcBef>
                <a:spcPct val="0"/>
              </a:spcBef>
              <a:spcAft>
                <a:spcPct val="0"/>
              </a:spcAft>
            </a:pPr>
            <a:r>
              <a:rPr kumimoji="0" lang="en-US" sz="44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''Informativity'' </a:t>
            </a:r>
          </a:p>
          <a:p>
            <a:pPr lvl="0" algn="ctr" rtl="0" fontAlgn="base">
              <a:spcBef>
                <a:spcPct val="0"/>
              </a:spcBef>
              <a:spcAft>
                <a:spcPct val="0"/>
              </a:spcAft>
            </a:pPr>
            <a:r>
              <a:rPr kumimoji="0" lang="en-US" sz="2800" b="1" i="1" u="none" strike="noStrike" cap="none" normalizeH="0" baseline="0" dirty="0" smtClean="0">
                <a:ln>
                  <a:noFill/>
                </a:ln>
                <a:solidFill>
                  <a:srgbClr val="002060"/>
                </a:solidFill>
                <a:effectLst/>
                <a:latin typeface="Lucida Fax" pitchFamily="18" charset="0"/>
                <a:ea typeface="Calibri" pitchFamily="34" charset="0"/>
                <a:cs typeface="Arial" pitchFamily="34" charset="0"/>
              </a:rPr>
              <a:t>of ''Introduction to Text Linguistics'' </a:t>
            </a:r>
          </a:p>
          <a:p>
            <a:pPr lvl="0" algn="ctr" rtl="0" fontAlgn="base">
              <a:spcBef>
                <a:spcPct val="0"/>
              </a:spcBef>
              <a:spcAft>
                <a:spcPct val="0"/>
              </a:spcAft>
            </a:pPr>
            <a:r>
              <a:rPr kumimoji="0" lang="en-US" sz="2800" b="1" i="1" u="none" strike="noStrike" cap="none" normalizeH="0" baseline="0" dirty="0" smtClean="0">
                <a:ln>
                  <a:noFill/>
                </a:ln>
                <a:solidFill>
                  <a:srgbClr val="002060"/>
                </a:solidFill>
                <a:effectLst/>
                <a:latin typeface="Lucida Fax" pitchFamily="18" charset="0"/>
                <a:ea typeface="Calibri" pitchFamily="34" charset="0"/>
                <a:cs typeface="Arial" pitchFamily="34" charset="0"/>
              </a:rPr>
              <a:t>by ''Beaugrande and Dressler"</a:t>
            </a:r>
            <a:endParaRPr kumimoji="0" lang="en-US" sz="2800" b="0" i="0" u="none" strike="noStrike" cap="none" normalizeH="0" baseline="0" dirty="0" smtClean="0">
              <a:ln>
                <a:noFill/>
              </a:ln>
              <a:solidFill>
                <a:srgbClr val="002060"/>
              </a:solidFill>
              <a:effectLst/>
              <a:latin typeface="Lucida Fax"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US" sz="3600" b="1" i="1" dirty="0" smtClean="0">
                <a:latin typeface="Calibri" pitchFamily="34" charset="0"/>
                <a:ea typeface="Calibri" pitchFamily="34" charset="0"/>
                <a:cs typeface="Arial" pitchFamily="34" charset="0"/>
              </a:rPr>
              <a: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4000" b="1" i="1" u="none" strike="noStrike" cap="none" normalizeH="0" baseline="0" dirty="0" smtClean="0">
                <a:ln>
                  <a:noFill/>
                </a:ln>
                <a:solidFill>
                  <a:srgbClr val="C00000"/>
                </a:solidFill>
                <a:effectLst/>
                <a:latin typeface="Californian FB" pitchFamily="18" charset="0"/>
                <a:ea typeface="Calibri" pitchFamily="34" charset="0"/>
                <a:cs typeface="Arial" pitchFamily="34" charset="0"/>
              </a:rPr>
              <a:t>Presented by Raed Dakhil Kareem</a:t>
            </a:r>
          </a:p>
          <a:p>
            <a:pPr marL="0" marR="0" lvl="0" indent="0" algn="ctr" defTabSz="914400" rtl="0" eaLnBrk="0" fontAlgn="base" latinLnBrk="0" hangingPunct="0">
              <a:lnSpc>
                <a:spcPct val="100000"/>
              </a:lnSpc>
              <a:spcBef>
                <a:spcPct val="0"/>
              </a:spcBef>
              <a:spcAft>
                <a:spcPct val="0"/>
              </a:spcAft>
              <a:buClrTx/>
              <a:buSzTx/>
              <a:buFontTx/>
              <a:buNone/>
              <a:tabLst/>
            </a:pPr>
            <a:r>
              <a:rPr lang="en-US" sz="2800" b="1" i="1" dirty="0" smtClean="0">
                <a:solidFill>
                  <a:srgbClr val="002060"/>
                </a:solidFill>
                <a:latin typeface="Californian FB" pitchFamily="18" charset="0"/>
                <a:cs typeface="Arial" pitchFamily="34" charset="0"/>
              </a:rPr>
              <a:t>(MA in English Language  and Linguistics)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1" u="none" strike="noStrike" cap="none" normalizeH="0" baseline="0" dirty="0" smtClean="0">
                <a:ln>
                  <a:noFill/>
                </a:ln>
                <a:solidFill>
                  <a:srgbClr val="002060"/>
                </a:solidFill>
                <a:effectLst/>
                <a:latin typeface="Californian FB" pitchFamily="18" charset="0"/>
                <a:cs typeface="Arial" pitchFamily="34" charset="0"/>
              </a:rPr>
              <a:t>PhD Candidate</a:t>
            </a:r>
          </a:p>
          <a:p>
            <a:pPr marL="0" marR="0" lvl="0" indent="0" algn="ctr" defTabSz="914400" rtl="0" eaLnBrk="0" fontAlgn="base" latinLnBrk="0" hangingPunct="0">
              <a:lnSpc>
                <a:spcPct val="100000"/>
              </a:lnSpc>
              <a:spcBef>
                <a:spcPct val="0"/>
              </a:spcBef>
              <a:spcAft>
                <a:spcPct val="0"/>
              </a:spcAft>
              <a:buClrTx/>
              <a:buSzTx/>
              <a:buFontTx/>
              <a:buNone/>
              <a:tabLst/>
            </a:pPr>
            <a:r>
              <a:rPr lang="en-US" sz="2800" b="1" i="1" dirty="0" smtClean="0">
                <a:solidFill>
                  <a:srgbClr val="002060"/>
                </a:solidFill>
                <a:latin typeface="Californian FB" pitchFamily="18" charset="0"/>
                <a:cs typeface="Arial" pitchFamily="34" charset="0"/>
              </a:rPr>
              <a:t>Dept. of English, College of Arts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2800" b="1" i="1" u="none" strike="noStrike" cap="none" normalizeH="0" baseline="0" dirty="0" smtClean="0">
                <a:ln>
                  <a:noFill/>
                </a:ln>
                <a:solidFill>
                  <a:srgbClr val="002060"/>
                </a:solidFill>
                <a:effectLst/>
                <a:latin typeface="Californian FB" pitchFamily="18" charset="0"/>
                <a:cs typeface="Arial" pitchFamily="34" charset="0"/>
              </a:rPr>
              <a:t>University</a:t>
            </a:r>
            <a:r>
              <a:rPr kumimoji="0" lang="en-US" sz="2800" b="1" i="1" u="none" strike="noStrike" cap="none" normalizeH="0" dirty="0" smtClean="0">
                <a:ln>
                  <a:noFill/>
                </a:ln>
                <a:solidFill>
                  <a:srgbClr val="002060"/>
                </a:solidFill>
                <a:effectLst/>
                <a:latin typeface="Californian FB" pitchFamily="18" charset="0"/>
                <a:cs typeface="Arial" pitchFamily="34" charset="0"/>
              </a:rPr>
              <a:t> of Baghdad</a:t>
            </a:r>
            <a:endParaRPr kumimoji="0" lang="en-US" sz="2800" b="1" i="0" u="none" strike="noStrike" cap="none" normalizeH="0" baseline="0" dirty="0" smtClean="0">
              <a:ln>
                <a:noFill/>
              </a:ln>
              <a:solidFill>
                <a:srgbClr val="002060"/>
              </a:solidFill>
              <a:effectLst/>
              <a:latin typeface="Californian FB" pitchFamily="18"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14290"/>
            <a:ext cx="8229600" cy="914400"/>
          </a:xfrm>
        </p:spPr>
        <p:txBody>
          <a:bodyPr>
            <a:normAutofit/>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3" name="مستطيل 2"/>
          <p:cNvSpPr/>
          <p:nvPr/>
        </p:nvSpPr>
        <p:spPr>
          <a:xfrm>
            <a:off x="214282" y="1142984"/>
            <a:ext cx="8643998" cy="5693866"/>
          </a:xfrm>
          <a:prstGeom prst="rect">
            <a:avLst/>
          </a:prstGeom>
        </p:spPr>
        <p:txBody>
          <a:bodyPr wrap="square">
            <a:spAutoFit/>
          </a:bodyPr>
          <a:lstStyle/>
          <a:p>
            <a:pPr algn="l" rtl="0"/>
            <a:r>
              <a:rPr lang="en-US" sz="2800" b="1" dirty="0" smtClean="0">
                <a:latin typeface="Lucida Fax" pitchFamily="18" charset="0"/>
              </a:rPr>
              <a:t>No </a:t>
            </a:r>
            <a:r>
              <a:rPr lang="en-US" sz="2800" b="1" dirty="0">
                <a:latin typeface="Lucida Fax" pitchFamily="18" charset="0"/>
              </a:rPr>
              <a:t>matter how expected or predictable content may be, </a:t>
            </a:r>
            <a:r>
              <a:rPr lang="en-US" sz="2800" b="1" i="1" dirty="0">
                <a:solidFill>
                  <a:srgbClr val="C00000"/>
                </a:solidFill>
                <a:latin typeface="Lucida Fax" pitchFamily="18" charset="0"/>
              </a:rPr>
              <a:t>a text will always be informative at least to a certain degree due to unforeseen variability. </a:t>
            </a:r>
            <a:r>
              <a:rPr lang="en-US" sz="2800" b="1" dirty="0">
                <a:latin typeface="Lucida Fax" pitchFamily="18" charset="0"/>
              </a:rPr>
              <a:t>The processing of highly informative </a:t>
            </a:r>
            <a:r>
              <a:rPr lang="en-US" sz="2800" b="1" dirty="0" smtClean="0">
                <a:latin typeface="Lucida Fax" pitchFamily="18" charset="0"/>
              </a:rPr>
              <a:t>texts </a:t>
            </a:r>
            <a:r>
              <a:rPr lang="en-US" sz="2800" b="1" dirty="0">
                <a:latin typeface="Lucida Fax" pitchFamily="18" charset="0"/>
              </a:rPr>
              <a:t>demands greater cognitive ability but at the same time is more interesting. </a:t>
            </a:r>
            <a:endParaRPr lang="en-US" sz="2800" b="1" dirty="0" smtClean="0">
              <a:latin typeface="Lucida Fax" pitchFamily="18" charset="0"/>
            </a:endParaRPr>
          </a:p>
          <a:p>
            <a:pPr algn="l" rtl="0"/>
            <a:r>
              <a:rPr lang="en-US" sz="2800" b="1" i="1" dirty="0" smtClean="0">
                <a:solidFill>
                  <a:srgbClr val="C00000"/>
                </a:solidFill>
                <a:latin typeface="Lucida Fax" pitchFamily="18" charset="0"/>
              </a:rPr>
              <a:t>The </a:t>
            </a:r>
            <a:r>
              <a:rPr lang="en-US" sz="2800" b="1" i="1" dirty="0">
                <a:solidFill>
                  <a:srgbClr val="C00000"/>
                </a:solidFill>
                <a:latin typeface="Lucida Fax" pitchFamily="18" charset="0"/>
              </a:rPr>
              <a:t>level of informativity should not exceed a point </a:t>
            </a:r>
            <a:r>
              <a:rPr lang="en-US" sz="2800" b="1" dirty="0">
                <a:latin typeface="Lucida Fax" pitchFamily="18" charset="0"/>
              </a:rPr>
              <a:t>such that the text becomes too complicated and communication is </a:t>
            </a:r>
            <a:r>
              <a:rPr lang="en-US" sz="2800" b="1" dirty="0" smtClean="0">
                <a:latin typeface="Lucida Fax" pitchFamily="18" charset="0"/>
              </a:rPr>
              <a:t>endangered.</a:t>
            </a:r>
          </a:p>
          <a:p>
            <a:pPr algn="l" rtl="0"/>
            <a:r>
              <a:rPr lang="en-US" sz="2800" b="1" dirty="0" smtClean="0">
                <a:latin typeface="Lucida Fax" pitchFamily="18" charset="0"/>
              </a:rPr>
              <a:t>                                                                  </a:t>
            </a:r>
            <a:fld id="{E618C175-97A1-4598-91C5-0D6F137C789A}" type="slidenum">
              <a:rPr lang="en-US" sz="2800" b="1" i="1" smtClean="0">
                <a:solidFill>
                  <a:srgbClr val="C00000"/>
                </a:solidFill>
                <a:latin typeface="Lucida Fax" pitchFamily="18" charset="0"/>
              </a:rPr>
              <a:pPr algn="l" rtl="0"/>
              <a:t>10</a:t>
            </a:fld>
            <a:endParaRPr lang="en-US" sz="2800" b="1" i="1" dirty="0" smtClean="0">
              <a:solidFill>
                <a:srgbClr val="C00000"/>
              </a:solidFill>
              <a:latin typeface="Lucida Fax" pitchFamily="18" charset="0"/>
            </a:endParaRPr>
          </a:p>
          <a:p>
            <a:pPr algn="l" rtl="0"/>
            <a:r>
              <a:rPr lang="en-US" sz="2800" b="1" dirty="0" smtClean="0">
                <a:latin typeface="Lucida Fax" pitchFamily="18" charset="0"/>
              </a:rPr>
              <a:t> </a:t>
            </a:r>
            <a:endParaRPr lang="ar-IQ" sz="2800" b="1" dirty="0">
              <a:latin typeface="Lucida Fax"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3" name="مستطيل 2"/>
          <p:cNvSpPr/>
          <p:nvPr/>
        </p:nvSpPr>
        <p:spPr>
          <a:xfrm>
            <a:off x="285720" y="1214422"/>
            <a:ext cx="8501122" cy="4678204"/>
          </a:xfrm>
          <a:prstGeom prst="rect">
            <a:avLst/>
          </a:prstGeom>
        </p:spPr>
        <p:txBody>
          <a:bodyPr wrap="square">
            <a:spAutoFit/>
          </a:bodyPr>
          <a:lstStyle/>
          <a:p>
            <a:pPr algn="l" rtl="0"/>
            <a:endParaRPr lang="en-US" sz="2800" b="1" dirty="0" smtClean="0">
              <a:latin typeface="Lucida Fax" pitchFamily="18" charset="0"/>
            </a:endParaRPr>
          </a:p>
          <a:p>
            <a:pPr algn="l" rtl="0"/>
            <a:r>
              <a:rPr lang="en-US" sz="2800" b="1" i="1" dirty="0" smtClean="0">
                <a:solidFill>
                  <a:srgbClr val="C00000"/>
                </a:solidFill>
                <a:latin typeface="Lucida Fax" pitchFamily="18" charset="0"/>
              </a:rPr>
              <a:t>Conversely</a:t>
            </a:r>
            <a:r>
              <a:rPr lang="en-US" sz="2800" b="1" i="1" dirty="0">
                <a:solidFill>
                  <a:srgbClr val="C00000"/>
                </a:solidFill>
                <a:latin typeface="Lucida Fax" pitchFamily="18" charset="0"/>
              </a:rPr>
              <a:t>,</a:t>
            </a:r>
            <a:r>
              <a:rPr lang="en-US" sz="2800" b="1" dirty="0">
                <a:latin typeface="Lucida Fax" pitchFamily="18" charset="0"/>
              </a:rPr>
              <a:t> the level of informativity should also not be so low that it results in boredom and the rejection of the text</a:t>
            </a:r>
            <a:r>
              <a:rPr lang="en-US" sz="2800" b="1" dirty="0" smtClean="0">
                <a:latin typeface="Lucida Fax" pitchFamily="18" charset="0"/>
              </a:rPr>
              <a:t>.</a:t>
            </a:r>
          </a:p>
          <a:p>
            <a:pPr algn="l" rtl="0"/>
            <a:endParaRPr lang="en-US" sz="2800" b="1" dirty="0">
              <a:latin typeface="Lucida Fax" pitchFamily="18" charset="0"/>
            </a:endParaRPr>
          </a:p>
          <a:p>
            <a:pPr algn="l" rtl="0"/>
            <a:r>
              <a:rPr lang="en-US" sz="2800" b="1" dirty="0" smtClean="0">
                <a:latin typeface="Lucida Fax" pitchFamily="18" charset="0"/>
              </a:rPr>
              <a:t> </a:t>
            </a:r>
            <a:r>
              <a:rPr lang="en-US" sz="2800" b="1" dirty="0">
                <a:latin typeface="Lucida Fax" pitchFamily="18" charset="0"/>
              </a:rPr>
              <a:t>The notion of informativity is applied to content since it designates how much a presentation is new or unexpected for the receiver. </a:t>
            </a:r>
            <a:endParaRPr lang="en-US" sz="2800" b="1" dirty="0" smtClean="0">
              <a:latin typeface="Lucida Fax" pitchFamily="18" charset="0"/>
            </a:endParaRPr>
          </a:p>
          <a:p>
            <a:pPr algn="l" rtl="0"/>
            <a:r>
              <a:rPr lang="en-US" sz="2800" b="1" dirty="0" smtClean="0">
                <a:latin typeface="Lucida Fax" pitchFamily="18" charset="0"/>
              </a:rPr>
              <a:t>                                                                  </a:t>
            </a:r>
            <a:fld id="{A6689D08-F987-4833-87C0-831FAA620324}" type="slidenum">
              <a:rPr lang="en-US" sz="2800" b="1" i="1" smtClean="0">
                <a:solidFill>
                  <a:srgbClr val="C00000"/>
                </a:solidFill>
                <a:latin typeface="Lucida Fax" pitchFamily="18" charset="0"/>
              </a:rPr>
              <a:pPr algn="l" rtl="0"/>
              <a:t>11</a:t>
            </a:fld>
            <a:endParaRPr lang="en-US" sz="2800" b="1" i="1" dirty="0">
              <a:solidFill>
                <a:srgbClr val="C00000"/>
              </a:solidFill>
              <a:latin typeface="Lucida Fax" pitchFamily="18" charset="0"/>
            </a:endParaRPr>
          </a:p>
          <a:p>
            <a:pPr algn="l" rtl="0"/>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3" name="مستطيل 2"/>
          <p:cNvSpPr/>
          <p:nvPr/>
        </p:nvSpPr>
        <p:spPr>
          <a:xfrm>
            <a:off x="214282" y="1142984"/>
            <a:ext cx="8715436" cy="5109091"/>
          </a:xfrm>
          <a:prstGeom prst="rect">
            <a:avLst/>
          </a:prstGeom>
        </p:spPr>
        <p:txBody>
          <a:bodyPr wrap="square">
            <a:spAutoFit/>
          </a:bodyPr>
          <a:lstStyle/>
          <a:p>
            <a:pPr algn="l" rtl="0"/>
            <a:endParaRPr lang="en-US" sz="2800" b="1" dirty="0" smtClean="0">
              <a:latin typeface="Lucida Fax" pitchFamily="18" charset="0"/>
            </a:endParaRPr>
          </a:p>
          <a:p>
            <a:pPr algn="l" rtl="0"/>
            <a:r>
              <a:rPr lang="en-US" sz="2800" b="1" i="1" dirty="0" smtClean="0">
                <a:solidFill>
                  <a:srgbClr val="C00000"/>
                </a:solidFill>
                <a:latin typeface="Lucida Fax" pitchFamily="18" charset="0"/>
              </a:rPr>
              <a:t>The text receiver must do a motivation search </a:t>
            </a:r>
            <a:r>
              <a:rPr lang="en-US" sz="2800" b="1" dirty="0" smtClean="0">
                <a:latin typeface="Lucida Fax" pitchFamily="18" charset="0"/>
              </a:rPr>
              <a:t>to find out what these occurrences signify why they were selected and how they can be integrated back into the continuity that is the basis of communication. </a:t>
            </a:r>
          </a:p>
          <a:p>
            <a:pPr algn="l" rtl="0"/>
            <a:r>
              <a:rPr lang="en-US" sz="2800" b="1" dirty="0" smtClean="0">
                <a:latin typeface="Lucida Fax" pitchFamily="18" charset="0"/>
              </a:rPr>
              <a:t>An illustrative example is:</a:t>
            </a:r>
          </a:p>
          <a:p>
            <a:pPr algn="l" rtl="0"/>
            <a:endParaRPr lang="en-US" sz="2800" b="1" dirty="0" smtClean="0">
              <a:latin typeface="Lucida Fax" pitchFamily="18" charset="0"/>
            </a:endParaRPr>
          </a:p>
          <a:p>
            <a:pPr algn="l" rtl="0"/>
            <a:r>
              <a:rPr lang="en-US" sz="2800" b="1" dirty="0" smtClean="0">
                <a:latin typeface="Lucida Fax" pitchFamily="18" charset="0"/>
              </a:rPr>
              <a:t> </a:t>
            </a:r>
            <a:r>
              <a:rPr lang="en-US" sz="2800" b="1" i="1" dirty="0" smtClean="0">
                <a:latin typeface="Lucida Fax" pitchFamily="18" charset="0"/>
              </a:rPr>
              <a:t>--</a:t>
            </a:r>
            <a:r>
              <a:rPr lang="en-US" sz="2800" b="1" i="1" dirty="0">
                <a:latin typeface="Lucida Fax" pitchFamily="18" charset="0"/>
              </a:rPr>
              <a:t>Call us before you dig, you may not be able to afterwards</a:t>
            </a:r>
            <a:r>
              <a:rPr lang="en-US" sz="2800" b="1" i="1" dirty="0" smtClean="0">
                <a:latin typeface="Lucida Fax" pitchFamily="18" charset="0"/>
              </a:rPr>
              <a:t>.</a:t>
            </a:r>
          </a:p>
          <a:p>
            <a:pPr algn="l" rtl="0"/>
            <a:r>
              <a:rPr lang="en-US" sz="2800" b="1" i="1" dirty="0" smtClean="0">
                <a:latin typeface="Lucida Fax" pitchFamily="18" charset="0"/>
              </a:rPr>
              <a:t>                                                                    </a:t>
            </a:r>
            <a:fld id="{49DE068E-DEEF-4E2B-9515-FEA8ACA8BEED}" type="slidenum">
              <a:rPr lang="en-US" sz="2800" b="1" i="1" smtClean="0">
                <a:solidFill>
                  <a:srgbClr val="C00000"/>
                </a:solidFill>
                <a:latin typeface="Lucida Fax" pitchFamily="18" charset="0"/>
              </a:rPr>
              <a:pPr algn="l" rtl="0"/>
              <a:t>12</a:t>
            </a:fld>
            <a:endParaRPr lang="en-US" sz="2800" b="1" dirty="0">
              <a:solidFill>
                <a:srgbClr val="C00000"/>
              </a:solidFill>
              <a:latin typeface="Lucida Fax" pitchFamily="18" charset="0"/>
            </a:endParaRPr>
          </a:p>
          <a:p>
            <a:pPr algn="l" rtl="0"/>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3" name="مستطيل 2"/>
          <p:cNvSpPr/>
          <p:nvPr/>
        </p:nvSpPr>
        <p:spPr>
          <a:xfrm>
            <a:off x="214282" y="1214422"/>
            <a:ext cx="8643998" cy="5262979"/>
          </a:xfrm>
          <a:prstGeom prst="rect">
            <a:avLst/>
          </a:prstGeom>
        </p:spPr>
        <p:txBody>
          <a:bodyPr wrap="square">
            <a:spAutoFit/>
          </a:bodyPr>
          <a:lstStyle/>
          <a:p>
            <a:pPr algn="l" rtl="0"/>
            <a:r>
              <a:rPr lang="en-US" sz="2800" b="1" dirty="0">
                <a:solidFill>
                  <a:srgbClr val="C00000"/>
                </a:solidFill>
                <a:latin typeface="Lucida Fax" pitchFamily="18" charset="0"/>
              </a:rPr>
              <a:t>This assertion </a:t>
            </a:r>
            <a:r>
              <a:rPr lang="en-US" sz="2800" b="1" dirty="0">
                <a:latin typeface="Lucida Fax" pitchFamily="18" charset="0"/>
              </a:rPr>
              <a:t>that “you may not be able to call” is much more unexpected than it is in “call us before you dig.” There might be an underground cable if you break the cable, you will not have phone service and you may get a severe electric shock. Then you will not be able to call us. </a:t>
            </a:r>
            <a:endParaRPr lang="en-US" sz="2800" b="1" dirty="0" smtClean="0">
              <a:latin typeface="Lucida Fax" pitchFamily="18" charset="0"/>
            </a:endParaRPr>
          </a:p>
          <a:p>
            <a:pPr algn="l" rtl="0"/>
            <a:r>
              <a:rPr lang="en-US" sz="2800" b="1" dirty="0" smtClean="0">
                <a:latin typeface="Lucida Fax" pitchFamily="18" charset="0"/>
              </a:rPr>
              <a:t>The </a:t>
            </a:r>
            <a:r>
              <a:rPr lang="en-US" sz="2800" b="1" dirty="0">
                <a:latin typeface="Lucida Fax" pitchFamily="18" charset="0"/>
              </a:rPr>
              <a:t>text receiver must do a motivation search –a special case of problem-solving to find out the missing information from the text</a:t>
            </a:r>
            <a:r>
              <a:rPr lang="en-US" sz="2800" b="1" dirty="0" smtClean="0">
                <a:latin typeface="Lucida Fax" pitchFamily="18" charset="0"/>
              </a:rPr>
              <a:t>.</a:t>
            </a:r>
          </a:p>
          <a:p>
            <a:pPr algn="l" rtl="0"/>
            <a:r>
              <a:rPr lang="en-US" sz="2800" b="1" dirty="0" smtClean="0">
                <a:latin typeface="Lucida Fax" pitchFamily="18" charset="0"/>
              </a:rPr>
              <a:t>                                                                   </a:t>
            </a:r>
            <a:fld id="{E232C062-0791-4934-8E4E-BDA76CB71D60}" type="slidenum">
              <a:rPr lang="en-US" sz="2800" b="1" i="1" smtClean="0">
                <a:solidFill>
                  <a:srgbClr val="C00000"/>
                </a:solidFill>
                <a:latin typeface="Lucida Fax" pitchFamily="18" charset="0"/>
              </a:rPr>
              <a:pPr algn="l" rtl="0"/>
              <a:t>13</a:t>
            </a:fld>
            <a:r>
              <a:rPr lang="en-US" sz="2800" b="1" dirty="0" smtClean="0">
                <a:latin typeface="Lucida Fax" pitchFamily="18" charset="0"/>
              </a:rPr>
              <a:t> </a:t>
            </a:r>
            <a:endParaRPr lang="ar-IQ" sz="2800" b="1" dirty="0">
              <a:latin typeface="Lucida Fax"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214290"/>
            <a:ext cx="8686800" cy="841248"/>
          </a:xfrm>
        </p:spPr>
        <p:txBody>
          <a:bodyPr>
            <a:normAutofit/>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3" name="مستطيل 2"/>
          <p:cNvSpPr/>
          <p:nvPr/>
        </p:nvSpPr>
        <p:spPr>
          <a:xfrm>
            <a:off x="214282" y="928670"/>
            <a:ext cx="8715436" cy="6555641"/>
          </a:xfrm>
          <a:prstGeom prst="rect">
            <a:avLst/>
          </a:prstGeom>
        </p:spPr>
        <p:txBody>
          <a:bodyPr wrap="square">
            <a:spAutoFit/>
          </a:bodyPr>
          <a:lstStyle/>
          <a:p>
            <a:pPr algn="l" rtl="0"/>
            <a:r>
              <a:rPr lang="en-US" sz="2800" b="1" i="1" dirty="0">
                <a:solidFill>
                  <a:srgbClr val="C00000"/>
                </a:solidFill>
                <a:latin typeface="Lucida Fax" pitchFamily="18" charset="0"/>
              </a:rPr>
              <a:t>There are three orders of informativity. </a:t>
            </a:r>
            <a:r>
              <a:rPr lang="en-US" sz="2800" b="1" dirty="0">
                <a:latin typeface="Lucida Fax" pitchFamily="18" charset="0"/>
              </a:rPr>
              <a:t>Beaugrande and Dressler (1981: 141-144) have come up with three orders of informativity which language users distinguish during actual </a:t>
            </a:r>
            <a:r>
              <a:rPr lang="en-US" sz="2800" b="1" dirty="0" smtClean="0">
                <a:latin typeface="Lucida Fax" pitchFamily="18" charset="0"/>
              </a:rPr>
              <a:t>communication:</a:t>
            </a:r>
          </a:p>
          <a:p>
            <a:pPr algn="l" rtl="0"/>
            <a:endParaRPr lang="en-US" sz="2800" b="1" dirty="0" smtClean="0">
              <a:latin typeface="Lucida Fax" pitchFamily="18" charset="0"/>
            </a:endParaRPr>
          </a:p>
          <a:p>
            <a:pPr marL="514350" indent="-514350" algn="l" rtl="0">
              <a:buAutoNum type="alphaLcPeriod"/>
            </a:pPr>
            <a:r>
              <a:rPr lang="en-US" sz="2800" b="1" i="1" dirty="0" smtClean="0">
                <a:solidFill>
                  <a:srgbClr val="C00000"/>
                </a:solidFill>
                <a:latin typeface="Lucida Fax" pitchFamily="18" charset="0"/>
              </a:rPr>
              <a:t>Upper </a:t>
            </a:r>
            <a:r>
              <a:rPr lang="en-US" sz="2800" b="1" i="1" dirty="0">
                <a:solidFill>
                  <a:srgbClr val="C00000"/>
                </a:solidFill>
                <a:latin typeface="Lucida Fax" pitchFamily="18" charset="0"/>
              </a:rPr>
              <a:t>degree </a:t>
            </a:r>
            <a:r>
              <a:rPr lang="en-US" sz="2800" b="1" i="1" dirty="0">
                <a:latin typeface="Lucida Fax" pitchFamily="18" charset="0"/>
              </a:rPr>
              <a:t>(first-order informativity</a:t>
            </a:r>
            <a:r>
              <a:rPr lang="en-US" sz="2800" b="1" i="1" dirty="0" smtClean="0">
                <a:latin typeface="Lucida Fax" pitchFamily="18" charset="0"/>
              </a:rPr>
              <a:t>)</a:t>
            </a:r>
            <a:r>
              <a:rPr lang="en-US" sz="2800" b="1" i="1" dirty="0">
                <a:latin typeface="Lucida Fax" pitchFamily="18" charset="0"/>
              </a:rPr>
              <a:t> </a:t>
            </a:r>
            <a:endParaRPr lang="en-US" sz="2800" b="1" i="1" dirty="0" smtClean="0">
              <a:latin typeface="Lucida Fax" pitchFamily="18" charset="0"/>
            </a:endParaRPr>
          </a:p>
          <a:p>
            <a:pPr marL="514350" indent="-514350" algn="l" rtl="0">
              <a:buAutoNum type="alphaLcPeriod"/>
            </a:pPr>
            <a:r>
              <a:rPr lang="en-US" sz="2800" b="1" i="1" dirty="0" smtClean="0">
                <a:solidFill>
                  <a:srgbClr val="C00000"/>
                </a:solidFill>
                <a:latin typeface="Lucida Fax" pitchFamily="18" charset="0"/>
              </a:rPr>
              <a:t>Medium </a:t>
            </a:r>
            <a:r>
              <a:rPr lang="en-US" sz="2800" b="1" i="1" dirty="0">
                <a:solidFill>
                  <a:srgbClr val="C00000"/>
                </a:solidFill>
                <a:latin typeface="Lucida Fax" pitchFamily="18" charset="0"/>
              </a:rPr>
              <a:t>degree </a:t>
            </a:r>
            <a:r>
              <a:rPr lang="en-US" sz="2800" b="1" i="1" dirty="0" smtClean="0">
                <a:latin typeface="Lucida Fax" pitchFamily="18" charset="0"/>
              </a:rPr>
              <a:t>(second </a:t>
            </a:r>
            <a:r>
              <a:rPr lang="en-US" sz="2800" b="1" i="1" dirty="0">
                <a:latin typeface="Lucida Fax" pitchFamily="18" charset="0"/>
              </a:rPr>
              <a:t>order informativity</a:t>
            </a:r>
            <a:r>
              <a:rPr lang="en-US" sz="2800" b="1" i="1" dirty="0" smtClean="0">
                <a:latin typeface="Lucida Fax" pitchFamily="18" charset="0"/>
              </a:rPr>
              <a:t>)</a:t>
            </a:r>
          </a:p>
          <a:p>
            <a:pPr marL="514350" indent="-514350" algn="l" rtl="0">
              <a:buAutoNum type="alphaLcPeriod"/>
            </a:pPr>
            <a:r>
              <a:rPr lang="en-US" sz="2800" b="1" i="1" dirty="0" smtClean="0">
                <a:solidFill>
                  <a:srgbClr val="C00000"/>
                </a:solidFill>
                <a:latin typeface="Lucida Fax" pitchFamily="18" charset="0"/>
              </a:rPr>
              <a:t>Lower </a:t>
            </a:r>
            <a:r>
              <a:rPr lang="en-US" sz="2800" b="1" i="1" dirty="0">
                <a:solidFill>
                  <a:srgbClr val="C00000"/>
                </a:solidFill>
                <a:latin typeface="Lucida Fax" pitchFamily="18" charset="0"/>
              </a:rPr>
              <a:t>degree </a:t>
            </a:r>
            <a:r>
              <a:rPr lang="en-US" sz="2800" b="1" i="1" dirty="0">
                <a:latin typeface="Lucida Fax" pitchFamily="18" charset="0"/>
              </a:rPr>
              <a:t>(third order informativity</a:t>
            </a:r>
            <a:r>
              <a:rPr lang="en-US" sz="2800" b="1" i="1" dirty="0" smtClean="0">
                <a:latin typeface="Lucida Fax" pitchFamily="18" charset="0"/>
              </a:rPr>
              <a:t>)</a:t>
            </a:r>
          </a:p>
          <a:p>
            <a:pPr marL="514350" indent="-514350" algn="l" rtl="0"/>
            <a:r>
              <a:rPr lang="en-US" sz="2800" b="1" i="1" dirty="0" smtClean="0">
                <a:latin typeface="Lucida Fax" pitchFamily="18" charset="0"/>
              </a:rPr>
              <a:t>                                                                   </a:t>
            </a:r>
            <a:fld id="{68D7A2DD-C831-4781-93EA-AA1C7F80C53B}" type="slidenum">
              <a:rPr lang="en-US" sz="2800" b="1" i="1" smtClean="0">
                <a:solidFill>
                  <a:srgbClr val="C00000"/>
                </a:solidFill>
                <a:latin typeface="Lucida Fax" pitchFamily="18" charset="0"/>
              </a:rPr>
              <a:pPr marL="514350" indent="-514350" algn="l" rtl="0"/>
              <a:t>14</a:t>
            </a:fld>
            <a:endParaRPr lang="en-US" sz="2800" dirty="0">
              <a:solidFill>
                <a:srgbClr val="C00000"/>
              </a:solidFill>
              <a:latin typeface="Lucida Fax" pitchFamily="18" charset="0"/>
            </a:endParaRPr>
          </a:p>
          <a:p>
            <a:pPr algn="l" rtl="0"/>
            <a:r>
              <a:rPr lang="en-US" sz="2800" b="1" i="1" dirty="0" smtClean="0">
                <a:latin typeface="Lucida Fax" pitchFamily="18" charset="0"/>
              </a:rPr>
              <a:t> </a:t>
            </a:r>
            <a:endParaRPr lang="en-US" sz="2800" dirty="0">
              <a:latin typeface="Lucida Fax" pitchFamily="18" charset="0"/>
            </a:endParaRPr>
          </a:p>
          <a:p>
            <a:pPr algn="l" rtl="0"/>
            <a:endParaRPr lang="en-US" sz="2800" dirty="0"/>
          </a:p>
          <a:p>
            <a:pPr algn="l" rtl="0"/>
            <a:endParaRPr lang="en-US" sz="2800" dirty="0" smtClean="0">
              <a:latin typeface="Lucida Fax" pitchFamily="18" charset="0"/>
            </a:endParaRPr>
          </a:p>
          <a:p>
            <a:pPr algn="l" rtl="0"/>
            <a:endParaRPr lang="ar-IQ" sz="2800" dirty="0">
              <a:latin typeface="Lucida Fax"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14290"/>
            <a:ext cx="8686800" cy="1084158"/>
          </a:xfrm>
        </p:spPr>
        <p:txBody>
          <a:bodyPr>
            <a:normAutofit/>
          </a:bodyPr>
          <a:lstStyle/>
          <a:p>
            <a:r>
              <a:rPr lang="en-US" sz="2400" b="1" i="1" dirty="0" smtClean="0">
                <a:solidFill>
                  <a:schemeClr val="tx1"/>
                </a:solidFill>
              </a:rPr>
              <a:t>a</a:t>
            </a:r>
            <a:r>
              <a:rPr lang="en-US" sz="2400" b="1" i="1" dirty="0" smtClean="0">
                <a:solidFill>
                  <a:schemeClr val="tx1"/>
                </a:solidFill>
                <a:latin typeface="Lucida Fax" pitchFamily="18" charset="0"/>
              </a:rPr>
              <a:t>. Upper degree (first-order informativity)</a:t>
            </a:r>
            <a:r>
              <a:rPr lang="en-US" sz="2400" dirty="0" smtClean="0">
                <a:solidFill>
                  <a:schemeClr val="tx1"/>
                </a:solidFill>
                <a:latin typeface="Lucida Fax" pitchFamily="18" charset="0"/>
              </a:rPr>
              <a:t/>
            </a:r>
            <a:br>
              <a:rPr lang="en-US" sz="2400" dirty="0" smtClean="0">
                <a:solidFill>
                  <a:schemeClr val="tx1"/>
                </a:solidFill>
                <a:latin typeface="Lucida Fax" pitchFamily="18" charset="0"/>
              </a:rPr>
            </a:br>
            <a:endParaRPr lang="ar-IQ" sz="2400" dirty="0">
              <a:solidFill>
                <a:schemeClr val="tx1"/>
              </a:solidFill>
              <a:latin typeface="Lucida Fax" pitchFamily="18" charset="0"/>
            </a:endParaRPr>
          </a:p>
        </p:txBody>
      </p:sp>
      <p:sp>
        <p:nvSpPr>
          <p:cNvPr id="82945" name="Rectangle 1"/>
          <p:cNvSpPr>
            <a:spLocks noChangeArrowheads="1"/>
          </p:cNvSpPr>
          <p:nvPr/>
        </p:nvSpPr>
        <p:spPr bwMode="auto">
          <a:xfrm>
            <a:off x="428596" y="1214422"/>
            <a:ext cx="8286808"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l" rtl="0" fontAlgn="base">
              <a:spcBef>
                <a:spcPct val="0"/>
              </a:spcBef>
              <a:spcAft>
                <a:spcPct val="0"/>
              </a:spcAft>
            </a:pPr>
            <a:endPar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endParaRPr>
          </a:p>
          <a:p>
            <a:pPr lvl="0" algn="l" rtl="0" fontAlgn="base">
              <a:spcBef>
                <a:spcPct val="0"/>
              </a:spcBef>
              <a:spcAft>
                <a:spcPct val="0"/>
              </a:spcAft>
            </a:pPr>
            <a:r>
              <a:rPr kumimoji="0" lang="en-US" sz="2800" b="1"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It is fully predictable in cohesion, coherence and planning.</a:t>
            </a: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The ideas and the situation of occurrence are actually obvious. Well information is given to the receiver. The receiver will find the message easily, as in:</a:t>
            </a:r>
          </a:p>
          <a:p>
            <a:pPr lvl="0" algn="l" rtl="0" fontAlgn="base">
              <a:spcBef>
                <a:spcPct val="0"/>
              </a:spcBef>
              <a:spcAft>
                <a:spcPct val="0"/>
              </a:spcAft>
            </a:pP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p>
          <a:p>
            <a:pPr lvl="0" algn="l" rtl="0" fontAlgn="base">
              <a:spcBef>
                <a:spcPct val="0"/>
              </a:spcBef>
              <a:spcAft>
                <a:spcPct val="0"/>
              </a:spcAft>
            </a:pPr>
            <a:r>
              <a:rPr kumimoji="0" lang="en-US" sz="4000" b="1"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STOP ; </a:t>
            </a: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a text found on a road sign.</a:t>
            </a:r>
          </a:p>
          <a:p>
            <a:pPr lvl="0" algn="l" rtl="0" fontAlgn="base">
              <a:spcBef>
                <a:spcPct val="0"/>
              </a:spcBef>
              <a:spcAft>
                <a:spcPct val="0"/>
              </a:spcAft>
            </a:pPr>
            <a:r>
              <a:rPr lang="en-US" sz="2800" b="1" dirty="0" smtClean="0">
                <a:latin typeface="Lucida Fax" pitchFamily="18" charset="0"/>
                <a:ea typeface="Calibri" pitchFamily="34" charset="0"/>
                <a:cs typeface="Arial" pitchFamily="34" charset="0"/>
              </a:rPr>
              <a:t>                                                           </a:t>
            </a:r>
          </a:p>
          <a:p>
            <a:pPr lvl="0" algn="l" rtl="0" fontAlgn="base">
              <a:spcBef>
                <a:spcPct val="0"/>
              </a:spcBef>
              <a:spcAft>
                <a:spcPct val="0"/>
              </a:spcAft>
            </a:pP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fld id="{6DE500F3-58EC-4E86-BCF9-A511619E9500}" type="slidenum">
              <a:rPr kumimoji="0" lang="en-US" sz="2800" b="1" i="1" u="none" strike="noStrike" cap="none" normalizeH="0" baseline="0" smtClean="0">
                <a:ln>
                  <a:noFill/>
                </a:ln>
                <a:solidFill>
                  <a:srgbClr val="C00000"/>
                </a:solidFill>
                <a:effectLst/>
                <a:latin typeface="Lucida Fax" pitchFamily="18" charset="0"/>
                <a:ea typeface="Calibri" pitchFamily="34" charset="0"/>
                <a:cs typeface="Arial" pitchFamily="34" charset="0"/>
              </a:rPr>
              <a:pPr lvl="0" algn="l" rtl="0" fontAlgn="base">
                <a:spcBef>
                  <a:spcPct val="0"/>
                </a:spcBef>
                <a:spcAft>
                  <a:spcPct val="0"/>
                </a:spcAft>
              </a:pPr>
              <a:t>15</a:t>
            </a:fld>
            <a:endPar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endParaRPr>
          </a:p>
          <a:p>
            <a:pPr lvl="0" algn="l" rtl="0" fontAlgn="base">
              <a:spcBef>
                <a:spcPct val="0"/>
              </a:spcBef>
              <a:spcAft>
                <a:spcPct val="0"/>
              </a:spcAft>
            </a:pPr>
            <a:endPar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endParaRPr>
          </a:p>
          <a:p>
            <a:pPr lvl="0" algn="l" rtl="0" fontAlgn="base">
              <a:spcBef>
                <a:spcPct val="0"/>
              </a:spcBef>
              <a:spcAft>
                <a:spcPct val="0"/>
              </a:spcAft>
            </a:pPr>
            <a:r>
              <a:rPr lang="en-US" sz="2800" b="1" dirty="0" smtClean="0">
                <a:latin typeface="Lucida Fax" pitchFamily="18" charset="0"/>
              </a:rPr>
              <a:t> </a:t>
            </a:r>
            <a:endParaRPr kumimoji="0" lang="en-US" sz="2800" b="1" i="0" u="none" strike="noStrike" cap="none" normalizeH="0" baseline="0" dirty="0" smtClean="0">
              <a:ln>
                <a:noFill/>
              </a:ln>
              <a:solidFill>
                <a:schemeClr val="tx1"/>
              </a:solidFill>
              <a:effectLst/>
              <a:latin typeface="Lucida Fax" pitchFamily="18"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4" name="مستطيل 3"/>
          <p:cNvSpPr/>
          <p:nvPr/>
        </p:nvSpPr>
        <p:spPr>
          <a:xfrm>
            <a:off x="285720" y="1285860"/>
            <a:ext cx="8501122" cy="5262979"/>
          </a:xfrm>
          <a:prstGeom prst="rect">
            <a:avLst/>
          </a:prstGeom>
        </p:spPr>
        <p:txBody>
          <a:bodyPr wrap="square">
            <a:spAutoFit/>
          </a:bodyPr>
          <a:lstStyle/>
          <a:p>
            <a:pPr algn="l" rtl="0"/>
            <a:endParaRPr lang="en-US" sz="2800" b="1" dirty="0" smtClean="0">
              <a:latin typeface="Lucida Fax" pitchFamily="18" charset="0"/>
            </a:endParaRPr>
          </a:p>
          <a:p>
            <a:pPr algn="l" rtl="0"/>
            <a:r>
              <a:rPr lang="en-US" sz="2800" b="1" dirty="0" smtClean="0">
                <a:solidFill>
                  <a:srgbClr val="C00000"/>
                </a:solidFill>
                <a:latin typeface="Lucida Fax" pitchFamily="18" charset="0"/>
              </a:rPr>
              <a:t>The sign</a:t>
            </a:r>
            <a:r>
              <a:rPr lang="en-US" sz="2800" b="1" dirty="0" smtClean="0">
                <a:latin typeface="Lucida Fax" pitchFamily="18" charset="0"/>
              </a:rPr>
              <a:t> has a unique shape and colour recognizable at considerable distance.</a:t>
            </a:r>
          </a:p>
          <a:p>
            <a:pPr algn="l" rtl="0"/>
            <a:r>
              <a:rPr lang="en-US" sz="2800" b="1" dirty="0" smtClean="0">
                <a:latin typeface="Lucida Fax" pitchFamily="18" charset="0"/>
              </a:rPr>
              <a:t> </a:t>
            </a:r>
          </a:p>
          <a:p>
            <a:pPr algn="l" rtl="0"/>
            <a:r>
              <a:rPr lang="en-US" sz="2800" b="1" i="1" dirty="0" smtClean="0">
                <a:solidFill>
                  <a:srgbClr val="C00000"/>
                </a:solidFill>
                <a:latin typeface="Lucida Fax" pitchFamily="18" charset="0"/>
              </a:rPr>
              <a:t>This level focuses on only important content words to make the text informativity.</a:t>
            </a:r>
          </a:p>
          <a:p>
            <a:pPr algn="l" rtl="0"/>
            <a:endParaRPr lang="en-US" sz="2800" b="1" i="1" dirty="0" smtClean="0">
              <a:solidFill>
                <a:srgbClr val="C00000"/>
              </a:solidFill>
              <a:latin typeface="Lucida Fax" pitchFamily="18" charset="0"/>
            </a:endParaRPr>
          </a:p>
          <a:p>
            <a:pPr algn="l" rtl="0"/>
            <a:r>
              <a:rPr lang="en-US" sz="2800" b="1" dirty="0" smtClean="0">
                <a:latin typeface="Lucida Fax" pitchFamily="18" charset="0"/>
              </a:rPr>
              <a:t> </a:t>
            </a:r>
            <a:r>
              <a:rPr lang="en-US" sz="2800" b="1" dirty="0">
                <a:latin typeface="Lucida Fax" pitchFamily="18" charset="0"/>
              </a:rPr>
              <a:t>Therefore, the function words such as articles, prepositions, conjunctions etc. are  generally omitted</a:t>
            </a:r>
            <a:r>
              <a:rPr lang="en-US" sz="2800" b="1" dirty="0" smtClean="0">
                <a:latin typeface="Lucida Fax" pitchFamily="18" charset="0"/>
              </a:rPr>
              <a:t>.</a:t>
            </a:r>
          </a:p>
          <a:p>
            <a:pPr algn="l" rtl="0"/>
            <a:r>
              <a:rPr lang="en-US" sz="2800" b="1" dirty="0" smtClean="0">
                <a:latin typeface="Lucida Fax" pitchFamily="18" charset="0"/>
              </a:rPr>
              <a:t>                                                                  </a:t>
            </a:r>
            <a:fld id="{863D540A-3267-4FBE-BAC7-2EA43096A1D3}" type="slidenum">
              <a:rPr lang="en-US" sz="2800" b="1" i="1" smtClean="0">
                <a:solidFill>
                  <a:srgbClr val="C00000"/>
                </a:solidFill>
                <a:latin typeface="Lucida Fax" pitchFamily="18" charset="0"/>
              </a:rPr>
              <a:pPr algn="l" rtl="0"/>
              <a:t>16</a:t>
            </a:fld>
            <a:endParaRPr lang="en-US" sz="2800" b="1" i="1" dirty="0" smtClean="0">
              <a:solidFill>
                <a:srgbClr val="C00000"/>
              </a:solidFill>
              <a:latin typeface="Lucida Fax" pitchFamily="18" charset="0"/>
            </a:endParaRPr>
          </a:p>
          <a:p>
            <a:pPr algn="l" rtl="0"/>
            <a:r>
              <a:rPr lang="en-US" sz="2800" b="1" dirty="0" smtClean="0">
                <a:latin typeface="Lucida Fax" pitchFamily="18" charset="0"/>
              </a:rPr>
              <a:t> </a:t>
            </a:r>
            <a:endParaRPr lang="ar-IQ" sz="2800" b="1" dirty="0">
              <a:latin typeface="Lucida Fax"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4282" y="142852"/>
            <a:ext cx="8686800" cy="841248"/>
          </a:xfrm>
        </p:spPr>
        <p:txBody>
          <a:bodyPr>
            <a:noAutofit/>
          </a:bodyPr>
          <a:lstStyle/>
          <a:p>
            <a:r>
              <a:rPr lang="en-US" sz="2400" b="1" i="1" dirty="0" smtClean="0">
                <a:solidFill>
                  <a:schemeClr val="tx1"/>
                </a:solidFill>
                <a:latin typeface="Lucida Fax" pitchFamily="18" charset="0"/>
              </a:rPr>
              <a:t>b. Medium degree </a:t>
            </a:r>
            <a:br>
              <a:rPr lang="en-US" sz="2400" b="1" i="1" dirty="0" smtClean="0">
                <a:solidFill>
                  <a:schemeClr val="tx1"/>
                </a:solidFill>
                <a:latin typeface="Lucida Fax" pitchFamily="18" charset="0"/>
              </a:rPr>
            </a:br>
            <a:r>
              <a:rPr lang="en-US" sz="2400" b="1" i="1" dirty="0" smtClean="0">
                <a:solidFill>
                  <a:schemeClr val="tx1"/>
                </a:solidFill>
                <a:latin typeface="Lucida Fax" pitchFamily="18" charset="0"/>
              </a:rPr>
              <a:t>(second order informativity)</a:t>
            </a:r>
            <a:endParaRPr lang="ar-IQ" sz="2400" dirty="0">
              <a:solidFill>
                <a:schemeClr val="tx1"/>
              </a:solidFill>
              <a:latin typeface="Lucida Fax" pitchFamily="18" charset="0"/>
            </a:endParaRPr>
          </a:p>
        </p:txBody>
      </p:sp>
      <p:sp>
        <p:nvSpPr>
          <p:cNvPr id="3" name="مستطيل 2"/>
          <p:cNvSpPr/>
          <p:nvPr/>
        </p:nvSpPr>
        <p:spPr>
          <a:xfrm>
            <a:off x="214282" y="1214422"/>
            <a:ext cx="8643998" cy="5262979"/>
          </a:xfrm>
          <a:prstGeom prst="rect">
            <a:avLst/>
          </a:prstGeom>
        </p:spPr>
        <p:txBody>
          <a:bodyPr wrap="square">
            <a:spAutoFit/>
          </a:bodyPr>
          <a:lstStyle/>
          <a:p>
            <a:pPr algn="l" rtl="0"/>
            <a:r>
              <a:rPr lang="en-US" sz="2800" b="1" i="1" dirty="0">
                <a:solidFill>
                  <a:srgbClr val="C00000"/>
                </a:solidFill>
                <a:latin typeface="Lucida Fax" pitchFamily="18" charset="0"/>
              </a:rPr>
              <a:t>The reader must do a motivation search to find out the missing information. </a:t>
            </a:r>
            <a:r>
              <a:rPr lang="en-US" sz="2800" b="1" dirty="0">
                <a:latin typeface="Lucida Fax" pitchFamily="18" charset="0"/>
              </a:rPr>
              <a:t>The text is not fully predictable in cohesion, coherence and planning. In order to find the missing information, </a:t>
            </a:r>
            <a:r>
              <a:rPr lang="en-US" sz="2800" b="1" i="1" dirty="0">
                <a:solidFill>
                  <a:srgbClr val="C00000"/>
                </a:solidFill>
                <a:latin typeface="Lucida Fax" pitchFamily="18" charset="0"/>
              </a:rPr>
              <a:t>the receiver will activate the same chunk of knowledge in active storage in mind.</a:t>
            </a:r>
            <a:r>
              <a:rPr lang="en-US" sz="2800" b="1" dirty="0">
                <a:latin typeface="Lucida Fax" pitchFamily="18" charset="0"/>
              </a:rPr>
              <a:t> That is, the second order informativity is another type of information which occurs as an unexpected alternative but a possible one. The attention is reserved for higher-order occurrences</a:t>
            </a:r>
            <a:r>
              <a:rPr lang="en-US" sz="2400" b="1" dirty="0" smtClean="0"/>
              <a:t>.</a:t>
            </a:r>
          </a:p>
          <a:p>
            <a:pPr algn="l" rtl="0"/>
            <a:r>
              <a:rPr lang="en-US" sz="2400" b="1" dirty="0" smtClean="0"/>
              <a:t>                                                                                                         </a:t>
            </a:r>
            <a:fld id="{F0D80CA7-C146-4A9C-B4AF-EA8232D29792}" type="slidenum">
              <a:rPr lang="en-US" sz="2800" b="1" i="1" smtClean="0">
                <a:solidFill>
                  <a:srgbClr val="C00000"/>
                </a:solidFill>
              </a:rPr>
              <a:pPr algn="l" rtl="0"/>
              <a:t>17</a:t>
            </a:fld>
            <a:endParaRPr lang="ar-IQ" sz="2800" b="1" i="1" dirty="0">
              <a:solidFill>
                <a:srgbClr val="C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en-US" sz="2400" b="1" i="1" dirty="0" smtClean="0">
                <a:solidFill>
                  <a:schemeClr val="tx1"/>
                </a:solidFill>
                <a:latin typeface="Lucida Fax" pitchFamily="18" charset="0"/>
              </a:rPr>
              <a:t>c. Lower degree (third order informativity)</a:t>
            </a:r>
            <a:r>
              <a:rPr lang="en-US" sz="2400" dirty="0" smtClean="0">
                <a:solidFill>
                  <a:schemeClr val="tx1"/>
                </a:solidFill>
                <a:latin typeface="Lucida Fax" pitchFamily="18" charset="0"/>
              </a:rPr>
              <a:t/>
            </a:r>
            <a:br>
              <a:rPr lang="en-US" sz="2400" dirty="0" smtClean="0">
                <a:solidFill>
                  <a:schemeClr val="tx1"/>
                </a:solidFill>
                <a:latin typeface="Lucida Fax" pitchFamily="18" charset="0"/>
              </a:rPr>
            </a:br>
            <a:endParaRPr lang="ar-IQ" sz="2400" dirty="0">
              <a:solidFill>
                <a:schemeClr val="tx1"/>
              </a:solidFill>
              <a:latin typeface="Lucida Fax" pitchFamily="18" charset="0"/>
            </a:endParaRPr>
          </a:p>
        </p:txBody>
      </p:sp>
      <p:sp>
        <p:nvSpPr>
          <p:cNvPr id="76801" name="Rectangle 1"/>
          <p:cNvSpPr>
            <a:spLocks noChangeArrowheads="1"/>
          </p:cNvSpPr>
          <p:nvPr/>
        </p:nvSpPr>
        <p:spPr bwMode="auto">
          <a:xfrm>
            <a:off x="571472" y="1214422"/>
            <a:ext cx="7929618"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effectLst/>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Occurrences of the lower degree are downgraded.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Lucida Fax" pitchFamily="18" charset="0"/>
                <a:ea typeface="Calibri" pitchFamily="34" charset="0"/>
                <a:cs typeface="Arial" pitchFamily="34" charset="0"/>
              </a:rPr>
              <a:t> A senseless or nonsensical text is one in which text receiver can discover no continuity because there is a serious mismatch between the configuration of concepts and relations expressed and receiver’s prior knowledge of the world.</a:t>
            </a:r>
          </a:p>
          <a:p>
            <a:pPr marL="0" marR="0" lvl="0" indent="0" algn="l" defTabSz="914400" rtl="0" eaLnBrk="1" fontAlgn="base" latinLnBrk="0" hangingPunct="1">
              <a:lnSpc>
                <a:spcPct val="100000"/>
              </a:lnSpc>
              <a:spcBef>
                <a:spcPct val="0"/>
              </a:spcBef>
              <a:spcAft>
                <a:spcPct val="0"/>
              </a:spcAft>
              <a:buClrTx/>
              <a:buSzTx/>
              <a:buFontTx/>
              <a:buNone/>
              <a:tabLst/>
            </a:pPr>
            <a:endParaRPr lang="en-US" sz="2800" b="1" dirty="0" smtClean="0">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Lucida Fax" pitchFamily="18" charset="0"/>
                <a:ea typeface="Calibri" pitchFamily="34" charset="0"/>
                <a:cs typeface="Arial" pitchFamily="34" charset="0"/>
              </a:rPr>
              <a:t>                                                             </a:t>
            </a:r>
            <a:fld id="{D43EAC3C-586C-470D-B6CB-39BEEA75D2FC}" type="slidenum">
              <a:rPr kumimoji="0" lang="en-US" sz="2800" b="1" i="1" u="none" strike="noStrike" cap="none" normalizeH="0" baseline="0" smtClean="0">
                <a:ln>
                  <a:noFill/>
                </a:ln>
                <a:solidFill>
                  <a:srgbClr val="C00000"/>
                </a:solidFill>
                <a:effectLst/>
                <a:latin typeface="Lucida Fax" pitchFamily="18" charset="0"/>
                <a:ea typeface="Calibri" pitchFamily="34" charset="0"/>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pPr>
              <a:t>18</a:t>
            </a:fld>
            <a:endPar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effectLst/>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effectLst/>
              <a:latin typeface="Lucida Fax" pitchFamily="18"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3" name="مستطيل 2"/>
          <p:cNvSpPr/>
          <p:nvPr/>
        </p:nvSpPr>
        <p:spPr>
          <a:xfrm>
            <a:off x="500034" y="1643050"/>
            <a:ext cx="8143932" cy="4832092"/>
          </a:xfrm>
          <a:prstGeom prst="rect">
            <a:avLst/>
          </a:prstGeom>
        </p:spPr>
        <p:txBody>
          <a:bodyPr wrap="square">
            <a:spAutoFit/>
          </a:bodyPr>
          <a:lstStyle/>
          <a:p>
            <a:pPr algn="l" rtl="0"/>
            <a:r>
              <a:rPr kumimoji="0" lang="en-US" b="1" i="0" u="none" strike="noStrike" cap="none" normalizeH="0" baseline="0" dirty="0" smtClean="0">
                <a:ln>
                  <a:noFill/>
                </a:ln>
                <a:effectLst/>
                <a:latin typeface="Lucida Fax" pitchFamily="18" charset="0"/>
                <a:ea typeface="Calibri" pitchFamily="34" charset="0"/>
                <a:cs typeface="Arial" pitchFamily="34" charset="0"/>
              </a:rPr>
              <a:t> </a:t>
            </a:r>
            <a:r>
              <a:rPr kumimoji="0" lang="en-US" sz="2800" b="1" i="0" u="none" strike="noStrike" cap="none" normalizeH="0" baseline="0" dirty="0" smtClean="0">
                <a:ln>
                  <a:noFill/>
                </a:ln>
                <a:effectLst/>
                <a:latin typeface="Lucida Fax" pitchFamily="18" charset="0"/>
                <a:ea typeface="Calibri" pitchFamily="34" charset="0"/>
                <a:cs typeface="Arial" pitchFamily="34" charset="0"/>
              </a:rPr>
              <a:t>That is, </a:t>
            </a: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the information in the third order informativity </a:t>
            </a:r>
            <a:r>
              <a:rPr kumimoji="0" lang="en-US" sz="2800" b="1" i="0" u="none" strike="noStrike" cap="none" normalizeH="0" baseline="0" dirty="0" smtClean="0">
                <a:ln>
                  <a:noFill/>
                </a:ln>
                <a:effectLst/>
                <a:latin typeface="Lucida Fax" pitchFamily="18" charset="0"/>
                <a:ea typeface="Calibri" pitchFamily="34" charset="0"/>
                <a:cs typeface="Arial" pitchFamily="34" charset="0"/>
              </a:rPr>
              <a:t>occurs when the text producer accounts for unexpected or unknown alternatives to the target receiver </a:t>
            </a: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by using general words, loan words with modification to make clearer explanations. </a:t>
            </a:r>
            <a:r>
              <a:rPr kumimoji="0" lang="en-US" sz="2800" b="1" i="0" u="none" strike="noStrike" cap="none" normalizeH="0" baseline="0" dirty="0" smtClean="0">
                <a:ln>
                  <a:noFill/>
                </a:ln>
                <a:effectLst/>
                <a:latin typeface="Lucida Fax" pitchFamily="18" charset="0"/>
                <a:ea typeface="Calibri" pitchFamily="34" charset="0"/>
                <a:cs typeface="Arial" pitchFamily="34" charset="0"/>
              </a:rPr>
              <a:t>Besides, this third -level informativity can be used to upgrade the degree of information.</a:t>
            </a:r>
            <a:endParaRPr lang="en-US" sz="2800" b="1" dirty="0" smtClean="0">
              <a:latin typeface="Lucida Fax" pitchFamily="18" charset="0"/>
              <a:ea typeface="Calibri" pitchFamily="34" charset="0"/>
              <a:cs typeface="Arial" pitchFamily="34" charset="0"/>
            </a:endParaRPr>
          </a:p>
          <a:p>
            <a:pPr algn="l" rtl="0"/>
            <a:endParaRPr lang="en-US" sz="2800" b="1" dirty="0" smtClean="0">
              <a:latin typeface="Lucida Fax" pitchFamily="18" charset="0"/>
              <a:cs typeface="Arial" pitchFamily="34" charset="0"/>
            </a:endParaRPr>
          </a:p>
          <a:p>
            <a:pPr algn="l" rtl="0"/>
            <a:r>
              <a:rPr lang="en-US" sz="2800" b="1" dirty="0" smtClean="0">
                <a:latin typeface="Lucida Fax" pitchFamily="18" charset="0"/>
                <a:cs typeface="Arial" pitchFamily="34" charset="0"/>
              </a:rPr>
              <a:t>                                                               </a:t>
            </a:r>
            <a:fld id="{6B5C81C8-EB70-4EB2-8902-EF9849A6AECD}" type="slidenum">
              <a:rPr lang="en-US" sz="2800" b="1" i="1" smtClean="0">
                <a:solidFill>
                  <a:srgbClr val="C00000"/>
                </a:solidFill>
                <a:latin typeface="Lucida Fax" pitchFamily="18" charset="0"/>
                <a:cs typeface="Arial" pitchFamily="34" charset="0"/>
              </a:rPr>
              <a:pPr algn="l" rtl="0"/>
              <a:t>19</a:t>
            </a:fld>
            <a:endParaRPr lang="ar-IQ" sz="2800" i="1"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effectLst/>
        </p:spPr>
        <p:txBody>
          <a:bodyPr>
            <a:normAutofit/>
          </a:bodyPr>
          <a:lstStyle/>
          <a:p>
            <a:r>
              <a:rPr lang="en-US" sz="2800" b="1" i="1" dirty="0" smtClean="0">
                <a:solidFill>
                  <a:schemeClr val="tx1"/>
                </a:solidFill>
                <a:latin typeface="Lucida Fax" pitchFamily="18" charset="0"/>
              </a:rPr>
              <a:t>1-Introduction</a:t>
            </a:r>
            <a:endParaRPr lang="ar-IQ" sz="2800" dirty="0">
              <a:solidFill>
                <a:schemeClr val="tx1"/>
              </a:solidFill>
              <a:latin typeface="Lucida Fax" pitchFamily="18" charset="0"/>
            </a:endParaRPr>
          </a:p>
        </p:txBody>
      </p:sp>
      <p:sp>
        <p:nvSpPr>
          <p:cNvPr id="28673" name="Rectangle 1"/>
          <p:cNvSpPr>
            <a:spLocks noChangeArrowheads="1"/>
          </p:cNvSpPr>
          <p:nvPr/>
        </p:nvSpPr>
        <p:spPr bwMode="auto">
          <a:xfrm>
            <a:off x="428596" y="1164134"/>
            <a:ext cx="835824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Text linguistics is a branch of linguistics which studies spoken or written TEXTs, e.g. a descriptive passage, a scene in a play, a conversation.</a:t>
            </a: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It is concerned, for instance, with the way the parts of a text are organized and related to one another in order to form a meaningful whole.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In the approach</a:t>
            </a:r>
            <a:r>
              <a:rPr kumimoji="0" lang="en-US" sz="2800" b="1" i="0" u="none" strike="noStrike" cap="none" normalizeH="0" baseline="0" dirty="0" smtClean="0">
                <a:ln>
                  <a:noFill/>
                </a:ln>
                <a:solidFill>
                  <a:srgbClr val="C00000"/>
                </a:solidFill>
                <a:effectLst/>
                <a:latin typeface="Lucida Fax" pitchFamily="18" charset="0"/>
                <a:ea typeface="Calibri" pitchFamily="34" charset="0"/>
                <a:cs typeface="Times New Roman" pitchFamily="18" charset="0"/>
              </a:rPr>
              <a:t> </a:t>
            </a:r>
            <a:r>
              <a:rPr kumimoji="0" lang="en-US" sz="2800" b="1"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to </a:t>
            </a: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text linguistics</a:t>
            </a:r>
            <a:r>
              <a:rPr kumimoji="0" lang="en-US" sz="2800" b="1"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 by de Beaugrande &amp; Dressler (1981),</a:t>
            </a: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text, oral or printed, is established as a communicative occurrence, which has to meet </a:t>
            </a: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seven standards of textuality.                            </a:t>
            </a:r>
            <a:fld id="{950B0A23-4BAC-49ED-B3DE-B0153DB6A8A3}" type="slidenum">
              <a:rPr kumimoji="0" lang="en-US" sz="2800" b="1" i="1" u="none" strike="noStrike" cap="none" normalizeH="0" baseline="0" smtClean="0">
                <a:ln>
                  <a:noFill/>
                </a:ln>
                <a:solidFill>
                  <a:srgbClr val="C00000"/>
                </a:solidFill>
                <a:effectLst/>
                <a:latin typeface="Lucida Fax" pitchFamily="18" charset="0"/>
                <a:ea typeface="Calibri" pitchFamily="34" charset="0"/>
                <a:cs typeface="Arial" pitchFamily="34" charset="0"/>
              </a:rPr>
              <a:pPr marL="0" marR="0" lvl="0" indent="0" algn="l" defTabSz="914400" rtl="0" eaLnBrk="0" fontAlgn="base" latinLnBrk="0" hangingPunct="0">
                <a:lnSpc>
                  <a:spcPct val="100000"/>
                </a:lnSpc>
                <a:spcBef>
                  <a:spcPct val="0"/>
                </a:spcBef>
                <a:spcAft>
                  <a:spcPct val="0"/>
                </a:spcAft>
                <a:buClrTx/>
                <a:buSzTx/>
                <a:buFontTx/>
                <a:buNone/>
                <a:tabLst/>
              </a:pPr>
              <a:t>2</a:t>
            </a:fld>
            <a:endParaRPr kumimoji="0" lang="en-US" sz="2800" b="1" i="1" u="none" strike="noStrike" cap="none" normalizeH="0" baseline="0" dirty="0" smtClean="0">
              <a:ln>
                <a:noFill/>
              </a:ln>
              <a:solidFill>
                <a:srgbClr val="C00000"/>
              </a:solidFill>
              <a:effectLst/>
              <a:latin typeface="Lucida Fax" pitchFamily="18"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en-US" b="1" i="1" dirty="0" smtClean="0">
                <a:solidFill>
                  <a:schemeClr val="tx1"/>
                </a:solidFill>
                <a:latin typeface="Lucida Fax" pitchFamily="18" charset="0"/>
              </a:rPr>
              <a:t>In short</a:t>
            </a:r>
            <a:endParaRPr lang="ar-IQ" i="1" dirty="0">
              <a:solidFill>
                <a:schemeClr val="tx1"/>
              </a:solidFill>
            </a:endParaRPr>
          </a:p>
        </p:txBody>
      </p:sp>
      <p:sp>
        <p:nvSpPr>
          <p:cNvPr id="3" name="مستطيل 2"/>
          <p:cNvSpPr/>
          <p:nvPr/>
        </p:nvSpPr>
        <p:spPr>
          <a:xfrm>
            <a:off x="285720" y="1357298"/>
            <a:ext cx="8501122" cy="5262979"/>
          </a:xfrm>
          <a:prstGeom prst="rect">
            <a:avLst/>
          </a:prstGeom>
        </p:spPr>
        <p:txBody>
          <a:bodyPr wrap="square">
            <a:spAutoFit/>
          </a:bodyPr>
          <a:lstStyle/>
          <a:p>
            <a:pPr algn="l" rtl="0"/>
            <a:endParaRPr lang="en-US" sz="2800" b="1" dirty="0" smtClean="0">
              <a:latin typeface="Lucida Fax" pitchFamily="18" charset="0"/>
            </a:endParaRPr>
          </a:p>
          <a:p>
            <a:pPr algn="l" rtl="0"/>
            <a:r>
              <a:rPr lang="en-GB" sz="2800" b="1" i="1" dirty="0" smtClean="0">
                <a:solidFill>
                  <a:srgbClr val="C00000"/>
                </a:solidFill>
                <a:latin typeface="Lucida Fax" pitchFamily="18" charset="0"/>
              </a:rPr>
              <a:t>Informativity </a:t>
            </a:r>
            <a:r>
              <a:rPr lang="en-GB" sz="2800" b="1" i="1" dirty="0">
                <a:solidFill>
                  <a:srgbClr val="C00000"/>
                </a:solidFill>
                <a:latin typeface="Lucida Fax" pitchFamily="18" charset="0"/>
              </a:rPr>
              <a:t>is concerned with how unexpected/expected or known/unknown are the occurrences in the text. </a:t>
            </a:r>
            <a:endParaRPr lang="en-GB" sz="2800" b="1" i="1" dirty="0" smtClean="0">
              <a:solidFill>
                <a:srgbClr val="C00000"/>
              </a:solidFill>
              <a:latin typeface="Lucida Fax" pitchFamily="18" charset="0"/>
            </a:endParaRPr>
          </a:p>
          <a:p>
            <a:pPr algn="l" rtl="0"/>
            <a:r>
              <a:rPr lang="en-GB" sz="2800" b="1" dirty="0" smtClean="0">
                <a:latin typeface="Lucida Fax" pitchFamily="18" charset="0"/>
              </a:rPr>
              <a:t>In </a:t>
            </a:r>
            <a:r>
              <a:rPr lang="en-GB" sz="2800" b="1" dirty="0">
                <a:latin typeface="Lucida Fax" pitchFamily="18" charset="0"/>
              </a:rPr>
              <a:t>order for an effective text to be achieved, this is an unneglectable standard which can be grouped as 1</a:t>
            </a:r>
            <a:r>
              <a:rPr lang="en-GB" sz="2800" b="1" baseline="30000" dirty="0">
                <a:latin typeface="Lucida Fax" pitchFamily="18" charset="0"/>
              </a:rPr>
              <a:t>st</a:t>
            </a:r>
            <a:r>
              <a:rPr lang="en-GB" sz="2800" b="1" dirty="0">
                <a:latin typeface="Lucida Fax" pitchFamily="18" charset="0"/>
              </a:rPr>
              <a:t> order informativity, 2</a:t>
            </a:r>
            <a:r>
              <a:rPr lang="en-GB" sz="2800" b="1" baseline="30000" dirty="0">
                <a:latin typeface="Lucida Fax" pitchFamily="18" charset="0"/>
              </a:rPr>
              <a:t>nd</a:t>
            </a:r>
            <a:r>
              <a:rPr lang="en-GB" sz="2800" b="1" dirty="0">
                <a:latin typeface="Lucida Fax" pitchFamily="18" charset="0"/>
              </a:rPr>
              <a:t> order informativity</a:t>
            </a:r>
            <a:r>
              <a:rPr lang="en-GB" sz="2800" b="1" dirty="0" smtClean="0">
                <a:latin typeface="Lucida Fax" pitchFamily="18" charset="0"/>
              </a:rPr>
              <a:t>, and </a:t>
            </a:r>
            <a:r>
              <a:rPr lang="en-GB" sz="2800" b="1" dirty="0">
                <a:latin typeface="Lucida Fax" pitchFamily="18" charset="0"/>
              </a:rPr>
              <a:t>3</a:t>
            </a:r>
            <a:r>
              <a:rPr lang="en-GB" sz="2800" b="1" baseline="30000" dirty="0">
                <a:latin typeface="Lucida Fax" pitchFamily="18" charset="0"/>
              </a:rPr>
              <a:t>rd</a:t>
            </a:r>
            <a:r>
              <a:rPr lang="en-GB" sz="2800" b="1" dirty="0">
                <a:latin typeface="Lucida Fax" pitchFamily="18" charset="0"/>
              </a:rPr>
              <a:t> order informativity</a:t>
            </a:r>
            <a:r>
              <a:rPr lang="en-GB" sz="2800" b="1" dirty="0" smtClean="0">
                <a:latin typeface="Lucida Fax" pitchFamily="18" charset="0"/>
              </a:rPr>
              <a:t>.</a:t>
            </a:r>
          </a:p>
          <a:p>
            <a:pPr algn="l" rtl="0"/>
            <a:endParaRPr lang="en-GB" sz="2800" b="1" dirty="0" smtClean="0">
              <a:latin typeface="Lucida Fax" pitchFamily="18" charset="0"/>
            </a:endParaRPr>
          </a:p>
          <a:p>
            <a:pPr algn="l" rtl="0"/>
            <a:r>
              <a:rPr lang="en-GB" sz="2800" b="1" dirty="0" smtClean="0">
                <a:latin typeface="Lucida Fax" pitchFamily="18" charset="0"/>
              </a:rPr>
              <a:t>                                                                  </a:t>
            </a:r>
            <a:fld id="{C2D043A8-BDB0-4A49-AEB8-C6C1366FEDB5}" type="slidenum">
              <a:rPr lang="en-GB" sz="2800" b="1" i="1" smtClean="0">
                <a:solidFill>
                  <a:srgbClr val="C00000"/>
                </a:solidFill>
                <a:latin typeface="Lucida Fax" pitchFamily="18" charset="0"/>
              </a:rPr>
              <a:pPr algn="l" rtl="0"/>
              <a:t>20</a:t>
            </a:fld>
            <a:endParaRPr lang="en-GB" sz="2800" b="1" i="1" dirty="0" smtClean="0">
              <a:solidFill>
                <a:srgbClr val="C00000"/>
              </a:solidFill>
              <a:latin typeface="Lucida Fax" pitchFamily="18" charset="0"/>
            </a:endParaRPr>
          </a:p>
          <a:p>
            <a:pPr algn="l" rtl="0"/>
            <a:r>
              <a:rPr lang="en-GB" sz="2800" b="1" dirty="0" smtClean="0">
                <a:latin typeface="Lucida Fax" pitchFamily="18" charset="0"/>
              </a:rPr>
              <a:t> </a:t>
            </a:r>
            <a:endParaRPr lang="ar-IQ" sz="2800" b="1" dirty="0">
              <a:latin typeface="Lucida Fax"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107521" name="Rectangle 1"/>
          <p:cNvSpPr>
            <a:spLocks noChangeArrowheads="1"/>
          </p:cNvSpPr>
          <p:nvPr/>
        </p:nvSpPr>
        <p:spPr bwMode="auto">
          <a:xfrm>
            <a:off x="214282" y="1142984"/>
            <a:ext cx="8715436"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The first one </a:t>
            </a: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requires ordinary trivial knowledge such as articles, prepositions etc.</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It is not about the content, thus receive little attention;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the second one,</a:t>
            </a: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normal standards, content related;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the third one, </a:t>
            </a: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much attention-demanding occurrences which is caused by discontinuity  and discrepancies.</a:t>
            </a:r>
          </a:p>
          <a:p>
            <a:pPr marL="0" marR="0" lvl="0" indent="0" algn="l" defTabSz="914400" rtl="0" eaLnBrk="1" fontAlgn="base" latinLnBrk="0" hangingPunct="1">
              <a:lnSpc>
                <a:spcPct val="100000"/>
              </a:lnSpc>
              <a:spcBef>
                <a:spcPct val="0"/>
              </a:spcBef>
              <a:spcAft>
                <a:spcPct val="0"/>
              </a:spcAft>
              <a:buClrTx/>
              <a:buSzTx/>
              <a:buFontTx/>
              <a:buNone/>
              <a:tabLst/>
            </a:pPr>
            <a:endParaRPr lang="en-GB" sz="2800" b="1" dirty="0" smtClean="0">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fld id="{6A74B39A-68D4-455E-9E59-68303C7AFB08}" type="slidenum">
              <a:rPr kumimoji="0" lang="en-GB" sz="2800" b="1" i="1" u="none" strike="noStrike" cap="none" normalizeH="0" baseline="0" smtClean="0">
                <a:ln>
                  <a:noFill/>
                </a:ln>
                <a:solidFill>
                  <a:srgbClr val="C00000"/>
                </a:solidFill>
                <a:effectLst/>
                <a:latin typeface="Lucida Fax" pitchFamily="18" charset="0"/>
                <a:ea typeface="Calibri" pitchFamily="34" charset="0"/>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pPr>
              <a:t>21</a:t>
            </a:fld>
            <a:endPar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endParaRPr kumimoji="0" lang="en-GB" sz="2800" b="1" i="0" u="none" strike="noStrike" cap="none" normalizeH="0" baseline="0" dirty="0" smtClean="0">
              <a:ln>
                <a:noFill/>
              </a:ln>
              <a:solidFill>
                <a:schemeClr val="tx1"/>
              </a:solidFill>
              <a:effectLst/>
              <a:latin typeface="Lucida Fax" pitchFamily="18"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3" name="مستطيل 2"/>
          <p:cNvSpPr/>
          <p:nvPr/>
        </p:nvSpPr>
        <p:spPr>
          <a:xfrm>
            <a:off x="642910" y="1285860"/>
            <a:ext cx="7858180" cy="5509200"/>
          </a:xfrm>
          <a:prstGeom prst="rect">
            <a:avLst/>
          </a:prstGeom>
        </p:spPr>
        <p:txBody>
          <a:bodyPr wrap="square">
            <a:spAutoFit/>
          </a:bodyPr>
          <a:lstStyle/>
          <a:p>
            <a:pPr algn="l" rtl="0"/>
            <a:endPar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endParaRPr>
          </a:p>
          <a:p>
            <a:pPr algn="l" rtl="0"/>
            <a:r>
              <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The first and third order informativity are bound to be changed for making it more interesting. </a:t>
            </a: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That is, they are upgraded (from 1</a:t>
            </a:r>
            <a:r>
              <a:rPr kumimoji="0" lang="en-GB" sz="2800" b="1" i="0" u="none" strike="noStrike" cap="none" normalizeH="0" baseline="30000" dirty="0" smtClean="0">
                <a:ln>
                  <a:noFill/>
                </a:ln>
                <a:solidFill>
                  <a:schemeClr val="tx1"/>
                </a:solidFill>
                <a:effectLst/>
                <a:latin typeface="Lucida Fax" pitchFamily="18" charset="0"/>
                <a:ea typeface="Calibri" pitchFamily="34" charset="0"/>
                <a:cs typeface="Arial" pitchFamily="34" charset="0"/>
              </a:rPr>
              <a:t>st</a:t>
            </a: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order to 2</a:t>
            </a:r>
            <a:r>
              <a:rPr kumimoji="0" lang="en-GB" sz="2800" b="1" i="0" u="none" strike="noStrike" cap="none" normalizeH="0" baseline="30000" dirty="0" smtClean="0">
                <a:ln>
                  <a:noFill/>
                </a:ln>
                <a:solidFill>
                  <a:schemeClr val="tx1"/>
                </a:solidFill>
                <a:effectLst/>
                <a:latin typeface="Lucida Fax" pitchFamily="18" charset="0"/>
                <a:ea typeface="Calibri" pitchFamily="34" charset="0"/>
                <a:cs typeface="Arial" pitchFamily="34" charset="0"/>
              </a:rPr>
              <a:t>nd</a:t>
            </a: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order)  and downgraded (from 3</a:t>
            </a:r>
            <a:r>
              <a:rPr kumimoji="0" lang="en-GB" sz="2800" b="1" i="0" u="none" strike="noStrike" cap="none" normalizeH="0" baseline="30000" dirty="0" smtClean="0">
                <a:ln>
                  <a:noFill/>
                </a:ln>
                <a:solidFill>
                  <a:schemeClr val="tx1"/>
                </a:solidFill>
                <a:effectLst/>
                <a:latin typeface="Lucida Fax" pitchFamily="18" charset="0"/>
                <a:ea typeface="Calibri" pitchFamily="34" charset="0"/>
                <a:cs typeface="Arial" pitchFamily="34" charset="0"/>
              </a:rPr>
              <a:t>rd</a:t>
            </a: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order to 2</a:t>
            </a:r>
            <a:r>
              <a:rPr kumimoji="0" lang="en-GB" sz="2800" b="1" i="0" u="none" strike="noStrike" cap="none" normalizeH="0" baseline="30000" dirty="0" smtClean="0">
                <a:ln>
                  <a:noFill/>
                </a:ln>
                <a:solidFill>
                  <a:schemeClr val="tx1"/>
                </a:solidFill>
                <a:effectLst/>
                <a:latin typeface="Lucida Fax" pitchFamily="18" charset="0"/>
                <a:ea typeface="Calibri" pitchFamily="34" charset="0"/>
                <a:cs typeface="Arial" pitchFamily="34" charset="0"/>
              </a:rPr>
              <a:t>nd</a:t>
            </a: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order) respectively.</a:t>
            </a:r>
          </a:p>
          <a:p>
            <a:pPr algn="l" rtl="0"/>
            <a:r>
              <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 Unless  this is done, it can block readers and display a disturbing structure</a:t>
            </a:r>
            <a:r>
              <a:rPr kumimoji="0" lang="en-GB"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a:t>
            </a:r>
          </a:p>
          <a:p>
            <a:pPr algn="l" rtl="0"/>
            <a:endParaRPr lang="en-GB" b="1" i="1" dirty="0" smtClean="0">
              <a:solidFill>
                <a:srgbClr val="C00000"/>
              </a:solidFill>
              <a:latin typeface="Lucida Fax" pitchFamily="18" charset="0"/>
              <a:ea typeface="Calibri" pitchFamily="34" charset="0"/>
              <a:cs typeface="Arial" pitchFamily="34" charset="0"/>
            </a:endParaRPr>
          </a:p>
          <a:p>
            <a:pPr algn="l" rtl="0"/>
            <a:r>
              <a:rPr lang="en-GB" b="1" i="1" dirty="0" smtClean="0">
                <a:solidFill>
                  <a:srgbClr val="C00000"/>
                </a:solidFill>
                <a:latin typeface="Lucida Fax" pitchFamily="18" charset="0"/>
                <a:ea typeface="Calibri" pitchFamily="34" charset="0"/>
                <a:cs typeface="Arial" pitchFamily="34" charset="0"/>
              </a:rPr>
              <a:t>                                                                                           </a:t>
            </a:r>
            <a:fld id="{5451D478-30F7-44D6-9BAF-474E3E62F389}" type="slidenum">
              <a:rPr lang="en-GB" sz="2800" b="1" i="1" smtClean="0">
                <a:solidFill>
                  <a:srgbClr val="C00000"/>
                </a:solidFill>
                <a:latin typeface="Lucida Fax" pitchFamily="18" charset="0"/>
                <a:ea typeface="Calibri" pitchFamily="34" charset="0"/>
                <a:cs typeface="Arial" pitchFamily="34" charset="0"/>
              </a:rPr>
              <a:pPr algn="l" rtl="0"/>
              <a:t>22</a:t>
            </a:fld>
            <a:endPar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endParaRPr>
          </a:p>
          <a:p>
            <a:pPr algn="l" rtl="0"/>
            <a:endParaRPr lang="en-GB" b="1" i="1" dirty="0" smtClean="0">
              <a:solidFill>
                <a:srgbClr val="C00000"/>
              </a:solidFill>
              <a:latin typeface="Lucida Fax" pitchFamily="18" charset="0"/>
              <a:ea typeface="Calibri" pitchFamily="34" charset="0"/>
              <a:cs typeface="Arial" pitchFamily="34" charset="0"/>
            </a:endParaRPr>
          </a:p>
          <a:p>
            <a:pPr algn="l" rtl="0"/>
            <a:r>
              <a:rPr kumimoji="0" lang="en-GB"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                                                                                                                       </a:t>
            </a:r>
            <a:endPar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endParaRPr>
          </a:p>
          <a:p>
            <a:pPr algn="l" rtl="0"/>
            <a:r>
              <a:rPr kumimoji="0" lang="en-GB"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rtl="0"/>
            <a:r>
              <a:rPr lang="en-US" sz="2800" b="1" i="1" dirty="0" smtClean="0">
                <a:solidFill>
                  <a:schemeClr val="tx1"/>
                </a:solidFill>
                <a:latin typeface="Lucida Fax" pitchFamily="18" charset="0"/>
              </a:rPr>
              <a:t>continued</a:t>
            </a:r>
            <a:endParaRPr lang="ar-IQ" sz="2800" b="1" i="1" dirty="0">
              <a:solidFill>
                <a:schemeClr val="tx1"/>
              </a:solidFill>
              <a:latin typeface="Lucida Fax" pitchFamily="18" charset="0"/>
            </a:endParaRPr>
          </a:p>
        </p:txBody>
      </p:sp>
      <p:sp>
        <p:nvSpPr>
          <p:cNvPr id="3" name="مستطيل 2"/>
          <p:cNvSpPr/>
          <p:nvPr/>
        </p:nvSpPr>
        <p:spPr>
          <a:xfrm>
            <a:off x="214282" y="1142984"/>
            <a:ext cx="8715436" cy="6370975"/>
          </a:xfrm>
          <a:prstGeom prst="rect">
            <a:avLst/>
          </a:prstGeom>
        </p:spPr>
        <p:txBody>
          <a:bodyPr wrap="square">
            <a:spAutoFit/>
          </a:bodyPr>
          <a:lstStyle/>
          <a:p>
            <a:pPr algn="l" rtl="0"/>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If any of these standards are not satisfied, the text is considered not to have fulfilled its function and not to be communicative.</a:t>
            </a:r>
            <a:r>
              <a:rPr lang="en-US" sz="2800" b="1" i="1" dirty="0">
                <a:solidFill>
                  <a:srgbClr val="C00000"/>
                </a:solidFill>
                <a:latin typeface="Lucida Fax" pitchFamily="18" charset="0"/>
              </a:rPr>
              <a:t> </a:t>
            </a:r>
            <a:r>
              <a:rPr lang="en-US" sz="2800" b="1" dirty="0">
                <a:latin typeface="Lucida Fax" pitchFamily="18" charset="0"/>
              </a:rPr>
              <a:t>They are as follows</a:t>
            </a:r>
            <a:r>
              <a:rPr lang="en-US" sz="2800" b="1" dirty="0" smtClean="0">
                <a:latin typeface="Lucida Fax" pitchFamily="18" charset="0"/>
              </a:rPr>
              <a:t>:</a:t>
            </a:r>
            <a:r>
              <a:rPr lang="en-US" sz="2800" b="1" dirty="0">
                <a:latin typeface="Lucida Fax" pitchFamily="18" charset="0"/>
              </a:rPr>
              <a:t> </a:t>
            </a:r>
            <a:endParaRPr lang="en-US" sz="2800" b="1" dirty="0" smtClean="0">
              <a:latin typeface="Lucida Fax" pitchFamily="18" charset="0"/>
            </a:endParaRPr>
          </a:p>
          <a:p>
            <a:pPr algn="l" rtl="0"/>
            <a:r>
              <a:rPr lang="en-US" sz="2800" b="1" dirty="0" smtClean="0">
                <a:solidFill>
                  <a:srgbClr val="C00000"/>
                </a:solidFill>
                <a:latin typeface="Lucida Fax" pitchFamily="18" charset="0"/>
              </a:rPr>
              <a:t>•</a:t>
            </a:r>
            <a:r>
              <a:rPr lang="en-US" sz="2800" b="1" dirty="0" smtClean="0">
                <a:latin typeface="Lucida Fax" pitchFamily="18" charset="0"/>
              </a:rPr>
              <a:t> </a:t>
            </a:r>
            <a:r>
              <a:rPr lang="en-US" sz="2800" b="1" i="1" dirty="0">
                <a:solidFill>
                  <a:srgbClr val="C00000"/>
                </a:solidFill>
                <a:latin typeface="Lucida Fax" pitchFamily="18" charset="0"/>
              </a:rPr>
              <a:t>‘cohesion’ </a:t>
            </a:r>
            <a:r>
              <a:rPr lang="en-US" sz="2800" b="1" dirty="0">
                <a:latin typeface="Lucida Fax" pitchFamily="18" charset="0"/>
              </a:rPr>
              <a:t>referring to the surface text, i.e. grammatical dependencies in the surface text. </a:t>
            </a:r>
          </a:p>
          <a:p>
            <a:pPr algn="l" rtl="0"/>
            <a:r>
              <a:rPr lang="en-US" sz="2800" b="1" dirty="0">
                <a:solidFill>
                  <a:srgbClr val="C00000"/>
                </a:solidFill>
                <a:latin typeface="Lucida Fax" pitchFamily="18" charset="0"/>
              </a:rPr>
              <a:t>•</a:t>
            </a:r>
            <a:r>
              <a:rPr lang="en-US" sz="2800" b="1" dirty="0">
                <a:latin typeface="Lucida Fax" pitchFamily="18" charset="0"/>
              </a:rPr>
              <a:t> </a:t>
            </a:r>
            <a:r>
              <a:rPr lang="en-US" sz="2800" b="1" i="1" dirty="0">
                <a:solidFill>
                  <a:srgbClr val="C00000"/>
                </a:solidFill>
                <a:latin typeface="Lucida Fax" pitchFamily="18" charset="0"/>
              </a:rPr>
              <a:t>‘coherence’ </a:t>
            </a:r>
            <a:r>
              <a:rPr lang="en-US" sz="2800" b="1" dirty="0">
                <a:latin typeface="Lucida Fax" pitchFamily="18" charset="0"/>
              </a:rPr>
              <a:t>referring to the textual world, i.e. the configuration of concepts and relations which  underlie the surface text.</a:t>
            </a:r>
          </a:p>
          <a:p>
            <a:pPr algn="l" rtl="0"/>
            <a:r>
              <a:rPr lang="en-US" sz="2800" b="1" i="1" dirty="0">
                <a:solidFill>
                  <a:srgbClr val="C00000"/>
                </a:solidFill>
                <a:latin typeface="Lucida Fax" pitchFamily="18" charset="0"/>
              </a:rPr>
              <a:t>• ‘intentionality</a:t>
            </a:r>
            <a:r>
              <a:rPr lang="en-US" sz="2800" b="1" dirty="0">
                <a:latin typeface="Lucida Fax" pitchFamily="18" charset="0"/>
              </a:rPr>
              <a:t>’ referring to the text writer’s attitude</a:t>
            </a:r>
            <a:r>
              <a:rPr lang="en-US" sz="2800" b="1" dirty="0" smtClean="0">
                <a:latin typeface="Lucida Fax" pitchFamily="18" charset="0"/>
              </a:rPr>
              <a:t>.</a:t>
            </a:r>
            <a:r>
              <a:rPr lang="en-US" sz="2800" b="1" dirty="0">
                <a:latin typeface="Lucida Fax" pitchFamily="18" charset="0"/>
              </a:rPr>
              <a:t> </a:t>
            </a:r>
            <a:r>
              <a:rPr lang="en-US" sz="2800" b="1" dirty="0" smtClean="0">
                <a:latin typeface="Lucida Fax" pitchFamily="18" charset="0"/>
              </a:rPr>
              <a:t>                                                      </a:t>
            </a:r>
            <a:fld id="{7956177F-1379-4579-A61A-E4DD7766715A}" type="slidenum">
              <a:rPr lang="en-US" sz="2800" b="1" smtClean="0">
                <a:solidFill>
                  <a:srgbClr val="C00000"/>
                </a:solidFill>
                <a:latin typeface="Lucida Fax" pitchFamily="18" charset="0"/>
              </a:rPr>
              <a:pPr algn="l" rtl="0"/>
              <a:t>3</a:t>
            </a:fld>
            <a:endParaRPr lang="en-US" sz="2800" b="1" dirty="0">
              <a:solidFill>
                <a:srgbClr val="C00000"/>
              </a:solidFill>
              <a:latin typeface="Lucida Fax" pitchFamily="18" charset="0"/>
            </a:endParaRPr>
          </a:p>
          <a:p>
            <a:pPr algn="l" rtl="0"/>
            <a:endParaRPr lang="en-US" dirty="0"/>
          </a:p>
          <a:p>
            <a:pPr algn="l" rtl="0"/>
            <a:endParaRPr lang="en-US" dirty="0" smtClean="0"/>
          </a:p>
          <a:p>
            <a:pPr algn="l" rtl="0"/>
            <a:endParaRPr lang="en-US" dirty="0"/>
          </a:p>
          <a:p>
            <a:r>
              <a:rPr kumimoji="0" lang="en-US" b="0" i="0" u="none" strike="noStrike" cap="none" normalizeH="0" baseline="0" dirty="0" smtClean="0">
                <a:ln>
                  <a:noFill/>
                </a:ln>
                <a:solidFill>
                  <a:schemeClr val="tx1"/>
                </a:solidFill>
                <a:effectLst/>
                <a:latin typeface="Arial" pitchFamily="34" charset="0"/>
                <a:cs typeface="Arial" pitchFamily="34" charset="0"/>
              </a:rPr>
              <a:t> </a:t>
            </a: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i="1" dirty="0" smtClean="0">
                <a:solidFill>
                  <a:schemeClr val="tx1"/>
                </a:solidFill>
                <a:latin typeface="Lucida Fax" pitchFamily="18" charset="0"/>
              </a:rPr>
              <a:t>continued</a:t>
            </a:r>
            <a:endParaRPr lang="ar-IQ" sz="2800" b="1" i="1" dirty="0">
              <a:solidFill>
                <a:schemeClr val="tx1"/>
              </a:solidFill>
            </a:endParaRPr>
          </a:p>
        </p:txBody>
      </p:sp>
      <p:sp>
        <p:nvSpPr>
          <p:cNvPr id="3" name="مستطيل 2"/>
          <p:cNvSpPr/>
          <p:nvPr/>
        </p:nvSpPr>
        <p:spPr>
          <a:xfrm>
            <a:off x="285720" y="1214422"/>
            <a:ext cx="8501122" cy="5109091"/>
          </a:xfrm>
          <a:prstGeom prst="rect">
            <a:avLst/>
          </a:prstGeom>
        </p:spPr>
        <p:txBody>
          <a:bodyPr wrap="square">
            <a:spAutoFit/>
          </a:bodyPr>
          <a:lstStyle/>
          <a:p>
            <a:pPr algn="l" rtl="0"/>
            <a:r>
              <a:rPr lang="en-US" sz="2800" b="1" i="1" dirty="0" smtClean="0">
                <a:solidFill>
                  <a:srgbClr val="C00000"/>
                </a:solidFill>
                <a:latin typeface="Lucida Fax" pitchFamily="18" charset="0"/>
              </a:rPr>
              <a:t>• ‘acceptability’ </a:t>
            </a:r>
            <a:r>
              <a:rPr lang="en-US" sz="2800" b="1" dirty="0" smtClean="0">
                <a:latin typeface="Lucida Fax" pitchFamily="18" charset="0"/>
              </a:rPr>
              <a:t>referring to the text reader’s attitude to the text.</a:t>
            </a:r>
          </a:p>
          <a:p>
            <a:pPr algn="l" rtl="0"/>
            <a:r>
              <a:rPr lang="en-US" sz="2800" b="1" i="1" dirty="0" smtClean="0">
                <a:solidFill>
                  <a:srgbClr val="C00000"/>
                </a:solidFill>
                <a:latin typeface="Lucida Fax" pitchFamily="18" charset="0"/>
              </a:rPr>
              <a:t>• ‘informativity’ </a:t>
            </a:r>
            <a:r>
              <a:rPr lang="en-US" sz="2800" b="1" dirty="0" smtClean="0">
                <a:latin typeface="Lucida Fax" pitchFamily="18" charset="0"/>
              </a:rPr>
              <a:t>referring to the extent to which the message of the text is (un) expected, (un) known, etc.</a:t>
            </a:r>
            <a:r>
              <a:rPr lang="en-US" sz="2800" b="1" dirty="0">
                <a:latin typeface="Lucida Fax" pitchFamily="18" charset="0"/>
              </a:rPr>
              <a:t> </a:t>
            </a:r>
            <a:endParaRPr lang="en-US" sz="2800" b="1" dirty="0" smtClean="0">
              <a:latin typeface="Lucida Fax" pitchFamily="18" charset="0"/>
            </a:endParaRPr>
          </a:p>
          <a:p>
            <a:pPr algn="l" rtl="0"/>
            <a:r>
              <a:rPr lang="en-US" sz="2800" b="1" i="1" dirty="0" smtClean="0">
                <a:solidFill>
                  <a:srgbClr val="C00000"/>
                </a:solidFill>
                <a:latin typeface="Lucida Fax" pitchFamily="18" charset="0"/>
              </a:rPr>
              <a:t>• </a:t>
            </a:r>
            <a:r>
              <a:rPr lang="en-US" sz="2800" b="1" i="1" dirty="0">
                <a:solidFill>
                  <a:srgbClr val="C00000"/>
                </a:solidFill>
                <a:latin typeface="Lucida Fax" pitchFamily="18" charset="0"/>
              </a:rPr>
              <a:t>‘situationality’ </a:t>
            </a:r>
            <a:r>
              <a:rPr lang="en-US" sz="2800" b="1" dirty="0">
                <a:latin typeface="Lucida Fax" pitchFamily="18" charset="0"/>
              </a:rPr>
              <a:t>referring to the factors that make a text relevant to a situation.</a:t>
            </a:r>
          </a:p>
          <a:p>
            <a:pPr algn="l" rtl="0"/>
            <a:r>
              <a:rPr lang="en-US" sz="2800" b="1" i="1" dirty="0">
                <a:solidFill>
                  <a:srgbClr val="C00000"/>
                </a:solidFill>
                <a:latin typeface="Lucida Fax" pitchFamily="18" charset="0"/>
              </a:rPr>
              <a:t>• “intertextuality’ </a:t>
            </a:r>
            <a:r>
              <a:rPr lang="en-US" sz="2800" b="1" dirty="0">
                <a:latin typeface="Lucida Fax" pitchFamily="18" charset="0"/>
              </a:rPr>
              <a:t>referring to the factors which make the utilization of one text dependent upon knowledge of previously encountered texts</a:t>
            </a:r>
            <a:r>
              <a:rPr lang="en-US" sz="2800" b="1" dirty="0" smtClean="0">
                <a:latin typeface="Lucida Fax" pitchFamily="18" charset="0"/>
              </a:rPr>
              <a:t>.                                     </a:t>
            </a:r>
            <a:fld id="{99B30492-08DD-45E0-8E80-8AF69316D4A2}" type="slidenum">
              <a:rPr lang="en-US" sz="2800" b="1" i="1" smtClean="0">
                <a:solidFill>
                  <a:srgbClr val="C00000"/>
                </a:solidFill>
                <a:latin typeface="Lucida Fax" pitchFamily="18" charset="0"/>
              </a:rPr>
              <a:pPr algn="l" rtl="0"/>
              <a:t>4</a:t>
            </a:fld>
            <a:endParaRPr lang="en-US" sz="2800" b="1" i="1" dirty="0">
              <a:solidFill>
                <a:srgbClr val="C00000"/>
              </a:solidFill>
              <a:latin typeface="Lucida Fax" pitchFamily="18" charset="0"/>
            </a:endParaRPr>
          </a:p>
          <a:p>
            <a:pPr algn="l" rtl="0"/>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14290"/>
            <a:ext cx="8229600" cy="1142984"/>
          </a:xfrm>
        </p:spPr>
        <p:txBody>
          <a:bodyPr>
            <a:normAutofit fontScale="90000"/>
          </a:bodyPr>
          <a:lstStyle/>
          <a:p>
            <a:pPr rtl="0"/>
            <a:r>
              <a:rPr lang="en-US" b="1" i="1" dirty="0" smtClean="0">
                <a:solidFill>
                  <a:schemeClr val="tx1"/>
                </a:solidFill>
              </a:rPr>
              <a:t/>
            </a:r>
            <a:br>
              <a:rPr lang="en-US" b="1" i="1" dirty="0" smtClean="0">
                <a:solidFill>
                  <a:schemeClr val="tx1"/>
                </a:solidFill>
              </a:rPr>
            </a:br>
            <a:r>
              <a:rPr lang="en-US" sz="3100" b="1" i="1" dirty="0" smtClean="0">
                <a:solidFill>
                  <a:schemeClr val="tx1"/>
                </a:solidFill>
                <a:latin typeface="Lucida Fax" pitchFamily="18" charset="0"/>
              </a:rPr>
              <a:t>2-Informativity</a:t>
            </a:r>
            <a:r>
              <a:rPr lang="en-US" sz="3600" dirty="0" smtClean="0">
                <a:latin typeface="Lucida Fax" pitchFamily="18" charset="0"/>
              </a:rPr>
              <a:t/>
            </a:r>
            <a:br>
              <a:rPr lang="en-US" sz="3600" dirty="0" smtClean="0">
                <a:latin typeface="Lucida Fax" pitchFamily="18" charset="0"/>
              </a:rPr>
            </a:br>
            <a:endParaRPr lang="ar-IQ" sz="3600" dirty="0">
              <a:latin typeface="Lucida Fax" pitchFamily="18" charset="0"/>
            </a:endParaRPr>
          </a:p>
        </p:txBody>
      </p:sp>
      <p:sp>
        <p:nvSpPr>
          <p:cNvPr id="3" name="مستطيل 2"/>
          <p:cNvSpPr/>
          <p:nvPr/>
        </p:nvSpPr>
        <p:spPr>
          <a:xfrm>
            <a:off x="357158" y="1428736"/>
            <a:ext cx="8501122" cy="5262979"/>
          </a:xfrm>
          <a:prstGeom prst="rect">
            <a:avLst/>
          </a:prstGeom>
        </p:spPr>
        <p:txBody>
          <a:bodyPr wrap="square">
            <a:spAutoFit/>
          </a:bodyPr>
          <a:lstStyle/>
          <a:p>
            <a:pPr algn="l" rtl="0"/>
            <a:r>
              <a:rPr lang="en-US" sz="2800" b="1" i="1" dirty="0" smtClean="0">
                <a:solidFill>
                  <a:srgbClr val="C00000"/>
                </a:solidFill>
                <a:latin typeface="Lucida Fax" pitchFamily="18" charset="0"/>
              </a:rPr>
              <a:t>First </a:t>
            </a:r>
            <a:r>
              <a:rPr lang="en-US" sz="2800" b="1" i="1" dirty="0">
                <a:solidFill>
                  <a:srgbClr val="C00000"/>
                </a:solidFill>
                <a:latin typeface="Lucida Fax" pitchFamily="18" charset="0"/>
              </a:rPr>
              <a:t>of all</a:t>
            </a:r>
            <a:r>
              <a:rPr lang="en-US" sz="2800" dirty="0">
                <a:solidFill>
                  <a:srgbClr val="C00000"/>
                </a:solidFill>
                <a:latin typeface="Lucida Fax" pitchFamily="18" charset="0"/>
              </a:rPr>
              <a:t>, </a:t>
            </a:r>
            <a:r>
              <a:rPr lang="en-US" sz="2800" b="1" dirty="0">
                <a:latin typeface="Lucida Fax" pitchFamily="18" charset="0"/>
              </a:rPr>
              <a:t>this standard has made use of C. Shannon and W. Weaver's </a:t>
            </a:r>
            <a:r>
              <a:rPr lang="en-US" sz="2800" b="1" i="1" dirty="0">
                <a:solidFill>
                  <a:srgbClr val="C00000"/>
                </a:solidFill>
                <a:latin typeface="Lucida Fax" pitchFamily="18" charset="0"/>
              </a:rPr>
              <a:t>information theory </a:t>
            </a:r>
            <a:r>
              <a:rPr lang="en-US" sz="2800" b="1" dirty="0">
                <a:latin typeface="Lucida Fax" pitchFamily="18" charset="0"/>
              </a:rPr>
              <a:t>which is based on a statistic notion; it says : the greater the number of possible alternatives at a given point, the higher the information value when one of them is chosen</a:t>
            </a:r>
            <a:r>
              <a:rPr lang="en-US" sz="2800" b="1" dirty="0" smtClean="0">
                <a:latin typeface="Lucida Fax" pitchFamily="18" charset="0"/>
              </a:rPr>
              <a:t>.</a:t>
            </a:r>
          </a:p>
          <a:p>
            <a:pPr algn="l" rtl="0"/>
            <a:r>
              <a:rPr lang="en-US" sz="2800" b="1" dirty="0" smtClean="0">
                <a:latin typeface="Lucida Fax" pitchFamily="18" charset="0"/>
              </a:rPr>
              <a:t> </a:t>
            </a:r>
            <a:r>
              <a:rPr lang="en-US" sz="2800" b="1" dirty="0">
                <a:latin typeface="Lucida Fax" pitchFamily="18" charset="0"/>
              </a:rPr>
              <a:t>Beaugrande and Dressler </a:t>
            </a:r>
            <a:r>
              <a:rPr lang="en-US" sz="2800" b="1" i="1" dirty="0">
                <a:solidFill>
                  <a:srgbClr val="C00000"/>
                </a:solidFill>
                <a:latin typeface="Lucida Fax" pitchFamily="18" charset="0"/>
              </a:rPr>
              <a:t>replace the notion of statistical probability with that of contextual </a:t>
            </a:r>
            <a:r>
              <a:rPr lang="en-US" sz="2800" b="1" i="1" dirty="0" smtClean="0">
                <a:solidFill>
                  <a:srgbClr val="C00000"/>
                </a:solidFill>
                <a:latin typeface="Lucida Fax" pitchFamily="18" charset="0"/>
              </a:rPr>
              <a:t>probability.</a:t>
            </a:r>
          </a:p>
          <a:p>
            <a:pPr algn="l" rtl="0"/>
            <a:r>
              <a:rPr lang="en-US" sz="2800" b="1" i="1" dirty="0" smtClean="0">
                <a:solidFill>
                  <a:srgbClr val="C00000"/>
                </a:solidFill>
                <a:latin typeface="Lucida Fax" pitchFamily="18" charset="0"/>
              </a:rPr>
              <a:t>                                                                    </a:t>
            </a:r>
            <a:fld id="{4EFD145B-51DF-4E55-8BAC-010E1A09B2C5}" type="slidenum">
              <a:rPr lang="en-US" sz="2800" b="1" i="1" smtClean="0">
                <a:solidFill>
                  <a:srgbClr val="C00000"/>
                </a:solidFill>
                <a:latin typeface="Lucida Fax" pitchFamily="18" charset="0"/>
              </a:rPr>
              <a:pPr algn="l" rtl="0"/>
              <a:t>5</a:t>
            </a:fld>
            <a:endParaRPr lang="en-US" sz="2800" b="1" i="1" dirty="0" smtClean="0">
              <a:solidFill>
                <a:srgbClr val="C00000"/>
              </a:solidFill>
              <a:latin typeface="Lucida Fax" pitchFamily="18" charset="0"/>
            </a:endParaRPr>
          </a:p>
          <a:p>
            <a:pPr algn="l" rtl="0"/>
            <a:r>
              <a:rPr lang="en-US" sz="2800" b="1" dirty="0" smtClean="0">
                <a:latin typeface="Lucida Fax" pitchFamily="18" charset="0"/>
              </a:rPr>
              <a:t> </a:t>
            </a:r>
            <a:endParaRPr lang="ar-IQ" sz="2800" b="1" dirty="0">
              <a:latin typeface="Lucida Fax"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i="1" dirty="0" smtClean="0">
                <a:solidFill>
                  <a:schemeClr val="tx1"/>
                </a:solidFill>
                <a:latin typeface="Lucida Fax" pitchFamily="18" charset="0"/>
              </a:rPr>
              <a:t>continued</a:t>
            </a:r>
            <a:endParaRPr lang="ar-IQ" sz="2800" b="1" i="1" dirty="0">
              <a:solidFill>
                <a:schemeClr val="tx1"/>
              </a:solidFill>
              <a:latin typeface="Lucida Fax" pitchFamily="18" charset="0"/>
            </a:endParaRPr>
          </a:p>
        </p:txBody>
      </p:sp>
      <p:sp>
        <p:nvSpPr>
          <p:cNvPr id="99329" name="Rectangle 1"/>
          <p:cNvSpPr>
            <a:spLocks noChangeArrowheads="1"/>
          </p:cNvSpPr>
          <p:nvPr/>
        </p:nvSpPr>
        <p:spPr bwMode="auto">
          <a:xfrm>
            <a:off x="285720" y="1285860"/>
            <a:ext cx="8643998" cy="52322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The crucial consideration </a:t>
            </a: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for them is then not how often things occur together in any absolute frequency, </a:t>
            </a: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but rather what classes of occurrences are more or less likely under the influence of systematic constellations of current factors.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In language, this would be that the degree of informativity is </a:t>
            </a: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inversely proportional to contextual probability</a:t>
            </a:r>
            <a:r>
              <a:rPr kumimoji="0" lang="en-US" sz="3200" b="1" i="1" u="none" strike="noStrike" cap="none" normalizeH="0" baseline="0" dirty="0" smtClean="0">
                <a:ln>
                  <a:noFill/>
                </a:ln>
                <a:solidFill>
                  <a:srgbClr val="C00000"/>
                </a:solidFill>
                <a:effectLst/>
                <a:latin typeface="Calibri" pitchFamily="34" charset="0"/>
                <a:ea typeface="Calibri" pitchFamily="34" charset="0"/>
                <a:cs typeface="Arial" pitchFamily="34" charset="0"/>
              </a:rPr>
              <a:t>.</a:t>
            </a:r>
            <a:r>
              <a:rPr kumimoji="0" lang="en-US" sz="12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sz="1200" dirty="0" smtClean="0">
                <a:latin typeface="Calibri" pitchFamily="34" charset="0"/>
                <a:ea typeface="Calibri" pitchFamily="34" charset="0"/>
                <a:cs typeface="Arial" pitchFamily="34" charset="0"/>
              </a:rPr>
              <a:t>                                                                                                                                                                                                                                     </a:t>
            </a:r>
            <a:fld id="{D01EE8C8-3D45-4AA8-866F-FF7DBF4A2FBB}" type="slidenum">
              <a:rPr lang="en-US" sz="2800" b="1" i="1" smtClean="0">
                <a:solidFill>
                  <a:srgbClr val="C00000"/>
                </a:solidFill>
                <a:latin typeface="Lucida Fax" pitchFamily="18" charset="0"/>
                <a:ea typeface="Calibri" pitchFamily="34" charset="0"/>
                <a:cs typeface="Arial" pitchFamily="34" charset="0"/>
              </a:rPr>
              <a:pPr marL="0" marR="0" lvl="0" indent="0" algn="l" defTabSz="914400" rtl="0" eaLnBrk="1" fontAlgn="base" latinLnBrk="0" hangingPunct="1">
                <a:lnSpc>
                  <a:spcPct val="100000"/>
                </a:lnSpc>
                <a:spcBef>
                  <a:spcPct val="0"/>
                </a:spcBef>
                <a:spcAft>
                  <a:spcPct val="0"/>
                </a:spcAft>
                <a:buClrTx/>
                <a:buSzTx/>
                <a:buFontTx/>
                <a:buNone/>
                <a:tabLst/>
              </a:pPr>
              <a:t>6</a:t>
            </a:fld>
            <a:endPar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i="1" dirty="0" smtClean="0">
                <a:solidFill>
                  <a:schemeClr val="tx1"/>
                </a:solidFill>
                <a:latin typeface="Lucida Fax" pitchFamily="18" charset="0"/>
              </a:rPr>
              <a:t>continued</a:t>
            </a:r>
            <a:endParaRPr lang="ar-IQ" sz="2800" b="1" i="1" dirty="0">
              <a:solidFill>
                <a:schemeClr val="tx1"/>
              </a:solidFill>
              <a:latin typeface="Lucida Fax" pitchFamily="18" charset="0"/>
            </a:endParaRPr>
          </a:p>
        </p:txBody>
      </p:sp>
      <p:sp>
        <p:nvSpPr>
          <p:cNvPr id="97281" name="Rectangle 1"/>
          <p:cNvSpPr>
            <a:spLocks noChangeArrowheads="1"/>
          </p:cNvSpPr>
          <p:nvPr/>
        </p:nvSpPr>
        <p:spPr bwMode="auto">
          <a:xfrm>
            <a:off x="357158" y="1214422"/>
            <a:ext cx="835824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l" rtl="0" fontAlgn="base">
              <a:spcBef>
                <a:spcPct val="0"/>
              </a:spcBef>
              <a:spcAft>
                <a:spcPct val="0"/>
              </a:spcAft>
            </a:pPr>
            <a:r>
              <a:rPr kumimoji="0" lang="en-US" sz="2800" b="1"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Beaugrande and Dressler postulate that:</a:t>
            </a:r>
          </a:p>
          <a:p>
            <a:pPr lvl="0" algn="l" rtl="0" fontAlgn="base">
              <a:spcBef>
                <a:spcPct val="0"/>
              </a:spcBef>
              <a:spcAft>
                <a:spcPct val="0"/>
              </a:spcAft>
            </a:pPr>
            <a:endPar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endParaRPr>
          </a:p>
          <a:p>
            <a:pPr lvl="0" algn="l" rtl="0" fontAlgn="base">
              <a:spcBef>
                <a:spcPct val="0"/>
              </a:spcBef>
              <a:spcAft>
                <a:spcPct val="0"/>
              </a:spcAft>
            </a:pP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r>
              <a:rPr kumimoji="0" lang="en-US"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"A sequence might be composed of </a:t>
            </a: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syntactically probable </a:t>
            </a:r>
            <a:r>
              <a:rPr kumimoji="0" lang="en-US"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elements (hence, having low informativity in its cohesion) but </a:t>
            </a:r>
            <a:r>
              <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conceptually improbable  </a:t>
            </a:r>
            <a:r>
              <a:rPr kumimoji="0" lang="en-US"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ones (hence, having high informativity in its</a:t>
            </a:r>
            <a:r>
              <a:rPr kumimoji="0" lang="en-US" sz="2800" b="1" i="1" u="none" strike="noStrike" cap="none" normalizeH="0" dirty="0" smtClean="0">
                <a:ln>
                  <a:noFill/>
                </a:ln>
                <a:solidFill>
                  <a:schemeClr val="tx1"/>
                </a:solidFill>
                <a:effectLst/>
                <a:latin typeface="Lucida Fax" pitchFamily="18" charset="0"/>
                <a:ea typeface="Calibri" pitchFamily="34" charset="0"/>
                <a:cs typeface="Arial" pitchFamily="34" charset="0"/>
              </a:rPr>
              <a:t> </a:t>
            </a:r>
            <a:r>
              <a:rPr kumimoji="0" lang="en-US"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coherence)"</a:t>
            </a: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a:t>
            </a:r>
            <a:r>
              <a:rPr lang="en-US" sz="2800" dirty="0"/>
              <a:t> </a:t>
            </a:r>
            <a:endParaRPr lang="en-US" sz="2800" dirty="0" smtClean="0"/>
          </a:p>
          <a:p>
            <a:pPr lvl="0" algn="l" rtl="0" fontAlgn="base">
              <a:spcBef>
                <a:spcPct val="0"/>
              </a:spcBef>
              <a:spcAft>
                <a:spcPct val="0"/>
              </a:spcAft>
            </a:pPr>
            <a:r>
              <a:rPr lang="en-US" sz="2800" b="1" dirty="0" smtClean="0">
                <a:latin typeface="Lucida Fax" pitchFamily="18" charset="0"/>
              </a:rPr>
              <a:t>This is </a:t>
            </a:r>
            <a:r>
              <a:rPr lang="en-US" sz="2800" b="1" dirty="0">
                <a:latin typeface="Lucida Fax" pitchFamily="18" charset="0"/>
              </a:rPr>
              <a:t>illustrated in the following </a:t>
            </a:r>
            <a:r>
              <a:rPr lang="en-US" sz="2800" b="1" dirty="0" smtClean="0">
                <a:latin typeface="Lucida Fax" pitchFamily="18" charset="0"/>
              </a:rPr>
              <a:t>examples:</a:t>
            </a:r>
          </a:p>
          <a:p>
            <a:pPr lvl="0" algn="l" rtl="0" fontAlgn="base">
              <a:spcBef>
                <a:spcPct val="0"/>
              </a:spcBef>
              <a:spcAft>
                <a:spcPct val="0"/>
              </a:spcAft>
            </a:pP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fld id="{510575C2-9B87-472D-88D2-8FB197240EBE}" type="slidenum">
              <a:rPr kumimoji="0" lang="en-US" sz="2800" b="1" i="1" u="none" strike="noStrike" cap="none" normalizeH="0" baseline="0" smtClean="0">
                <a:ln>
                  <a:noFill/>
                </a:ln>
                <a:solidFill>
                  <a:srgbClr val="C00000"/>
                </a:solidFill>
                <a:effectLst/>
                <a:latin typeface="Lucida Fax" pitchFamily="18" charset="0"/>
                <a:ea typeface="Calibri" pitchFamily="34" charset="0"/>
                <a:cs typeface="Arial" pitchFamily="34" charset="0"/>
              </a:rPr>
              <a:pPr lvl="0" algn="l" rtl="0" fontAlgn="base">
                <a:spcBef>
                  <a:spcPct val="0"/>
                </a:spcBef>
                <a:spcAft>
                  <a:spcPct val="0"/>
                </a:spcAft>
              </a:pPr>
              <a:t>7</a:t>
            </a:fld>
            <a:endParaRPr kumimoji="0" lang="en-US"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endParaRPr kumimoji="0" lang="en-US" sz="2800" b="1" i="0" u="none" strike="noStrike" cap="none" normalizeH="0" baseline="0" dirty="0" smtClean="0">
              <a:ln>
                <a:noFill/>
              </a:ln>
              <a:solidFill>
                <a:schemeClr val="tx1"/>
              </a:solidFill>
              <a:effectLst/>
              <a:latin typeface="Lucida Fax" pitchFamily="18"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842946"/>
          </a:xfrm>
        </p:spPr>
        <p:txBody>
          <a:bodyPr>
            <a:normAutofit/>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95233" name="Rectangle 1"/>
          <p:cNvSpPr>
            <a:spLocks noChangeArrowheads="1"/>
          </p:cNvSpPr>
          <p:nvPr/>
        </p:nvSpPr>
        <p:spPr bwMode="auto">
          <a:xfrm>
            <a:off x="214282" y="1164134"/>
            <a:ext cx="8643998"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All our yesterdays have lighted fools to dusty death (Macbeth V </a:t>
            </a:r>
            <a:r>
              <a:rPr kumimoji="0" lang="en-US" sz="2800" b="1" i="1" u="none" strike="noStrike" cap="none" normalizeH="0" baseline="0" dirty="0" err="1" smtClean="0">
                <a:ln>
                  <a:noFill/>
                </a:ln>
                <a:solidFill>
                  <a:schemeClr val="tx1"/>
                </a:solidFill>
                <a:effectLst/>
                <a:latin typeface="Lucida Fax" pitchFamily="18" charset="0"/>
                <a:ea typeface="Calibri" pitchFamily="34" charset="0"/>
                <a:cs typeface="Arial" pitchFamily="34" charset="0"/>
              </a:rPr>
              <a:t>v</a:t>
            </a:r>
            <a:r>
              <a:rPr kumimoji="0" lang="en-US"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 22)</a:t>
            </a:r>
            <a:endParaRPr kumimoji="0" lang="en-US" sz="2800" b="0" i="0" u="none" strike="noStrike" cap="none" normalizeH="0" baseline="0" dirty="0" smtClean="0">
              <a:ln>
                <a:noFill/>
              </a:ln>
              <a:solidFill>
                <a:schemeClr val="tx1"/>
              </a:solidFill>
              <a:effectLst/>
              <a:latin typeface="Lucida Fax"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r>
              <a:rPr kumimoji="0" lang="en-US" sz="2800" b="1"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which is more informative than</a:t>
            </a:r>
            <a:r>
              <a:rPr kumimoji="0" lang="en-US" sz="2800" b="0"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All our Western agencies have guided tours to dusty Death Valley.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They also postulate that: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r>
              <a:rPr kumimoji="0" lang="en-US"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 A sequence might be composed of </a:t>
            </a:r>
            <a:r>
              <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syntactically improbable </a:t>
            </a:r>
            <a:r>
              <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elements, but </a:t>
            </a:r>
            <a:r>
              <a:rPr kumimoji="0" lang="en-GB" sz="2800" b="1" i="1" u="none" strike="noStrike" cap="none" normalizeH="0" baseline="0" dirty="0" smtClean="0">
                <a:ln>
                  <a:noFill/>
                </a:ln>
                <a:solidFill>
                  <a:srgbClr val="C00000"/>
                </a:solidFill>
                <a:effectLst/>
                <a:latin typeface="Lucida Fax" pitchFamily="18" charset="0"/>
                <a:ea typeface="Calibri" pitchFamily="34" charset="0"/>
                <a:cs typeface="Arial" pitchFamily="34" charset="0"/>
              </a:rPr>
              <a:t>conceptually probable </a:t>
            </a:r>
            <a:r>
              <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ones, </a:t>
            </a: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as in:</a:t>
            </a:r>
          </a:p>
          <a:p>
            <a:pPr marL="0" marR="0" lvl="0" indent="0" algn="l" defTabSz="914400" rtl="0" eaLnBrk="0" fontAlgn="base" latinLnBrk="0" hangingPunct="0">
              <a:lnSpc>
                <a:spcPct val="100000"/>
              </a:lnSpc>
              <a:spcBef>
                <a:spcPct val="0"/>
              </a:spcBef>
              <a:spcAft>
                <a:spcPct val="0"/>
              </a:spcAft>
              <a:buClrTx/>
              <a:buSzTx/>
              <a:buFontTx/>
              <a:buNone/>
              <a:tabLst/>
            </a:pPr>
            <a:r>
              <a:rPr lang="en-GB" sz="2800" b="1" dirty="0" smtClean="0">
                <a:latin typeface="Lucida Fax" pitchFamily="18" charset="0"/>
                <a:cs typeface="Arial" pitchFamily="34" charset="0"/>
              </a:rPr>
              <a:t>                                                                   </a:t>
            </a:r>
            <a:fld id="{667661A7-C7E4-4E38-ABFC-7EF848A91243}" type="slidenum">
              <a:rPr lang="en-GB" sz="2800" b="1" i="1" smtClean="0">
                <a:solidFill>
                  <a:srgbClr val="C00000"/>
                </a:solidFill>
                <a:latin typeface="Lucida Fax" pitchFamily="18" charset="0"/>
                <a:cs typeface="Arial" pitchFamily="34" charset="0"/>
              </a:rPr>
              <a:pPr marL="0" marR="0" lvl="0" indent="0" algn="l" defTabSz="914400" rtl="0" eaLnBrk="0" fontAlgn="base" latinLnBrk="0" hangingPunct="0">
                <a:lnSpc>
                  <a:spcPct val="100000"/>
                </a:lnSpc>
                <a:spcBef>
                  <a:spcPct val="0"/>
                </a:spcBef>
                <a:spcAft>
                  <a:spcPct val="0"/>
                </a:spcAft>
                <a:buClrTx/>
                <a:buSzTx/>
                <a:buFontTx/>
                <a:buNone/>
                <a:tabLst/>
              </a:pPr>
              <a:t>8</a:t>
            </a:fld>
            <a:endParaRPr kumimoji="0" lang="en-US" sz="2800" b="1" i="1" u="none" strike="noStrike" cap="none" normalizeH="0" baseline="0" dirty="0" smtClean="0">
              <a:ln>
                <a:noFill/>
              </a:ln>
              <a:solidFill>
                <a:srgbClr val="C00000"/>
              </a:solidFill>
              <a:effectLst/>
              <a:latin typeface="Lucida Fax" pitchFamily="18"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sz="2800" b="1" i="1" dirty="0" smtClean="0">
                <a:solidFill>
                  <a:schemeClr val="tx1"/>
                </a:solidFill>
                <a:latin typeface="Lucida Fax" pitchFamily="18" charset="0"/>
              </a:rPr>
              <a:t>continued</a:t>
            </a:r>
            <a:endParaRPr lang="ar-IQ" sz="2800" dirty="0">
              <a:solidFill>
                <a:schemeClr val="tx1"/>
              </a:solidFill>
            </a:endParaRPr>
          </a:p>
        </p:txBody>
      </p:sp>
      <p:sp>
        <p:nvSpPr>
          <p:cNvPr id="3" name="مستطيل 2"/>
          <p:cNvSpPr/>
          <p:nvPr/>
        </p:nvSpPr>
        <p:spPr>
          <a:xfrm>
            <a:off x="357158" y="1214422"/>
            <a:ext cx="8429684" cy="5539978"/>
          </a:xfrm>
          <a:prstGeom prst="rect">
            <a:avLst/>
          </a:prstGeom>
        </p:spPr>
        <p:txBody>
          <a:bodyPr wrap="square">
            <a:spAutoFit/>
          </a:bodyPr>
          <a:lstStyle/>
          <a:p>
            <a:pPr lvl="0" algn="l" rtl="0" eaLnBrk="0" fontAlgn="base" hangingPunct="0">
              <a:spcBef>
                <a:spcPct val="0"/>
              </a:spcBef>
              <a:spcAft>
                <a:spcPct val="0"/>
              </a:spcAft>
            </a:pPr>
            <a:r>
              <a:rPr kumimoji="0" lang="ar-IQ"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r>
              <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Him who disobeys, me disobeys. (Milton </a:t>
            </a:r>
            <a:r>
              <a:rPr kumimoji="0" lang="ar-IQ"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r>
              <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Paradise Lost VVII.1)</a:t>
            </a:r>
            <a:endParaRPr kumimoji="0" lang="en-US" sz="2800" b="1" i="0" u="none" strike="noStrike" cap="none" normalizeH="0" baseline="0" dirty="0" smtClean="0">
              <a:ln>
                <a:noFill/>
              </a:ln>
              <a:solidFill>
                <a:schemeClr val="tx1"/>
              </a:solidFill>
              <a:effectLst/>
              <a:latin typeface="Lucida Fax" pitchFamily="18" charset="0"/>
              <a:cs typeface="Arial" pitchFamily="34" charset="0"/>
            </a:endParaRPr>
          </a:p>
          <a:p>
            <a:pPr lvl="0" algn="l" rtl="0" eaLnBrk="0" fontAlgn="base" hangingPunct="0">
              <a:spcBef>
                <a:spcPct val="0"/>
              </a:spcBef>
              <a:spcAft>
                <a:spcPct val="0"/>
              </a:spcAft>
            </a:pPr>
            <a:r>
              <a:rPr kumimoji="0" lang="en-GB" sz="2800" b="1" i="0" u="none" strike="noStrike" cap="none" normalizeH="0" baseline="0" dirty="0" smtClean="0">
                <a:ln>
                  <a:noFill/>
                </a:ln>
                <a:solidFill>
                  <a:schemeClr val="tx1"/>
                </a:solidFill>
                <a:effectLst/>
                <a:latin typeface="Lucida Fax" pitchFamily="18" charset="0"/>
                <a:ea typeface="Calibri" pitchFamily="34" charset="0"/>
                <a:cs typeface="Arial" pitchFamily="34" charset="0"/>
              </a:rPr>
              <a:t> </a:t>
            </a:r>
            <a:r>
              <a:rPr kumimoji="0" lang="en-GB" sz="2800" b="1" i="0" u="none" strike="noStrike" cap="none" normalizeH="0" baseline="0" dirty="0" smtClean="0">
                <a:ln>
                  <a:noFill/>
                </a:ln>
                <a:solidFill>
                  <a:srgbClr val="C00000"/>
                </a:solidFill>
                <a:effectLst/>
                <a:latin typeface="Lucida Fax" pitchFamily="18" charset="0"/>
                <a:ea typeface="Calibri" pitchFamily="34" charset="0"/>
                <a:cs typeface="Arial" pitchFamily="34" charset="0"/>
              </a:rPr>
              <a:t>which is more informative than,</a:t>
            </a:r>
            <a:endParaRPr kumimoji="0" lang="en-US" sz="2800" b="1" i="0" u="none" strike="noStrike" cap="none" normalizeH="0" baseline="0" dirty="0" smtClean="0">
              <a:ln>
                <a:noFill/>
              </a:ln>
              <a:solidFill>
                <a:srgbClr val="C00000"/>
              </a:solidFill>
              <a:effectLst/>
              <a:latin typeface="Lucida Fax" pitchFamily="18" charset="0"/>
              <a:cs typeface="Arial" pitchFamily="34" charset="0"/>
            </a:endParaRPr>
          </a:p>
          <a:p>
            <a:pPr algn="l" rtl="0" eaLnBrk="0" fontAlgn="base" hangingPunct="0">
              <a:spcBef>
                <a:spcPct val="0"/>
              </a:spcBef>
              <a:spcAft>
                <a:spcPct val="0"/>
              </a:spcAft>
            </a:pPr>
            <a:r>
              <a:rPr kumimoji="0" lang="en-GB" sz="2800" b="1" i="1" u="none" strike="noStrike" cap="none" normalizeH="0" baseline="0" dirty="0" smtClean="0">
                <a:ln>
                  <a:noFill/>
                </a:ln>
                <a:solidFill>
                  <a:schemeClr val="tx1"/>
                </a:solidFill>
                <a:effectLst/>
                <a:latin typeface="Lucida Fax" pitchFamily="18" charset="0"/>
                <a:ea typeface="Calibri" pitchFamily="34" charset="0"/>
                <a:cs typeface="Arial" pitchFamily="34" charset="0"/>
              </a:rPr>
              <a:t>Whoever disobeys him, disobeys me.</a:t>
            </a:r>
          </a:p>
          <a:p>
            <a:pPr algn="l" rtl="0" eaLnBrk="0" fontAlgn="base" hangingPunct="0">
              <a:spcBef>
                <a:spcPct val="0"/>
              </a:spcBef>
              <a:spcAft>
                <a:spcPct val="0"/>
              </a:spcAft>
            </a:pPr>
            <a:r>
              <a:rPr lang="en-GB" sz="2800" b="1" i="1" dirty="0" smtClean="0">
                <a:latin typeface="Lucida Fax" pitchFamily="18" charset="0"/>
              </a:rPr>
              <a:t> </a:t>
            </a:r>
          </a:p>
          <a:p>
            <a:pPr algn="l" rtl="0" eaLnBrk="0" fontAlgn="base" hangingPunct="0">
              <a:spcBef>
                <a:spcPct val="0"/>
              </a:spcBef>
              <a:spcAft>
                <a:spcPct val="0"/>
              </a:spcAft>
            </a:pPr>
            <a:r>
              <a:rPr lang="en-GB" sz="2800" b="1" i="1" dirty="0" smtClean="0">
                <a:solidFill>
                  <a:srgbClr val="C00000"/>
                </a:solidFill>
                <a:latin typeface="Lucida Fax" pitchFamily="18" charset="0"/>
              </a:rPr>
              <a:t>So</a:t>
            </a:r>
            <a:r>
              <a:rPr lang="en-GB" sz="2800" b="1" i="1" dirty="0">
                <a:solidFill>
                  <a:srgbClr val="C00000"/>
                </a:solidFill>
                <a:latin typeface="Lucida Fax" pitchFamily="18" charset="0"/>
              </a:rPr>
              <a:t>, what is " Informativity''? </a:t>
            </a:r>
            <a:endParaRPr lang="en-GB" sz="2800" b="1" i="1" dirty="0" smtClean="0">
              <a:solidFill>
                <a:srgbClr val="C00000"/>
              </a:solidFill>
              <a:latin typeface="Lucida Fax" pitchFamily="18" charset="0"/>
            </a:endParaRPr>
          </a:p>
          <a:p>
            <a:pPr algn="l" rtl="0" eaLnBrk="0" fontAlgn="base" hangingPunct="0">
              <a:spcBef>
                <a:spcPct val="0"/>
              </a:spcBef>
              <a:spcAft>
                <a:spcPct val="0"/>
              </a:spcAft>
            </a:pPr>
            <a:endParaRPr lang="en-GB" sz="2800" b="1" i="1" dirty="0" smtClean="0">
              <a:latin typeface="Lucida Fax" pitchFamily="18" charset="0"/>
            </a:endParaRPr>
          </a:p>
          <a:p>
            <a:pPr algn="l" rtl="0" eaLnBrk="0" fontAlgn="base" hangingPunct="0">
              <a:spcBef>
                <a:spcPct val="0"/>
              </a:spcBef>
              <a:spcAft>
                <a:spcPct val="0"/>
              </a:spcAft>
            </a:pPr>
            <a:r>
              <a:rPr lang="en-US" sz="2800" b="1" i="1" dirty="0" smtClean="0">
                <a:latin typeface="Lucida Fax" pitchFamily="18" charset="0"/>
              </a:rPr>
              <a:t>Informativity</a:t>
            </a:r>
            <a:r>
              <a:rPr lang="en-US" sz="2800" b="1" dirty="0" smtClean="0">
                <a:latin typeface="Lucida Fax" pitchFamily="18" charset="0"/>
              </a:rPr>
              <a:t> </a:t>
            </a:r>
            <a:r>
              <a:rPr lang="en-US" sz="2800" b="1" dirty="0">
                <a:latin typeface="Lucida Fax" pitchFamily="18" charset="0"/>
              </a:rPr>
              <a:t>concerns </a:t>
            </a:r>
            <a:r>
              <a:rPr lang="en-US" sz="2800" b="1" i="1" dirty="0">
                <a:solidFill>
                  <a:srgbClr val="C00000"/>
                </a:solidFill>
                <a:latin typeface="Lucida Fax" pitchFamily="18" charset="0"/>
              </a:rPr>
              <a:t>the extent to which the contents of a text are already known or expected as compared to unknown or unexpected</a:t>
            </a:r>
            <a:r>
              <a:rPr lang="en-US" sz="2800" b="1" i="1" dirty="0" smtClean="0">
                <a:solidFill>
                  <a:srgbClr val="C00000"/>
                </a:solidFill>
                <a:latin typeface="Lucida Fax" pitchFamily="18" charset="0"/>
              </a:rPr>
              <a:t>.</a:t>
            </a:r>
          </a:p>
          <a:p>
            <a:pPr algn="l" rtl="0" eaLnBrk="0" fontAlgn="base" hangingPunct="0">
              <a:spcBef>
                <a:spcPct val="0"/>
              </a:spcBef>
              <a:spcAft>
                <a:spcPct val="0"/>
              </a:spcAft>
            </a:pPr>
            <a:r>
              <a:rPr lang="en-US" sz="2800" b="1" i="1" dirty="0" smtClean="0">
                <a:solidFill>
                  <a:srgbClr val="C00000"/>
                </a:solidFill>
                <a:latin typeface="Lucida Fax" pitchFamily="18" charset="0"/>
              </a:rPr>
              <a:t>                                                                  </a:t>
            </a:r>
            <a:fld id="{3D143F0B-CD1A-47B5-9E3A-67F898E5740A}" type="slidenum">
              <a:rPr lang="en-US" sz="2800" b="1" i="1" smtClean="0">
                <a:solidFill>
                  <a:srgbClr val="C00000"/>
                </a:solidFill>
                <a:latin typeface="Lucida Fax" pitchFamily="18" charset="0"/>
              </a:rPr>
              <a:pPr algn="l" rtl="0" eaLnBrk="0" fontAlgn="base" hangingPunct="0">
                <a:spcBef>
                  <a:spcPct val="0"/>
                </a:spcBef>
                <a:spcAft>
                  <a:spcPct val="0"/>
                </a:spcAft>
              </a:pPr>
              <a:t>9</a:t>
            </a:fld>
            <a:r>
              <a:rPr lang="en-US" sz="2800" b="1" i="1" dirty="0" smtClean="0">
                <a:solidFill>
                  <a:srgbClr val="C00000"/>
                </a:solidFill>
                <a:latin typeface="Lucida Fax" pitchFamily="18" charset="0"/>
              </a:rPr>
              <a:t> </a:t>
            </a:r>
            <a:endParaRPr lang="en-US" sz="2800" b="1" i="1" dirty="0">
              <a:solidFill>
                <a:srgbClr val="C00000"/>
              </a:solidFill>
              <a:latin typeface="Lucida Fax" pitchFamily="18" charset="0"/>
            </a:endParaRPr>
          </a:p>
          <a:p>
            <a:pPr lvl="0" algn="l" rtl="0" eaLnBrk="0" fontAlgn="base" hangingPunct="0">
              <a:spcBef>
                <a:spcPct val="0"/>
              </a:spcBef>
              <a:spcAft>
                <a:spcPct val="0"/>
              </a:spcAft>
            </a:pPr>
            <a:endParaRPr kumimoji="0" lang="en-GB" b="0" i="0" u="none" strike="noStrike" cap="none" normalizeH="0" baseline="0" dirty="0" smtClean="0">
              <a:ln>
                <a:noFill/>
              </a:ln>
              <a:solidFill>
                <a:schemeClr val="tx1"/>
              </a:solidFill>
              <a:effectLst/>
              <a:latin typeface="Lucida Fax" pitchFamily="18"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TotalTime>
  <Words>1448</Words>
  <Application>Microsoft Office PowerPoint</Application>
  <PresentationFormat>On-screen Show (4:3)</PresentationFormat>
  <Paragraphs>192</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رحلة</vt:lpstr>
      <vt:lpstr>Slide 1</vt:lpstr>
      <vt:lpstr>1-Introduction</vt:lpstr>
      <vt:lpstr>continued</vt:lpstr>
      <vt:lpstr>continued</vt:lpstr>
      <vt:lpstr> 2-Informativity </vt:lpstr>
      <vt:lpstr>continued</vt:lpstr>
      <vt:lpstr>continued</vt:lpstr>
      <vt:lpstr>continued</vt:lpstr>
      <vt:lpstr>continued</vt:lpstr>
      <vt:lpstr>continued</vt:lpstr>
      <vt:lpstr>continued</vt:lpstr>
      <vt:lpstr>continued</vt:lpstr>
      <vt:lpstr>continued</vt:lpstr>
      <vt:lpstr>continued</vt:lpstr>
      <vt:lpstr>a. Upper degree (first-order informativity) </vt:lpstr>
      <vt:lpstr>continued</vt:lpstr>
      <vt:lpstr>b. Medium degree  (second order informativity)</vt:lpstr>
      <vt:lpstr>c. Lower degree (third order informativity) </vt:lpstr>
      <vt:lpstr>continued</vt:lpstr>
      <vt:lpstr>In short</vt:lpstr>
      <vt:lpstr>continued</vt:lpstr>
      <vt:lpstr>continued</vt:lpstr>
    </vt:vector>
  </TitlesOfParts>
  <Company>Shamfuture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Shamfuture</dc:creator>
  <cp:lastModifiedBy>AHMEDQADOURY</cp:lastModifiedBy>
  <cp:revision>29</cp:revision>
  <dcterms:created xsi:type="dcterms:W3CDTF">2012-11-19T18:42:55Z</dcterms:created>
  <dcterms:modified xsi:type="dcterms:W3CDTF">2013-01-09T17:31:45Z</dcterms:modified>
</cp:coreProperties>
</file>