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00184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69462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87167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60200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46357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13219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C9648-5EDC-455B-BE8A-C34FE2B95BF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71841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C9648-5EDC-455B-BE8A-C34FE2B95BF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161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9648-5EDC-455B-BE8A-C34FE2B95BF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5787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4612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2204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9648-5EDC-455B-BE8A-C34FE2B95BF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D728C-CEB7-4E22-9B28-58AD8D602549}" type="slidenum">
              <a:rPr lang="en-US" smtClean="0"/>
              <a:t>‹#›</a:t>
            </a:fld>
            <a:endParaRPr lang="en-US"/>
          </a:p>
        </p:txBody>
      </p:sp>
    </p:spTree>
    <p:extLst>
      <p:ext uri="{BB962C8B-B14F-4D97-AF65-F5344CB8AC3E}">
        <p14:creationId xmlns:p14="http://schemas.microsoft.com/office/powerpoint/2010/main" val="55597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42655"/>
          </a:xfrm>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3" name="Subtitle 2"/>
          <p:cNvSpPr>
            <a:spLocks noGrp="1"/>
          </p:cNvSpPr>
          <p:nvPr>
            <p:ph type="subTitle" idx="1"/>
          </p:nvPr>
        </p:nvSpPr>
        <p:spPr>
          <a:xfrm>
            <a:off x="0" y="1842655"/>
            <a:ext cx="12192000" cy="5015345"/>
          </a:xfrm>
        </p:spPr>
        <p:style>
          <a:lnRef idx="1">
            <a:schemeClr val="accent2"/>
          </a:lnRef>
          <a:fillRef idx="3">
            <a:schemeClr val="accent2"/>
          </a:fillRef>
          <a:effectRef idx="2">
            <a:schemeClr val="accent2"/>
          </a:effectRef>
          <a:fontRef idx="minor">
            <a:schemeClr val="lt1"/>
          </a:fontRef>
        </p:style>
        <p:txBody>
          <a:bodyPr>
            <a:normAutofit/>
          </a:bodyPr>
          <a:lstStyle/>
          <a:p>
            <a:pPr marL="457200" indent="-457200" algn="just" rtl="1">
              <a:lnSpc>
                <a:spcPct val="120000"/>
              </a:lnSpc>
              <a:spcBef>
                <a:spcPts val="600"/>
              </a:spcBef>
              <a:buFont typeface="Arial" panose="020B0604020202020204" pitchFamily="34" charset="0"/>
              <a:buChar char="•"/>
            </a:pPr>
            <a:r>
              <a:rPr lang="ar-IQ" sz="2900" b="1" dirty="0">
                <a:solidFill>
                  <a:schemeClr val="tx1"/>
                </a:solidFill>
                <a:cs typeface="+mj-cs"/>
              </a:rPr>
              <a:t>مشكلة التلوث </a:t>
            </a:r>
            <a:r>
              <a:rPr lang="ar-IQ" sz="2900" b="1" dirty="0" smtClean="0">
                <a:solidFill>
                  <a:schemeClr val="tx1"/>
                </a:solidFill>
                <a:cs typeface="+mj-cs"/>
              </a:rPr>
              <a:t>البيئي</a:t>
            </a:r>
            <a:endParaRPr lang="ar-IQ" sz="2900" b="1" dirty="0">
              <a:solidFill>
                <a:schemeClr val="tx1"/>
              </a:solidFill>
              <a:cs typeface="+mj-cs"/>
            </a:endParaRPr>
          </a:p>
          <a:p>
            <a:pPr algn="just" rtl="1">
              <a:lnSpc>
                <a:spcPct val="120000"/>
              </a:lnSpc>
              <a:spcBef>
                <a:spcPts val="600"/>
              </a:spcBef>
            </a:pPr>
            <a:r>
              <a:rPr lang="ar-IQ" sz="2900" b="1" dirty="0">
                <a:solidFill>
                  <a:schemeClr val="tx1"/>
                </a:solidFill>
                <a:cs typeface="+mj-cs"/>
              </a:rPr>
              <a:t>تلوُّث البيئة البيئة هي كلّ ما يحيط بالإنسان من كائنات حيّة، وموادّ غير حيّة، والعلاقات المتبادلة فيما بينها؛ لضمان استمرار الحياة، واعتماداً على التعريف السّابق فالبيئة هي كلّ ما خلقه الله لنا من أشجار، وحيوانات، وبحار، ومحيطات، وتربة وغيره، بدقّة وإتقان واتّزان، ومن واجب الكلّ المحافظة على البيئة وحمايتها من التَّلوث، ويحدث تلوُّث البيئة عندما تدخل المُلوّثات إلى البيئة الطبيعيّة، وتُخِلّ بتوازنها، وتُؤثّر سلباً على حياة الكائنات الحيّة، وتأخذ هذه الملوّثات أشكالاً مُتعدّدة، فقد تكون موادّ كيميائيّةً أو طاقةً طبيعيّةً، ولكنّها تُعدّ مُلوِّثة عندما تتجاوز المستويات الطبيعيّة.</a:t>
            </a:r>
          </a:p>
          <a:p>
            <a:pPr algn="just" rtl="1">
              <a:lnSpc>
                <a:spcPct val="120000"/>
              </a:lnSpc>
              <a:spcBef>
                <a:spcPts val="600"/>
              </a:spcBef>
            </a:pPr>
            <a:endParaRPr lang="ar-IQ" sz="2900" b="1" dirty="0">
              <a:solidFill>
                <a:schemeClr val="tx1"/>
              </a:solidFill>
              <a:cs typeface="+mj-cs"/>
            </a:endParaRPr>
          </a:p>
          <a:p>
            <a:pPr algn="just" rtl="1">
              <a:lnSpc>
                <a:spcPct val="120000"/>
              </a:lnSpc>
              <a:spcBef>
                <a:spcPts val="600"/>
              </a:spcBef>
            </a:pPr>
            <a:endParaRPr lang="ar-IQ" sz="2900" b="1" dirty="0">
              <a:solidFill>
                <a:schemeClr val="tx1"/>
              </a:solidFill>
              <a:cs typeface="+mj-cs"/>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8982" y="-1"/>
            <a:ext cx="2660074" cy="1842655"/>
          </a:xfrm>
          <a:prstGeom prst="rect">
            <a:avLst/>
          </a:prstGeom>
        </p:spPr>
      </p:pic>
      <p:sp>
        <p:nvSpPr>
          <p:cNvPr id="6" name="TextBox 5"/>
          <p:cNvSpPr txBox="1"/>
          <p:nvPr/>
        </p:nvSpPr>
        <p:spPr>
          <a:xfrm>
            <a:off x="9220635" y="163006"/>
            <a:ext cx="2687782" cy="923330"/>
          </a:xfrm>
          <a:prstGeom prst="rect">
            <a:avLst/>
          </a:prstGeom>
          <a:noFill/>
        </p:spPr>
        <p:txBody>
          <a:bodyPr wrap="square" rtlCol="0">
            <a:spAutoFit/>
          </a:bodyPr>
          <a:lstStyle/>
          <a:p>
            <a:pPr algn="just" rtl="1"/>
            <a:r>
              <a:rPr lang="ar-IQ" b="1" dirty="0" smtClean="0">
                <a:cs typeface="+mj-cs"/>
              </a:rPr>
              <a:t>الجامعة المستنصرية</a:t>
            </a:r>
          </a:p>
          <a:p>
            <a:pPr algn="just" rtl="1"/>
            <a:r>
              <a:rPr lang="ar-IQ" b="1" dirty="0" smtClean="0">
                <a:cs typeface="+mj-cs"/>
              </a:rPr>
              <a:t>كلية الآداب</a:t>
            </a:r>
          </a:p>
          <a:p>
            <a:pPr algn="just" rtl="1"/>
            <a:r>
              <a:rPr lang="ar-IQ" b="1" dirty="0" smtClean="0">
                <a:cs typeface="+mj-cs"/>
              </a:rPr>
              <a:t>قسم الانثروبولوجيا وعلم الاجتماع</a:t>
            </a:r>
            <a:endParaRPr lang="en-US" b="1" dirty="0">
              <a:cs typeface="+mj-cs"/>
            </a:endParaRPr>
          </a:p>
        </p:txBody>
      </p:sp>
      <p:sp>
        <p:nvSpPr>
          <p:cNvPr id="7" name="TextBox 6"/>
          <p:cNvSpPr txBox="1"/>
          <p:nvPr/>
        </p:nvSpPr>
        <p:spPr>
          <a:xfrm>
            <a:off x="96982" y="346363"/>
            <a:ext cx="3588327" cy="923330"/>
          </a:xfrm>
          <a:prstGeom prst="rect">
            <a:avLst/>
          </a:prstGeom>
          <a:noFill/>
        </p:spPr>
        <p:txBody>
          <a:bodyPr wrap="square" rtlCol="0">
            <a:spAutoFit/>
          </a:bodyPr>
          <a:lstStyle/>
          <a:p>
            <a:pPr algn="just" rtl="1"/>
            <a:r>
              <a:rPr lang="ar-IQ" b="1" dirty="0" smtClean="0">
                <a:cs typeface="+mj-cs"/>
              </a:rPr>
              <a:t>المدرس الدكتور: عذراء صليوا رفو</a:t>
            </a:r>
          </a:p>
          <a:p>
            <a:pPr algn="just" rtl="1"/>
            <a:r>
              <a:rPr lang="ar-IQ" b="1" dirty="0" smtClean="0">
                <a:cs typeface="+mj-cs"/>
              </a:rPr>
              <a:t>مادة المشكلات المجتمعية/ المحاضرة </a:t>
            </a:r>
            <a:r>
              <a:rPr lang="ar-IQ" b="1" dirty="0" smtClean="0">
                <a:cs typeface="+mj-cs"/>
              </a:rPr>
              <a:t>(10)</a:t>
            </a:r>
            <a:endParaRPr lang="ar-IQ" b="1" dirty="0" smtClean="0">
              <a:cs typeface="+mj-cs"/>
            </a:endParaRPr>
          </a:p>
          <a:p>
            <a:pPr algn="just" rtl="1"/>
            <a:r>
              <a:rPr lang="ar-IQ" b="1" dirty="0" smtClean="0">
                <a:cs typeface="+mj-cs"/>
              </a:rPr>
              <a:t>المرحلة الثانية/الدراسة الصباحية والمسائية</a:t>
            </a:r>
            <a:endParaRPr lang="en-US" b="1" dirty="0">
              <a:cs typeface="+mj-cs"/>
            </a:endParaRPr>
          </a:p>
        </p:txBody>
      </p:sp>
    </p:spTree>
    <p:extLst>
      <p:ext uri="{BB962C8B-B14F-4D97-AF65-F5344CB8AC3E}">
        <p14:creationId xmlns:p14="http://schemas.microsoft.com/office/powerpoint/2010/main" val="203311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lnSpcReduction="10000"/>
          </a:bodyPr>
          <a:lstStyle/>
          <a:p>
            <a:pPr marL="0" indent="0" algn="just" rtl="1">
              <a:lnSpc>
                <a:spcPct val="100000"/>
              </a:lnSpc>
              <a:spcBef>
                <a:spcPts val="600"/>
              </a:spcBef>
              <a:buNone/>
            </a:pPr>
            <a:r>
              <a:rPr lang="ar-IQ" sz="2400" b="1" dirty="0">
                <a:solidFill>
                  <a:schemeClr val="tx1"/>
                </a:solidFill>
                <a:cs typeface="+mj-cs"/>
              </a:rPr>
              <a:t>أنواع تلوُّث البيئة وأسبابها:</a:t>
            </a:r>
          </a:p>
          <a:p>
            <a:pPr marL="0" indent="0" algn="just" rtl="1">
              <a:lnSpc>
                <a:spcPct val="100000"/>
              </a:lnSpc>
              <a:spcBef>
                <a:spcPts val="600"/>
              </a:spcBef>
              <a:buNone/>
            </a:pPr>
            <a:r>
              <a:rPr lang="ar-IQ" sz="2400" b="1" dirty="0">
                <a:solidFill>
                  <a:schemeClr val="tx1"/>
                </a:solidFill>
                <a:cs typeface="+mj-cs"/>
              </a:rPr>
              <a:t> لتلوّث البيئة أنواع عديدة، ومنها: تلوُّث الهواء، والماء، والتّربة، والتلوُّث الضّوضائيّ، والحراريّ، والضّوئيّ، وفيما يأتي بيان كلِّ نوعٍ منها، وأسبابه:</a:t>
            </a:r>
          </a:p>
          <a:p>
            <a:pPr marL="0" indent="0" algn="just" rtl="1">
              <a:lnSpc>
                <a:spcPct val="100000"/>
              </a:lnSpc>
              <a:spcBef>
                <a:spcPts val="600"/>
              </a:spcBef>
              <a:buNone/>
            </a:pPr>
            <a:r>
              <a:rPr lang="ar-IQ" sz="2400" b="1" dirty="0">
                <a:solidFill>
                  <a:schemeClr val="tx1"/>
                </a:solidFill>
                <a:cs typeface="+mj-cs"/>
              </a:rPr>
              <a:t>اولاً)  تلوُّث الهواء:</a:t>
            </a:r>
          </a:p>
          <a:p>
            <a:pPr marL="0" indent="0" algn="just" rtl="1">
              <a:lnSpc>
                <a:spcPct val="100000"/>
              </a:lnSpc>
              <a:spcBef>
                <a:spcPts val="600"/>
              </a:spcBef>
              <a:buNone/>
            </a:pPr>
            <a:r>
              <a:rPr lang="ar-IQ" sz="2400" b="1" dirty="0">
                <a:solidFill>
                  <a:schemeClr val="tx1"/>
                </a:solidFill>
                <a:cs typeface="+mj-cs"/>
              </a:rPr>
              <a:t> يحدث تلوّث الهواء عند دخول الغازات الضارّة، والغبار، والدّخان إلى الغلاف الجويّ، ممّا يُحدِث تغيُّرات فيزيائيّةً، أو بيولوجيّةً، أو كيميائيّةً في الهواء، الأمر الذي يؤثّر على حياة الكائنات الحيّة التي تعيش على الأرض، ومن أسباب تلوّث الهواء ما يأتي:</a:t>
            </a:r>
          </a:p>
          <a:p>
            <a:pPr marL="0" indent="0" algn="just" rtl="1">
              <a:lnSpc>
                <a:spcPct val="100000"/>
              </a:lnSpc>
              <a:spcBef>
                <a:spcPts val="600"/>
              </a:spcBef>
              <a:buNone/>
            </a:pPr>
            <a:r>
              <a:rPr lang="ar-IQ" sz="2400" b="1" dirty="0">
                <a:solidFill>
                  <a:schemeClr val="tx1"/>
                </a:solidFill>
                <a:cs typeface="+mj-cs"/>
              </a:rPr>
              <a:t> 1. حرق الوقود الأحفوري: يُعدّ ثاني أكسيد الكبريت الناتج عن حرق الوقود الأحفوريّ، مثل: النفط، والفحم، أحد الأسباب الرّئيسة لتلوُّث الهواء، وعلى الرّغم من أهميّة وسائل النّقل من سيارات وطائرات وقطارات، إلا أنّ الإفراط في استخدامها يُلوّث الهواء بغازَي ثاني أكسيد الكربون، وأوّل أكسيد الكربون الناتج عن الاحتراق غير الكامل للوقود، كما تنتج عن العمليات الطبيعيّة والصناعيّة أكاسيد النّيتروجين التي تُساهم في تلوُّث الهواء. </a:t>
            </a:r>
          </a:p>
          <a:p>
            <a:pPr marL="0" indent="0" algn="just" rtl="1">
              <a:lnSpc>
                <a:spcPct val="100000"/>
              </a:lnSpc>
              <a:spcBef>
                <a:spcPts val="600"/>
              </a:spcBef>
              <a:buNone/>
            </a:pPr>
            <a:r>
              <a:rPr lang="ar-IQ" sz="2400" b="1" dirty="0">
                <a:solidFill>
                  <a:schemeClr val="tx1"/>
                </a:solidFill>
                <a:cs typeface="+mj-cs"/>
              </a:rPr>
              <a:t>2. الأنشطة الزّراعيّة: الإفراط في استخدام الأسمدة، ومبيدات الآفات، ومبيدات الحشرات في الأنشطة الزّراعيّة يُطلِق موادّ كميائيّة، مثل: الأمونيا التي تلوُّث كلّاً من الهواء، والماء. </a:t>
            </a:r>
          </a:p>
          <a:p>
            <a:pPr marL="0" indent="0" algn="just" rtl="1">
              <a:lnSpc>
                <a:spcPct val="100000"/>
              </a:lnSpc>
              <a:spcBef>
                <a:spcPts val="600"/>
              </a:spcBef>
              <a:buNone/>
            </a:pPr>
            <a:r>
              <a:rPr lang="ar-IQ" sz="2400" b="1" dirty="0">
                <a:solidFill>
                  <a:schemeClr val="tx1"/>
                </a:solidFill>
                <a:cs typeface="+mj-cs"/>
              </a:rPr>
              <a:t>3. دخان المصانع، ومحطات تكرير النّفط: حيث تُطلق هذه الأدخنة غاز أوّل أكسيد الكربون، وهيدروكربونات، ومركّبات عضويّة، وموادّ كيميائيّة ضارّة أخرى. </a:t>
            </a:r>
          </a:p>
          <a:p>
            <a:pPr marL="0" indent="0" algn="just" rtl="1">
              <a:lnSpc>
                <a:spcPct val="100000"/>
              </a:lnSpc>
              <a:spcBef>
                <a:spcPts val="600"/>
              </a:spcBef>
              <a:buNone/>
            </a:pPr>
            <a:r>
              <a:rPr lang="ar-IQ" sz="2400" b="1" dirty="0">
                <a:solidFill>
                  <a:schemeClr val="tx1"/>
                </a:solidFill>
                <a:cs typeface="+mj-cs"/>
              </a:rPr>
              <a:t>4. عمليات التّعدين: يُقصَد بها عمليّات استخراج المعادن من جوف الأرض، وتتسبّب بإطلاق الغبار، والمواد الكيميائيّة التي تُلوِّث الهواء، وتُسبِب المشاكل الصّحيّة للعمال، وسكّان المناطق القريبة. </a:t>
            </a:r>
          </a:p>
          <a:p>
            <a:pPr marL="0" indent="0" algn="just" rtl="1">
              <a:lnSpc>
                <a:spcPct val="100000"/>
              </a:lnSpc>
              <a:spcBef>
                <a:spcPts val="600"/>
              </a:spcBef>
              <a:buNone/>
            </a:pPr>
            <a:r>
              <a:rPr lang="ar-IQ" sz="2400" b="1" dirty="0">
                <a:solidFill>
                  <a:schemeClr val="tx1"/>
                </a:solidFill>
                <a:cs typeface="+mj-cs"/>
              </a:rPr>
              <a:t>5. مواد التّنظيف، ومواد طلاء الجدران: تُؤدّي هذه الموادّ إلى تلوُّث الهواء بسبب الموادّ الكيميائيّة المُنبعِثة منها.</a:t>
            </a:r>
          </a:p>
          <a:p>
            <a:pPr marL="0" indent="0" algn="just" rtl="1">
              <a:lnSpc>
                <a:spcPct val="100000"/>
              </a:lnSpc>
              <a:spcBef>
                <a:spcPts val="600"/>
              </a:spcBef>
              <a:buNone/>
            </a:pPr>
            <a:endParaRPr lang="en-US" sz="2400" b="1" dirty="0">
              <a:solidFill>
                <a:schemeClr val="tx1"/>
              </a:solidFill>
              <a:cs typeface="+mj-cs"/>
            </a:endParaRPr>
          </a:p>
        </p:txBody>
      </p:sp>
    </p:spTree>
    <p:extLst>
      <p:ext uri="{BB962C8B-B14F-4D97-AF65-F5344CB8AC3E}">
        <p14:creationId xmlns:p14="http://schemas.microsoft.com/office/powerpoint/2010/main" val="330136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just" rtl="1">
              <a:lnSpc>
                <a:spcPct val="100000"/>
              </a:lnSpc>
              <a:spcBef>
                <a:spcPts val="600"/>
              </a:spcBef>
              <a:buNone/>
            </a:pPr>
            <a:r>
              <a:rPr lang="ar-IQ" sz="2400" b="1" dirty="0">
                <a:solidFill>
                  <a:schemeClr val="tx1"/>
                </a:solidFill>
                <a:cs typeface="+mj-cs"/>
              </a:rPr>
              <a:t>ثانياً) تلوُّث الماء:</a:t>
            </a:r>
          </a:p>
          <a:p>
            <a:pPr marL="0" indent="0" algn="just" rtl="1">
              <a:lnSpc>
                <a:spcPct val="100000"/>
              </a:lnSpc>
              <a:spcBef>
                <a:spcPts val="600"/>
              </a:spcBef>
              <a:buNone/>
            </a:pPr>
            <a:r>
              <a:rPr lang="ar-IQ" sz="2400" b="1" dirty="0">
                <a:solidFill>
                  <a:schemeClr val="tx1"/>
                </a:solidFill>
                <a:cs typeface="+mj-cs"/>
              </a:rPr>
              <a:t> ينتج تلوّث الماء عن الأنشطة البشريّة التي تؤدّي إلى دخول موادّ ضارّة إلى المُسطّحات المائيّة، مثل: البُحيرات، والبِرَك، والمحيطات، والأنهار، والخزّانات، وغيرها، وقد ينتج تلوُّث الماء عن أسباب طبيعيّة، مثل: البراكين، والزّلازل، والتّسونامي، ويؤثّر هذ النوع من التلوُّث على حياة الكائنات الحيّة والنّباتات التي تعيش في الماء أو بالقرب منه، كما يُسبّب شُرب الماء الملوّث إصابة البشر بالكثير من الأمراض، ومن أسباب تلوّث الماء ما يأتي:</a:t>
            </a:r>
          </a:p>
          <a:p>
            <a:pPr marL="0" indent="0" algn="just" rtl="1">
              <a:lnSpc>
                <a:spcPct val="100000"/>
              </a:lnSpc>
              <a:spcBef>
                <a:spcPts val="600"/>
              </a:spcBef>
              <a:buNone/>
            </a:pPr>
            <a:r>
              <a:rPr lang="ar-IQ" sz="2400" b="1" dirty="0">
                <a:solidFill>
                  <a:schemeClr val="tx1"/>
                </a:solidFill>
                <a:cs typeface="+mj-cs"/>
              </a:rPr>
              <a:t>1.  إلقاء النّفايات الصّناعيّة في المسطحات المائيّة: تحتوي النّفايات الصّناعيّة على مواد كيميائيّة مثل الرّصاص، والزّئبق، والكبريت، والأسبست، والنّترات، والكثير من المواد الضّارة الأخرى التي تعمل على تغيير لون الماء، وزيادة كميّة المعادن فيه، وتغيير درجة حرارته مما يشكّل خطراً على حياة الكائنات الحيّة. </a:t>
            </a:r>
          </a:p>
          <a:p>
            <a:pPr marL="0" indent="0" algn="just" rtl="1">
              <a:lnSpc>
                <a:spcPct val="100000"/>
              </a:lnSpc>
              <a:spcBef>
                <a:spcPts val="600"/>
              </a:spcBef>
              <a:buNone/>
            </a:pPr>
            <a:r>
              <a:rPr lang="ar-IQ" sz="2400" b="1" dirty="0">
                <a:solidFill>
                  <a:schemeClr val="tx1"/>
                </a:solidFill>
                <a:cs typeface="+mj-cs"/>
              </a:rPr>
              <a:t>2. مياه الصّرف الصّحي: يُلوِّث إلقاء مياه الصّرف الصّحي بعد معالجتها إلى البحر المياهَ بالموادّ الكيميائيّة الخطرة، والبكتيريا التي تُسبّب أمراضاً قاتلةً، مثل: الملاريا. </a:t>
            </a:r>
          </a:p>
          <a:p>
            <a:pPr marL="0" indent="0" algn="just" rtl="1">
              <a:lnSpc>
                <a:spcPct val="100000"/>
              </a:lnSpc>
              <a:spcBef>
                <a:spcPts val="600"/>
              </a:spcBef>
              <a:buNone/>
            </a:pPr>
            <a:r>
              <a:rPr lang="ar-IQ" sz="2400" b="1" dirty="0">
                <a:solidFill>
                  <a:schemeClr val="tx1"/>
                </a:solidFill>
                <a:cs typeface="+mj-cs"/>
              </a:rPr>
              <a:t>3. عمليات التّعدين: تحتوي المعادن التي يتم استخراجها من باطن الأرض ومن الصّخور على نفايات معدنيّة، وكبريتيد يمكن أن تزيد من كميّة العناصر السّامة عند خلطها مع الماء، الأمر الذي قد يؤدي إلى مشاكل صحيّة خطيرة. </a:t>
            </a:r>
          </a:p>
          <a:p>
            <a:pPr marL="0" indent="0" algn="just" rtl="1">
              <a:lnSpc>
                <a:spcPct val="100000"/>
              </a:lnSpc>
              <a:spcBef>
                <a:spcPts val="600"/>
              </a:spcBef>
              <a:buNone/>
            </a:pPr>
            <a:r>
              <a:rPr lang="ar-IQ" sz="2400" b="1" dirty="0">
                <a:solidFill>
                  <a:schemeClr val="tx1"/>
                </a:solidFill>
                <a:cs typeface="+mj-cs"/>
              </a:rPr>
              <a:t>4. القمامة البحريّة: تراكم النّفايات مثل الورق، والألومنيوم، والمطاط، والزّجاج، والبلاستيك، والأطعمة في البحار يُلوّث مياه البحر، ويُضرّ بالكائنات الحيّة. تسرُّب النّفط العرضي: يؤدي تسرب النّفط من النّاقلات البحريّة إلى إدخال مواد سامة لا تذوب في الماء، وتؤثر على الحياة البحريّة، والطّيور. </a:t>
            </a:r>
          </a:p>
        </p:txBody>
      </p:sp>
    </p:spTree>
    <p:extLst>
      <p:ext uri="{BB962C8B-B14F-4D97-AF65-F5344CB8AC3E}">
        <p14:creationId xmlns:p14="http://schemas.microsoft.com/office/powerpoint/2010/main" val="32083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r" rtl="1">
              <a:buNone/>
            </a:pPr>
            <a:endParaRPr lang="ar-IQ" dirty="0"/>
          </a:p>
          <a:p>
            <a:pPr marL="0" indent="0" algn="just" rtl="1">
              <a:lnSpc>
                <a:spcPct val="100000"/>
              </a:lnSpc>
              <a:spcBef>
                <a:spcPts val="600"/>
              </a:spcBef>
              <a:buNone/>
            </a:pPr>
            <a:r>
              <a:rPr lang="ar-IQ" b="1" dirty="0" smtClean="0">
                <a:solidFill>
                  <a:schemeClr val="tx1"/>
                </a:solidFill>
                <a:cs typeface="+mj-cs"/>
              </a:rPr>
              <a:t>5. </a:t>
            </a:r>
            <a:r>
              <a:rPr lang="ar-IQ" b="1" dirty="0">
                <a:solidFill>
                  <a:schemeClr val="tx1"/>
                </a:solidFill>
                <a:cs typeface="+mj-cs"/>
              </a:rPr>
              <a:t>حرق الوقود الأحفوري: يؤدي حرق الوقود الأحفوري إلى إطلاق رماد، وجسيمات تحتوي على مواد كيميائيّة تختلط مع مياه الأمطار وتشكّل ما يسمى بالمطر الحمضي. </a:t>
            </a:r>
          </a:p>
          <a:p>
            <a:pPr marL="0" indent="0" algn="just" rtl="1">
              <a:lnSpc>
                <a:spcPct val="100000"/>
              </a:lnSpc>
              <a:spcBef>
                <a:spcPts val="600"/>
              </a:spcBef>
              <a:buNone/>
            </a:pPr>
            <a:r>
              <a:rPr lang="ar-IQ" b="1" dirty="0">
                <a:solidFill>
                  <a:schemeClr val="tx1"/>
                </a:solidFill>
                <a:cs typeface="+mj-cs"/>
              </a:rPr>
              <a:t>6. الأنشطة الزّراعيّة: تحتوي الأسمدة، ومبيدات الآفات التي تُستخدم في الأنشطة الزّراعيّة على مواد كيميائيّة تختلط مع مياه الأمطار وتتدفق إلى الأنهار، والقنوات، وتسبب أضراراً خطيرة للحيوانات المائيّة. </a:t>
            </a:r>
          </a:p>
          <a:p>
            <a:pPr marL="0" indent="0" algn="just" rtl="1">
              <a:lnSpc>
                <a:spcPct val="100000"/>
              </a:lnSpc>
              <a:spcBef>
                <a:spcPts val="600"/>
              </a:spcBef>
              <a:buNone/>
            </a:pPr>
            <a:r>
              <a:rPr lang="ar-IQ" b="1" dirty="0">
                <a:solidFill>
                  <a:schemeClr val="tx1"/>
                </a:solidFill>
                <a:cs typeface="+mj-cs"/>
              </a:rPr>
              <a:t>7. مدافن القمامة: عند سقوط الأمطار تختلط بالمواد المتسربّة من مدافن القمامة وتؤدي إلى تلوُّث المياه الجوفيّة المخلفات الحيوانيّة: عند سقوط الأمطار تحمل معها مخلّفات الحيوانات وتنقلها إلى الأنهار مما يسبب تلوُّثها، وينتج عن تناول مياه الأنهار الملوثة الكثير من الأمراض مثل الدّوسنتاريا، والتّيفوئيد، والكوليرا، والإسهال، واليرقان. </a:t>
            </a:r>
          </a:p>
          <a:p>
            <a:pPr marL="0" indent="0" algn="just" rtl="1">
              <a:lnSpc>
                <a:spcPct val="100000"/>
              </a:lnSpc>
              <a:spcBef>
                <a:spcPts val="600"/>
              </a:spcBef>
              <a:buNone/>
            </a:pPr>
            <a:r>
              <a:rPr lang="ar-IQ" b="1" dirty="0">
                <a:solidFill>
                  <a:schemeClr val="tx1"/>
                </a:solidFill>
                <a:cs typeface="+mj-cs"/>
              </a:rPr>
              <a:t>8. تسرُّب الفحم والنّفط من أنابيب النقل: توجد هذه الأنابيب تحت سطح الأرض، وعند تسرُّب كميّات من النفط في البحار فإنّه لا يذوب في الماء، ممّا يُسبّب أضراراً بالغةً للكائنات البحريّة. </a:t>
            </a:r>
          </a:p>
          <a:p>
            <a:pPr marL="0" indent="0" algn="r" rtl="1">
              <a:buNone/>
            </a:pPr>
            <a:endParaRPr lang="en-US" dirty="0"/>
          </a:p>
        </p:txBody>
      </p:sp>
    </p:spTree>
    <p:extLst>
      <p:ext uri="{BB962C8B-B14F-4D97-AF65-F5344CB8AC3E}">
        <p14:creationId xmlns:p14="http://schemas.microsoft.com/office/powerpoint/2010/main" val="4065071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just" rtl="1">
              <a:buNone/>
            </a:pPr>
            <a:endParaRPr lang="ar-IQ" dirty="0"/>
          </a:p>
          <a:p>
            <a:pPr marL="0" indent="0" algn="just" rtl="1">
              <a:lnSpc>
                <a:spcPct val="100000"/>
              </a:lnSpc>
              <a:spcBef>
                <a:spcPts val="600"/>
              </a:spcBef>
              <a:buNone/>
            </a:pPr>
            <a:r>
              <a:rPr lang="ar-IQ" b="1" dirty="0">
                <a:solidFill>
                  <a:schemeClr val="tx1"/>
                </a:solidFill>
                <a:cs typeface="+mj-cs"/>
              </a:rPr>
              <a:t>ثالثاً) تلوُّث الأرض والتُّربة: </a:t>
            </a:r>
          </a:p>
          <a:p>
            <a:pPr marL="0" indent="0" algn="just" rtl="1">
              <a:lnSpc>
                <a:spcPct val="100000"/>
              </a:lnSpc>
              <a:spcBef>
                <a:spcPts val="600"/>
              </a:spcBef>
              <a:buNone/>
            </a:pPr>
            <a:r>
              <a:rPr lang="ar-IQ" b="1" dirty="0">
                <a:solidFill>
                  <a:schemeClr val="tx1"/>
                </a:solidFill>
                <a:cs typeface="+mj-cs"/>
              </a:rPr>
              <a:t>يُقصَد بتلوُّث الأرض والتّربة تدهوُر سطح الأرض والتّربة أو تدميرهما، بصورة مباشرة أو غير مباشرة؛ نتيجةً للأنشطة البشريّة، ممّا يحدّ من إنتاجيّة الأرض ونوعيّتها بوصفها مكاناً مثاليّاً للزراعة، والغابات، والبناء، وما إلى ذلك، ومن أسباب تلوّث التّربة ما يأتي:</a:t>
            </a:r>
          </a:p>
          <a:p>
            <a:pPr marL="0" indent="0" algn="just" rtl="1">
              <a:lnSpc>
                <a:spcPct val="100000"/>
              </a:lnSpc>
              <a:spcBef>
                <a:spcPts val="600"/>
              </a:spcBef>
              <a:buNone/>
            </a:pPr>
            <a:r>
              <a:rPr lang="ar-IQ" b="1" dirty="0">
                <a:solidFill>
                  <a:schemeClr val="tx1"/>
                </a:solidFill>
                <a:cs typeface="+mj-cs"/>
              </a:rPr>
              <a:t>1.  إزالة الغابات، وتعرية التُّربة. الأنشطة الزّراعيّة، مثل: الإفراط في استخدام الأسمدة، ومبيدات الآفات. مدافن النّفايات، مثل: تراكم النّفايات مثل الألومنيوم، والبلاستيك، والورق، والقماش، والخشب، وموادّ البناء، وهذا يُقلّل جمال المدن، ويُلوّث الأرض والتُّربة. </a:t>
            </a:r>
          </a:p>
          <a:p>
            <a:pPr marL="0" indent="0" algn="just" rtl="1">
              <a:lnSpc>
                <a:spcPct val="100000"/>
              </a:lnSpc>
              <a:spcBef>
                <a:spcPts val="600"/>
              </a:spcBef>
              <a:buNone/>
            </a:pPr>
            <a:r>
              <a:rPr lang="ar-IQ" b="1" dirty="0">
                <a:solidFill>
                  <a:schemeClr val="tx1"/>
                </a:solidFill>
                <a:cs typeface="+mj-cs"/>
              </a:rPr>
              <a:t>2. النّفايات النوويّة، مثل: دفن النّفايات النوويّة والمواد المُشعّة تحت الأرض. </a:t>
            </a:r>
          </a:p>
          <a:p>
            <a:pPr marL="0" indent="0" algn="just" rtl="1">
              <a:lnSpc>
                <a:spcPct val="100000"/>
              </a:lnSpc>
              <a:spcBef>
                <a:spcPts val="600"/>
              </a:spcBef>
              <a:buNone/>
            </a:pPr>
            <a:r>
              <a:rPr lang="ar-IQ" b="1" dirty="0">
                <a:solidFill>
                  <a:schemeClr val="tx1"/>
                </a:solidFill>
                <a:cs typeface="+mj-cs"/>
              </a:rPr>
              <a:t>3. مياه الصّرف الصحيّ، مثل: إلقاء النّفايات الصّلبة التي تبقى بعد معالجة مياه الصّرف الصّحي في مكبّ النّفايات. </a:t>
            </a:r>
          </a:p>
          <a:p>
            <a:pPr marL="0" indent="0" algn="just" rtl="1">
              <a:buNone/>
            </a:pPr>
            <a:endParaRPr lang="en-US" dirty="0"/>
          </a:p>
        </p:txBody>
      </p:sp>
    </p:spTree>
    <p:extLst>
      <p:ext uri="{BB962C8B-B14F-4D97-AF65-F5344CB8AC3E}">
        <p14:creationId xmlns:p14="http://schemas.microsoft.com/office/powerpoint/2010/main" val="2339556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r" rtl="1">
              <a:lnSpc>
                <a:spcPct val="100000"/>
              </a:lnSpc>
              <a:spcBef>
                <a:spcPts val="600"/>
              </a:spcBef>
              <a:buNone/>
            </a:pPr>
            <a:endParaRPr lang="ar-IQ" b="1" dirty="0">
              <a:solidFill>
                <a:schemeClr val="tx1"/>
              </a:solidFill>
              <a:cs typeface="+mj-cs"/>
            </a:endParaRPr>
          </a:p>
          <a:p>
            <a:pPr marL="0" indent="0" algn="r" rtl="1">
              <a:lnSpc>
                <a:spcPct val="100000"/>
              </a:lnSpc>
              <a:spcBef>
                <a:spcPts val="600"/>
              </a:spcBef>
              <a:buNone/>
            </a:pPr>
            <a:r>
              <a:rPr lang="ar-IQ" b="1" dirty="0">
                <a:solidFill>
                  <a:schemeClr val="tx1"/>
                </a:solidFill>
                <a:cs typeface="+mj-cs"/>
              </a:rPr>
              <a:t>رابعاً) التلوُّث الضّوضائيّ:</a:t>
            </a:r>
          </a:p>
          <a:p>
            <a:pPr marL="0" indent="0" algn="r" rtl="1">
              <a:lnSpc>
                <a:spcPct val="100000"/>
              </a:lnSpc>
              <a:spcBef>
                <a:spcPts val="600"/>
              </a:spcBef>
              <a:buNone/>
            </a:pPr>
            <a:r>
              <a:rPr lang="ar-IQ" b="1" dirty="0">
                <a:solidFill>
                  <a:schemeClr val="tx1"/>
                </a:solidFill>
                <a:cs typeface="+mj-cs"/>
              </a:rPr>
              <a:t> يُقصَد بالتلوّث الضّوضائيّ وجود الكثير من الضّجيج، أو الأصوات غير المُريحة التي يمكن أن تُخلّ مُؤقّتاً بالتّوازن الطّبيعيّ، وتُسبّب مشاكل السّمع، واضطرابات النّوم، ومن مصادر التلوُّث الضّوضائيّ ما يأتي:</a:t>
            </a:r>
          </a:p>
          <a:p>
            <a:pPr marL="0" indent="0" algn="r" rtl="1">
              <a:lnSpc>
                <a:spcPct val="100000"/>
              </a:lnSpc>
              <a:spcBef>
                <a:spcPts val="600"/>
              </a:spcBef>
              <a:buNone/>
            </a:pPr>
            <a:r>
              <a:rPr lang="ar-IQ" b="1" dirty="0">
                <a:solidFill>
                  <a:schemeClr val="tx1"/>
                </a:solidFill>
                <a:cs typeface="+mj-cs"/>
              </a:rPr>
              <a:t> 1. آلات المصانع، مثل: المولّدات، والضّاغطات، والمطاحن، وغيرها.</a:t>
            </a:r>
          </a:p>
          <a:p>
            <a:pPr marL="0" indent="0" algn="r" rtl="1">
              <a:lnSpc>
                <a:spcPct val="100000"/>
              </a:lnSpc>
              <a:spcBef>
                <a:spcPts val="600"/>
              </a:spcBef>
              <a:buNone/>
            </a:pPr>
            <a:r>
              <a:rPr lang="ar-IQ" b="1" dirty="0">
                <a:solidFill>
                  <a:schemeClr val="tx1"/>
                </a:solidFill>
                <a:cs typeface="+mj-cs"/>
              </a:rPr>
              <a:t> 2. المناسبات الاجتماعيّة، مثل: حفلات الزفاف، والاجتماعات التي تعلو فيها أصوات الموسيقى. </a:t>
            </a:r>
          </a:p>
          <a:p>
            <a:pPr marL="0" indent="0" algn="r" rtl="1">
              <a:lnSpc>
                <a:spcPct val="100000"/>
              </a:lnSpc>
              <a:spcBef>
                <a:spcPts val="600"/>
              </a:spcBef>
              <a:buNone/>
            </a:pPr>
            <a:r>
              <a:rPr lang="ar-IQ" b="1" dirty="0">
                <a:solidFill>
                  <a:schemeClr val="tx1"/>
                </a:solidFill>
                <a:cs typeface="+mj-cs"/>
              </a:rPr>
              <a:t>3. وسائل النّقل، مثل: الطّائرات، والسّيارات، والقطارات، وغيرها. </a:t>
            </a:r>
          </a:p>
          <a:p>
            <a:pPr marL="0" indent="0" algn="r" rtl="1">
              <a:lnSpc>
                <a:spcPct val="100000"/>
              </a:lnSpc>
              <a:spcBef>
                <a:spcPts val="600"/>
              </a:spcBef>
              <a:buNone/>
            </a:pPr>
            <a:r>
              <a:rPr lang="ar-IQ" b="1" dirty="0">
                <a:solidFill>
                  <a:schemeClr val="tx1"/>
                </a:solidFill>
                <a:cs typeface="+mj-cs"/>
              </a:rPr>
              <a:t>4. المعدّات التي تُستخدَم لبناء الجسور، والسّدود، والمباني، والمحطّات، والطُّرق، وغيرها. </a:t>
            </a:r>
          </a:p>
          <a:p>
            <a:pPr marL="0" indent="0" algn="r" rtl="1">
              <a:lnSpc>
                <a:spcPct val="100000"/>
              </a:lnSpc>
              <a:spcBef>
                <a:spcPts val="600"/>
              </a:spcBef>
              <a:buNone/>
            </a:pPr>
            <a:r>
              <a:rPr lang="ar-IQ" b="1" dirty="0">
                <a:solidFill>
                  <a:schemeClr val="tx1"/>
                </a:solidFill>
                <a:cs typeface="+mj-cs"/>
              </a:rPr>
              <a:t>5. الأجهزة الكهربائيّة المنزليّة، مثل: المكانس، والتّلفاز، والغسّالات، وغيرها. </a:t>
            </a:r>
          </a:p>
          <a:p>
            <a:pPr marL="0" indent="0">
              <a:buNone/>
            </a:pPr>
            <a:endParaRPr lang="en-US" dirty="0"/>
          </a:p>
        </p:txBody>
      </p:sp>
    </p:spTree>
    <p:extLst>
      <p:ext uri="{BB962C8B-B14F-4D97-AF65-F5344CB8AC3E}">
        <p14:creationId xmlns:p14="http://schemas.microsoft.com/office/powerpoint/2010/main" val="1018030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92500" lnSpcReduction="20000"/>
          </a:bodyPr>
          <a:lstStyle/>
          <a:p>
            <a:pPr marL="0" indent="0" algn="r" rtl="1">
              <a:lnSpc>
                <a:spcPct val="110000"/>
              </a:lnSpc>
              <a:spcBef>
                <a:spcPts val="600"/>
              </a:spcBef>
              <a:buNone/>
            </a:pPr>
            <a:r>
              <a:rPr lang="ar-IQ" b="1" dirty="0">
                <a:solidFill>
                  <a:schemeClr val="tx1"/>
                </a:solidFill>
                <a:cs typeface="+mj-cs"/>
              </a:rPr>
              <a:t>سادساً) التلوُّث الحراريّ:</a:t>
            </a:r>
          </a:p>
          <a:p>
            <a:pPr marL="0" indent="0" algn="r" rtl="1">
              <a:lnSpc>
                <a:spcPct val="110000"/>
              </a:lnSpc>
              <a:spcBef>
                <a:spcPts val="600"/>
              </a:spcBef>
              <a:buNone/>
            </a:pPr>
            <a:r>
              <a:rPr lang="ar-IQ" b="1" dirty="0">
                <a:solidFill>
                  <a:schemeClr val="tx1"/>
                </a:solidFill>
                <a:cs typeface="+mj-cs"/>
              </a:rPr>
              <a:t> يحدث التّلوُّث الحراريّ عند حدوث ارتفاع أو انخفاض مُفاجئ في درجة حرارة المُسطّحات المائيّة، ممّا يُغيّر مستويات الأكسجين فيها، ويُسبّب الضّرر للأنظمة البيئيّة، ومن أسباب التلوُّث الحراري ما يأتي:</a:t>
            </a:r>
          </a:p>
          <a:p>
            <a:pPr marL="0" indent="0" algn="r" rtl="1">
              <a:lnSpc>
                <a:spcPct val="110000"/>
              </a:lnSpc>
              <a:spcBef>
                <a:spcPts val="600"/>
              </a:spcBef>
              <a:buNone/>
            </a:pPr>
            <a:r>
              <a:rPr lang="ar-IQ" b="1" dirty="0">
                <a:solidFill>
                  <a:schemeClr val="tx1"/>
                </a:solidFill>
                <a:cs typeface="+mj-cs"/>
              </a:rPr>
              <a:t> 1. استخدام المياه لتبريد محطات الطّاقة الكهربائيّة، وآلات المصانع. </a:t>
            </a:r>
          </a:p>
          <a:p>
            <a:pPr marL="0" indent="0" algn="r" rtl="1">
              <a:lnSpc>
                <a:spcPct val="110000"/>
              </a:lnSpc>
              <a:spcBef>
                <a:spcPts val="600"/>
              </a:spcBef>
              <a:buNone/>
            </a:pPr>
            <a:r>
              <a:rPr lang="ar-IQ" b="1" dirty="0">
                <a:solidFill>
                  <a:schemeClr val="tx1"/>
                </a:solidFill>
                <a:cs typeface="+mj-cs"/>
              </a:rPr>
              <a:t>2. ارتفاع مستوى المُسطّحات المائيّة؛ نتيجة تآكل التُّربة، ممّا يجعلها أكثر عُرضةً لأشعّة الشمس. </a:t>
            </a:r>
          </a:p>
          <a:p>
            <a:pPr marL="0" indent="0" algn="r" rtl="1">
              <a:lnSpc>
                <a:spcPct val="110000"/>
              </a:lnSpc>
              <a:spcBef>
                <a:spcPts val="600"/>
              </a:spcBef>
              <a:buNone/>
            </a:pPr>
            <a:r>
              <a:rPr lang="ar-IQ" b="1" dirty="0">
                <a:solidFill>
                  <a:schemeClr val="tx1"/>
                </a:solidFill>
                <a:cs typeface="+mj-cs"/>
              </a:rPr>
              <a:t>3. قطع الأشجار التي تُشكّل عازلاً يمنع وصول أشعة الشمس المباشرة إلى المسطحات المائيّة. </a:t>
            </a:r>
          </a:p>
          <a:p>
            <a:pPr marL="0" indent="0" algn="r" rtl="1">
              <a:lnSpc>
                <a:spcPct val="110000"/>
              </a:lnSpc>
              <a:spcBef>
                <a:spcPts val="600"/>
              </a:spcBef>
              <a:buNone/>
            </a:pPr>
            <a:r>
              <a:rPr lang="ar-IQ" b="1" dirty="0">
                <a:solidFill>
                  <a:schemeClr val="tx1"/>
                </a:solidFill>
                <a:cs typeface="+mj-cs"/>
              </a:rPr>
              <a:t>4. ارتفاع درجة حرارة الماء أثناء جريانه على الأسطح المُعبَّدة الساخنة، مثل: الطّرق، ومواقف السيارات. البرق، والبراكين، والحِمم الدافئة التي تُسبّب ارتفاع درجة حرارة المُسطّحات المائيّة. </a:t>
            </a:r>
          </a:p>
          <a:p>
            <a:pPr marL="0" indent="0" algn="r" rtl="1">
              <a:lnSpc>
                <a:spcPct val="110000"/>
              </a:lnSpc>
              <a:spcBef>
                <a:spcPts val="600"/>
              </a:spcBef>
              <a:buNone/>
            </a:pPr>
            <a:endParaRPr lang="ar-IQ" b="1" dirty="0">
              <a:solidFill>
                <a:schemeClr val="tx1"/>
              </a:solidFill>
              <a:cs typeface="+mj-cs"/>
            </a:endParaRPr>
          </a:p>
          <a:p>
            <a:pPr marL="0" indent="0" algn="r" rtl="1">
              <a:lnSpc>
                <a:spcPct val="110000"/>
              </a:lnSpc>
              <a:spcBef>
                <a:spcPts val="600"/>
              </a:spcBef>
              <a:buNone/>
            </a:pPr>
            <a:r>
              <a:rPr lang="ar-IQ" b="1" dirty="0">
                <a:solidFill>
                  <a:schemeClr val="tx1"/>
                </a:solidFill>
                <a:cs typeface="+mj-cs"/>
              </a:rPr>
              <a:t>سابعاً) التلوُّث الضّوئيّ:</a:t>
            </a:r>
          </a:p>
          <a:p>
            <a:pPr marL="0" indent="0" algn="r" rtl="1">
              <a:lnSpc>
                <a:spcPct val="110000"/>
              </a:lnSpc>
              <a:spcBef>
                <a:spcPts val="600"/>
              </a:spcBef>
              <a:buNone/>
            </a:pPr>
            <a:r>
              <a:rPr lang="ar-IQ" b="1" dirty="0">
                <a:solidFill>
                  <a:schemeClr val="tx1"/>
                </a:solidFill>
                <a:cs typeface="+mj-cs"/>
              </a:rPr>
              <a:t> ينتج التَّلوث الضّوئيّ عن الاستخدام المُفرط للأضواء الصّناعيّة التي تُغيّر الإضاءة الطّبيعيّة للبيئة، الأمر الذي يؤدّي إلى اضطراب النُّظم البيئيّة، والتأثير على صحّة وسلامة البشر، والحياة البريّة، ونموّ النّباتات، وزيادة استهلاك الطّاقة، ومن أسباب التَّلوث الضّوئيّ ما يأتي:</a:t>
            </a:r>
          </a:p>
          <a:p>
            <a:pPr marL="0" indent="0" algn="r" rtl="1">
              <a:lnSpc>
                <a:spcPct val="110000"/>
              </a:lnSpc>
              <a:spcBef>
                <a:spcPts val="600"/>
              </a:spcBef>
              <a:buNone/>
            </a:pPr>
            <a:r>
              <a:rPr lang="ar-IQ" b="1" dirty="0">
                <a:solidFill>
                  <a:schemeClr val="tx1"/>
                </a:solidFill>
                <a:cs typeface="+mj-cs"/>
              </a:rPr>
              <a:t>1.  الاستخدام المُفرِط لأضواء الزّينة، وإنارة الشّوارع، واللافتات المُتوهِّجة ليلاً . </a:t>
            </a:r>
          </a:p>
          <a:p>
            <a:pPr marL="0" indent="0" algn="r" rtl="1">
              <a:lnSpc>
                <a:spcPct val="110000"/>
              </a:lnSpc>
              <a:spcBef>
                <a:spcPts val="600"/>
              </a:spcBef>
              <a:buNone/>
            </a:pPr>
            <a:r>
              <a:rPr lang="ar-IQ" b="1" dirty="0">
                <a:solidFill>
                  <a:schemeClr val="tx1"/>
                </a:solidFill>
                <a:cs typeface="+mj-cs"/>
              </a:rPr>
              <a:t>2. الاستخدام غير المسؤول لمصادر الإنارة، مثل: ترك الغُرف غير المُستخدمة مُضاءةً. </a:t>
            </a:r>
          </a:p>
          <a:p>
            <a:pPr marL="0" indent="0" algn="r" rtl="1">
              <a:lnSpc>
                <a:spcPct val="110000"/>
              </a:lnSpc>
              <a:spcBef>
                <a:spcPts val="600"/>
              </a:spcBef>
              <a:buNone/>
            </a:pPr>
            <a:r>
              <a:rPr lang="ar-IQ" b="1" dirty="0">
                <a:solidFill>
                  <a:schemeClr val="tx1"/>
                </a:solidFill>
                <a:cs typeface="+mj-cs"/>
              </a:rPr>
              <a:t>3. الاكتظاظ السّكانيّ في منطقة واحدة؛ ممّا يؤدّي إلى وجود العديد من مصادر الضوء في منطقة محدودة. </a:t>
            </a:r>
          </a:p>
          <a:p>
            <a:pPr marL="0" indent="0">
              <a:buNone/>
            </a:pPr>
            <a:endParaRPr lang="en-US" dirty="0"/>
          </a:p>
        </p:txBody>
      </p:sp>
    </p:spTree>
    <p:extLst>
      <p:ext uri="{BB962C8B-B14F-4D97-AF65-F5344CB8AC3E}">
        <p14:creationId xmlns:p14="http://schemas.microsoft.com/office/powerpoint/2010/main" val="1264887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1321</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Adraa Raffo</dc:creator>
  <cp:lastModifiedBy>Adraa Raffo</cp:lastModifiedBy>
  <cp:revision>18</cp:revision>
  <dcterms:created xsi:type="dcterms:W3CDTF">2018-01-18T12:39:20Z</dcterms:created>
  <dcterms:modified xsi:type="dcterms:W3CDTF">2018-01-19T16:37:17Z</dcterms:modified>
</cp:coreProperties>
</file>