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70000" lnSpcReduction="20000"/>
          </a:bodyPr>
          <a:lstStyle/>
          <a:p>
            <a:pPr marL="457200" indent="-457200" algn="just" rtl="1">
              <a:lnSpc>
                <a:spcPct val="120000"/>
              </a:lnSpc>
              <a:spcBef>
                <a:spcPts val="600"/>
              </a:spcBef>
              <a:buFont typeface="Arial" panose="020B0604020202020204" pitchFamily="34" charset="0"/>
              <a:buChar char="•"/>
            </a:pPr>
            <a:r>
              <a:rPr lang="ar-IQ" sz="2900" b="1" dirty="0">
                <a:solidFill>
                  <a:schemeClr val="tx1"/>
                </a:solidFill>
                <a:cs typeface="+mj-cs"/>
              </a:rPr>
              <a:t>مشكلة وفاة أحد الزوجين :</a:t>
            </a:r>
          </a:p>
          <a:p>
            <a:pPr algn="just" rtl="1">
              <a:lnSpc>
                <a:spcPct val="120000"/>
              </a:lnSpc>
              <a:spcBef>
                <a:spcPts val="600"/>
              </a:spcBef>
            </a:pPr>
            <a:r>
              <a:rPr lang="ar-IQ" sz="2900" b="1" dirty="0">
                <a:solidFill>
                  <a:schemeClr val="tx1"/>
                </a:solidFill>
                <a:cs typeface="+mj-cs"/>
              </a:rPr>
              <a:t>هناك أوجه تشابه عديدة بين الطلاق ووفاة أحد الزوجين، وهذا يرتبط بطبيعة الحال بحقيقة سوسيولوجية أساسية هي أنهما يعنيان توقف أحد الزوجين عن أداء أدواره والتزاماته مما يتطلب تكيفا على مستوى الأسرة بأكملها .</a:t>
            </a:r>
          </a:p>
          <a:p>
            <a:pPr algn="just" rtl="1">
              <a:lnSpc>
                <a:spcPct val="120000"/>
              </a:lnSpc>
              <a:spcBef>
                <a:spcPts val="600"/>
              </a:spcBef>
            </a:pPr>
            <a:r>
              <a:rPr lang="ar-IQ" sz="2900" b="1" dirty="0">
                <a:solidFill>
                  <a:schemeClr val="tx1"/>
                </a:solidFill>
                <a:cs typeface="+mj-cs"/>
              </a:rPr>
              <a:t>ويمكن تلخيص أوجه التشابه بين الموت والطلاق فيما يلي :</a:t>
            </a:r>
          </a:p>
          <a:p>
            <a:pPr algn="just" rtl="1">
              <a:lnSpc>
                <a:spcPct val="120000"/>
              </a:lnSpc>
              <a:spcBef>
                <a:spcPts val="600"/>
              </a:spcBef>
            </a:pPr>
            <a:r>
              <a:rPr lang="ar-IQ" sz="2900" b="1" dirty="0">
                <a:solidFill>
                  <a:schemeClr val="tx1"/>
                </a:solidFill>
                <a:cs typeface="+mj-cs"/>
              </a:rPr>
              <a:t>1. توقف الإشباع الجنسي .</a:t>
            </a:r>
          </a:p>
          <a:p>
            <a:pPr algn="just" rtl="1">
              <a:lnSpc>
                <a:spcPct val="120000"/>
              </a:lnSpc>
              <a:spcBef>
                <a:spcPts val="600"/>
              </a:spcBef>
            </a:pPr>
            <a:r>
              <a:rPr lang="ar-IQ" sz="2900" b="1" dirty="0">
                <a:solidFill>
                  <a:schemeClr val="tx1"/>
                </a:solidFill>
                <a:cs typeface="+mj-cs"/>
              </a:rPr>
              <a:t>2. فقدان الإحساس بالأمن والأمان .</a:t>
            </a:r>
          </a:p>
          <a:p>
            <a:pPr algn="just" rtl="1">
              <a:lnSpc>
                <a:spcPct val="120000"/>
              </a:lnSpc>
              <a:spcBef>
                <a:spcPts val="600"/>
              </a:spcBef>
            </a:pPr>
            <a:r>
              <a:rPr lang="ar-IQ" sz="2900" b="1" dirty="0">
                <a:solidFill>
                  <a:schemeClr val="tx1"/>
                </a:solidFill>
                <a:cs typeface="+mj-cs"/>
              </a:rPr>
              <a:t>3. فقدان المثل الأعلى والنموذج والقدوة للأولاد .</a:t>
            </a:r>
          </a:p>
          <a:p>
            <a:pPr algn="just" rtl="1">
              <a:lnSpc>
                <a:spcPct val="120000"/>
              </a:lnSpc>
              <a:spcBef>
                <a:spcPts val="600"/>
              </a:spcBef>
            </a:pPr>
            <a:r>
              <a:rPr lang="ar-IQ" sz="2900" b="1" dirty="0">
                <a:solidFill>
                  <a:schemeClr val="tx1"/>
                </a:solidFill>
                <a:cs typeface="+mj-cs"/>
              </a:rPr>
              <a:t>4. زيادة الأعباء على الطرف الموجود في مسئولية رعاية الأطفال.</a:t>
            </a:r>
          </a:p>
          <a:p>
            <a:pPr algn="just" rtl="1">
              <a:lnSpc>
                <a:spcPct val="120000"/>
              </a:lnSpc>
              <a:spcBef>
                <a:spcPts val="600"/>
              </a:spcBef>
            </a:pPr>
            <a:r>
              <a:rPr lang="ar-IQ" sz="2900" b="1" dirty="0">
                <a:solidFill>
                  <a:schemeClr val="tx1"/>
                </a:solidFill>
                <a:cs typeface="+mj-cs"/>
              </a:rPr>
              <a:t>5. زيادة المشكلات المادية ( وخاصة في حالة رحيل الزوج). </a:t>
            </a:r>
          </a:p>
          <a:p>
            <a:pPr algn="just" rtl="1">
              <a:lnSpc>
                <a:spcPct val="120000"/>
              </a:lnSpc>
              <a:spcBef>
                <a:spcPts val="600"/>
              </a:spcBef>
            </a:pPr>
            <a:r>
              <a:rPr lang="ar-IQ" sz="2900" b="1" dirty="0">
                <a:solidFill>
                  <a:schemeClr val="tx1"/>
                </a:solidFill>
                <a:cs typeface="+mj-cs"/>
              </a:rPr>
              <a:t>6. إعادة توزيع المهام والمسئوليات المنزلية.</a:t>
            </a:r>
          </a:p>
          <a:p>
            <a:pPr algn="just" rtl="1">
              <a:lnSpc>
                <a:spcPct val="120000"/>
              </a:lnSpc>
              <a:spcBef>
                <a:spcPts val="600"/>
              </a:spcBef>
            </a:pPr>
            <a:r>
              <a:rPr lang="ar-IQ" sz="2900" b="1" dirty="0">
                <a:solidFill>
                  <a:schemeClr val="tx1"/>
                </a:solidFill>
                <a:cs typeface="+mj-cs"/>
              </a:rPr>
              <a:t>وإذا كانت هذه هي أوجه التشابه، فهناك اختلاف جوهري بين معنى الموت والطلاق، فالزواج عندما ينتهي بموت أحد الشريكين فإن الاعتقاد السائد أنه لولا الوفاة لاستمر الزواج فإن الشريك الآخر ينظر إليه على أنه شخص لم يفقد إنساناً شريكا فحسب وإنما ينظر إليه على أن علاقة زواجية قد انتهت.</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المحاضرة </a:t>
            </a:r>
            <a:r>
              <a:rPr lang="ar-IQ" b="1" dirty="0" smtClean="0">
                <a:cs typeface="+mj-cs"/>
              </a:rPr>
              <a:t>(8)</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ctr" rtl="1">
              <a:lnSpc>
                <a:spcPct val="100000"/>
              </a:lnSpc>
              <a:spcBef>
                <a:spcPts val="600"/>
              </a:spcBef>
              <a:buNone/>
            </a:pPr>
            <a:r>
              <a:rPr lang="ar-IQ" sz="2400" b="1" dirty="0">
                <a:solidFill>
                  <a:schemeClr val="tx1"/>
                </a:solidFill>
                <a:cs typeface="+mj-cs"/>
              </a:rPr>
              <a:t>نماذج مشكلات مجتمعية</a:t>
            </a:r>
          </a:p>
          <a:p>
            <a:pPr marL="0" indent="0" algn="just" rtl="1">
              <a:lnSpc>
                <a:spcPct val="100000"/>
              </a:lnSpc>
              <a:spcBef>
                <a:spcPts val="600"/>
              </a:spcBef>
              <a:buNone/>
            </a:pPr>
            <a:endParaRPr lang="ar-IQ" sz="2400" b="1" dirty="0">
              <a:solidFill>
                <a:schemeClr val="tx1"/>
              </a:solidFill>
              <a:cs typeface="+mj-cs"/>
            </a:endParaRPr>
          </a:p>
          <a:p>
            <a:pPr marL="0" indent="0" algn="just" rtl="1">
              <a:lnSpc>
                <a:spcPct val="100000"/>
              </a:lnSpc>
              <a:spcBef>
                <a:spcPts val="600"/>
              </a:spcBef>
              <a:buNone/>
            </a:pPr>
            <a:r>
              <a:rPr lang="ar-IQ" sz="2400" b="1" dirty="0">
                <a:solidFill>
                  <a:schemeClr val="tx1"/>
                </a:solidFill>
                <a:cs typeface="+mj-cs"/>
              </a:rPr>
              <a:t>اولاً) مشكلة التسول:</a:t>
            </a:r>
          </a:p>
          <a:p>
            <a:pPr marL="0" indent="0" algn="just" rtl="1">
              <a:lnSpc>
                <a:spcPct val="100000"/>
              </a:lnSpc>
              <a:spcBef>
                <a:spcPts val="600"/>
              </a:spcBef>
              <a:buNone/>
            </a:pPr>
            <a:r>
              <a:rPr lang="ar-IQ" sz="2400" b="1" dirty="0">
                <a:solidFill>
                  <a:schemeClr val="tx1"/>
                </a:solidFill>
                <a:cs typeface="+mj-cs"/>
              </a:rPr>
              <a:t>تُعدّ ظاهرة التسوّل ظَاهرةً عالميّةً لا تختصُّ بوطنٍ بعينه، بل هي مُنتشرةٌ في كلّ بُلدان العالم الفقيرة والغنيّة، ويُعرَّفُ التّسول بأنّه طَلبُ الإنسانِ المالَ من الأشخاص في الطُّرق العامة، عبر استِخدام عدّة وَسائل لاستثارة شَفَقة الناس وَعطفهم. ويُعدّ أحدَ أبرز الأمراض الاجتماعية المُنتشرة الذي لا يخلو منها مُجتمع حول العالم.</a:t>
            </a:r>
          </a:p>
          <a:p>
            <a:pPr marL="0" indent="0" algn="just" rtl="1">
              <a:lnSpc>
                <a:spcPct val="100000"/>
              </a:lnSpc>
              <a:spcBef>
                <a:spcPts val="600"/>
              </a:spcBef>
              <a:buNone/>
            </a:pPr>
            <a:r>
              <a:rPr lang="ar-IQ" sz="2400" b="1" dirty="0">
                <a:solidFill>
                  <a:schemeClr val="tx1"/>
                </a:solidFill>
                <a:cs typeface="+mj-cs"/>
              </a:rPr>
              <a:t> يُعرّفُ الشّخصُ المتسوِّل بأنّه الشخص الذي يطلبُ من النّاس الإحسان، عبر مَدّ يده لهم وطلب الرزق سواءً أكان في المحلات أو الطّرق العامة. </a:t>
            </a:r>
          </a:p>
          <a:p>
            <a:pPr marL="0" indent="0" algn="just" rtl="1">
              <a:lnSpc>
                <a:spcPct val="100000"/>
              </a:lnSpc>
              <a:spcBef>
                <a:spcPts val="600"/>
              </a:spcBef>
              <a:buNone/>
            </a:pPr>
            <a:endParaRPr lang="ar-IQ" sz="2400" b="1" dirty="0">
              <a:solidFill>
                <a:schemeClr val="tx1"/>
              </a:solidFill>
              <a:cs typeface="+mj-cs"/>
            </a:endParaRPr>
          </a:p>
          <a:p>
            <a:pPr marL="0" indent="0" algn="just" rtl="1">
              <a:lnSpc>
                <a:spcPct val="100000"/>
              </a:lnSpc>
              <a:spcBef>
                <a:spcPts val="600"/>
              </a:spcBef>
              <a:buNone/>
            </a:pPr>
            <a:r>
              <a:rPr lang="ar-IQ" sz="2400" b="1" dirty="0">
                <a:solidFill>
                  <a:schemeClr val="tx1"/>
                </a:solidFill>
                <a:cs typeface="+mj-cs"/>
              </a:rPr>
              <a:t>أنواع التسوُّل: </a:t>
            </a:r>
          </a:p>
          <a:p>
            <a:pPr marL="0" indent="0" algn="just" rtl="1">
              <a:lnSpc>
                <a:spcPct val="100000"/>
              </a:lnSpc>
              <a:spcBef>
                <a:spcPts val="600"/>
              </a:spcBef>
              <a:buNone/>
            </a:pPr>
            <a:r>
              <a:rPr lang="ar-IQ" sz="2400" b="1" dirty="0">
                <a:solidFill>
                  <a:schemeClr val="tx1"/>
                </a:solidFill>
                <a:cs typeface="+mj-cs"/>
              </a:rPr>
              <a:t>يُمكِن تقسيم أنواع التسوّل إلى عدّة أنواع، هي: </a:t>
            </a:r>
          </a:p>
          <a:p>
            <a:pPr marL="0" indent="0" algn="just" rtl="1">
              <a:lnSpc>
                <a:spcPct val="100000"/>
              </a:lnSpc>
              <a:spcBef>
                <a:spcPts val="600"/>
              </a:spcBef>
              <a:buNone/>
            </a:pPr>
            <a:r>
              <a:rPr lang="ar-IQ" sz="2400" b="1" dirty="0">
                <a:solidFill>
                  <a:schemeClr val="tx1"/>
                </a:solidFill>
                <a:cs typeface="+mj-cs"/>
              </a:rPr>
              <a:t>1) تسوّلٌ مباشر: يُسمّى أيضاً بالتسوّل الظّاهر وهو التسوّل الصّريح الذي يطلبُ فيه المتسوّل المال، ويتم عن طريق ارتداء ملابس ممزقّة ومتّسخة أو مدّ يده للمارة أو إظهارِ عاهةٍ مُعيّنة لديه، أو ترديد عباراتٍ مُعيّنة كعبارات الدّعاء التي تستثير عاطفة الناس أو الجمع بين أكثر من وسيلة منها. </a:t>
            </a:r>
          </a:p>
          <a:p>
            <a:pPr marL="0" indent="0" algn="just" rtl="1">
              <a:lnSpc>
                <a:spcPct val="100000"/>
              </a:lnSpc>
              <a:spcBef>
                <a:spcPts val="600"/>
              </a:spcBef>
              <a:buNone/>
            </a:pPr>
            <a:endParaRPr lang="en-US" sz="2400" b="1" dirty="0">
              <a:solidFill>
                <a:schemeClr val="tx1"/>
              </a:solidFill>
              <a:cs typeface="+mj-cs"/>
            </a:endParaRPr>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a:bodyPr>
          <a:lstStyle/>
          <a:p>
            <a:pPr marL="0" indent="0" algn="just" rtl="1">
              <a:lnSpc>
                <a:spcPct val="100000"/>
              </a:lnSpc>
              <a:spcBef>
                <a:spcPts val="600"/>
              </a:spcBef>
              <a:buNone/>
            </a:pPr>
            <a:endParaRPr lang="ar-IQ" sz="2000" b="1" dirty="0">
              <a:solidFill>
                <a:schemeClr val="tx1"/>
              </a:solidFill>
              <a:cs typeface="+mj-cs"/>
            </a:endParaRPr>
          </a:p>
          <a:p>
            <a:pPr marL="0" indent="0" algn="r" rtl="1">
              <a:lnSpc>
                <a:spcPct val="110000"/>
              </a:lnSpc>
              <a:spcBef>
                <a:spcPts val="600"/>
              </a:spcBef>
              <a:buNone/>
            </a:pPr>
            <a:r>
              <a:rPr lang="ar-IQ" b="1" dirty="0" smtClean="0">
                <a:solidFill>
                  <a:schemeClr val="tx1"/>
                </a:solidFill>
                <a:cs typeface="+mj-cs"/>
              </a:rPr>
              <a:t>2) </a:t>
            </a:r>
            <a:r>
              <a:rPr lang="ar-IQ" b="1" dirty="0">
                <a:solidFill>
                  <a:schemeClr val="tx1"/>
                </a:solidFill>
                <a:cs typeface="+mj-cs"/>
              </a:rPr>
              <a:t>تسوّل غير مباشر: يُسمّى أيضاً بالتسوّل غير الظّاهر أو المُقنّع، وهو أن يستتر المُتسوّل خلفَ خدمات رمزيّة يقدّمها للناس؛ كدَعوتهم لشِراء بعض السِّلع الخفيفة كالمناديل الورقية أو مُمارسة عمل خفيف كمسح زجاج السيّارات أو الأحذية وغيرها.</a:t>
            </a:r>
          </a:p>
          <a:p>
            <a:pPr marL="0" indent="0" algn="r" rtl="1">
              <a:lnSpc>
                <a:spcPct val="110000"/>
              </a:lnSpc>
              <a:spcBef>
                <a:spcPts val="600"/>
              </a:spcBef>
              <a:buNone/>
            </a:pPr>
            <a:r>
              <a:rPr lang="ar-IQ" b="1" dirty="0">
                <a:solidFill>
                  <a:schemeClr val="tx1"/>
                </a:solidFill>
                <a:cs typeface="+mj-cs"/>
              </a:rPr>
              <a:t>3)  تسوّل إجباريّ: هو التسوّل الذي يُجبر فيه المتسوّل على ممارسة هذا الفعل كحالات إجبار الأطفال على ذلك.</a:t>
            </a:r>
          </a:p>
          <a:p>
            <a:pPr marL="0" indent="0" algn="r" rtl="1">
              <a:lnSpc>
                <a:spcPct val="110000"/>
              </a:lnSpc>
              <a:spcBef>
                <a:spcPts val="600"/>
              </a:spcBef>
              <a:buNone/>
            </a:pPr>
            <a:r>
              <a:rPr lang="ar-IQ" b="1" dirty="0">
                <a:solidFill>
                  <a:schemeClr val="tx1"/>
                </a:solidFill>
                <a:cs typeface="+mj-cs"/>
              </a:rPr>
              <a:t>4)  تسوّل اختياريّ: هو التسوّل الذي لا يَكون فيه المتسوّل مضطرّاً لشيء سوى رغبته في كسب المال.</a:t>
            </a:r>
          </a:p>
          <a:p>
            <a:pPr marL="0" indent="0" algn="r" rtl="1">
              <a:lnSpc>
                <a:spcPct val="110000"/>
              </a:lnSpc>
              <a:spcBef>
                <a:spcPts val="600"/>
              </a:spcBef>
              <a:buNone/>
            </a:pPr>
            <a:r>
              <a:rPr lang="ar-IQ" b="1" dirty="0">
                <a:solidFill>
                  <a:schemeClr val="tx1"/>
                </a:solidFill>
                <a:cs typeface="+mj-cs"/>
              </a:rPr>
              <a:t>5)  تسوّل موسميّ: هو التسوّل الذي يكونُ في المُناسبات والمواسم فقط كمواسم الأعياد وشهر رمضان.</a:t>
            </a:r>
          </a:p>
          <a:p>
            <a:pPr marL="0" indent="0" algn="r" rtl="1">
              <a:lnSpc>
                <a:spcPct val="110000"/>
              </a:lnSpc>
              <a:spcBef>
                <a:spcPts val="600"/>
              </a:spcBef>
              <a:buNone/>
            </a:pPr>
            <a:r>
              <a:rPr lang="ar-IQ" b="1" dirty="0">
                <a:solidFill>
                  <a:schemeClr val="tx1"/>
                </a:solidFill>
                <a:cs typeface="+mj-cs"/>
              </a:rPr>
              <a:t>6)  تسوّل عارض: هو التسوّل الذي يكونُ طارئاً وعابِراً لحاجة ماسّة حلّت للشخص؛ كالشّخص الذي ضلّ طريقه أو أضاع أمواله في الغربة، حيثُ ينتهي هذا النّوع من التسوّل بانتهاء حاجة الشخص المُتسوّل.</a:t>
            </a:r>
          </a:p>
          <a:p>
            <a:pPr marL="0" indent="0" algn="r" rtl="1">
              <a:lnSpc>
                <a:spcPct val="110000"/>
              </a:lnSpc>
              <a:spcBef>
                <a:spcPts val="600"/>
              </a:spcBef>
              <a:buNone/>
            </a:pPr>
            <a:r>
              <a:rPr lang="ar-IQ" b="1" dirty="0">
                <a:solidFill>
                  <a:schemeClr val="tx1"/>
                </a:solidFill>
                <a:cs typeface="+mj-cs"/>
              </a:rPr>
              <a:t>7)  تسول الشخص القادر: هو التسوّل الذي يُمارسه الشّخص المُقتدر على العمل والكسب، لكنّه يُحبّذ التسول.</a:t>
            </a:r>
          </a:p>
          <a:p>
            <a:pPr marL="0" indent="0" algn="r" rtl="1">
              <a:lnSpc>
                <a:spcPct val="110000"/>
              </a:lnSpc>
              <a:spcBef>
                <a:spcPts val="600"/>
              </a:spcBef>
              <a:buNone/>
            </a:pPr>
            <a:r>
              <a:rPr lang="ar-IQ" b="1" dirty="0">
                <a:solidFill>
                  <a:schemeClr val="tx1"/>
                </a:solidFill>
                <a:cs typeface="+mj-cs"/>
              </a:rPr>
              <a:t>8)  تسوّل غير القادر: هو التسّول الذي يُمارسه الشّخص العاجز أو المريض والمتخلّف عقلياً؛ حيثُ يوضعُ في دور الرعاية المُخصّصة له حين القبض عليه.</a:t>
            </a:r>
          </a:p>
          <a:p>
            <a:pPr marL="0" indent="0" algn="r" rtl="1">
              <a:lnSpc>
                <a:spcPct val="110000"/>
              </a:lnSpc>
              <a:spcBef>
                <a:spcPts val="600"/>
              </a:spcBef>
              <a:buNone/>
            </a:pPr>
            <a:r>
              <a:rPr lang="ar-IQ" b="1" dirty="0">
                <a:solidFill>
                  <a:schemeClr val="tx1"/>
                </a:solidFill>
                <a:cs typeface="+mj-cs"/>
              </a:rPr>
              <a:t>9)  تسوّل الجانح: هو التسّول الذي تُصاحبه أفعالٌ إجرامية كالسّرقة؛ حيثُ يُسهّل غطاء التسوّل على المتسوّل مُمارسة هذه الأفعال الإجرامية.</a:t>
            </a:r>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pPr marL="0" indent="0" algn="r" rtl="1">
              <a:lnSpc>
                <a:spcPct val="110000"/>
              </a:lnSpc>
              <a:spcBef>
                <a:spcPts val="600"/>
              </a:spcBef>
              <a:buNone/>
            </a:pPr>
            <a:r>
              <a:rPr lang="ar-IQ" b="1" dirty="0">
                <a:solidFill>
                  <a:schemeClr val="tx1"/>
                </a:solidFill>
                <a:cs typeface="+mj-cs"/>
              </a:rPr>
              <a:t>أشكال التسوُّل:</a:t>
            </a:r>
          </a:p>
          <a:p>
            <a:pPr marL="0" indent="0" algn="r" rtl="1">
              <a:lnSpc>
                <a:spcPct val="110000"/>
              </a:lnSpc>
              <a:spcBef>
                <a:spcPts val="600"/>
              </a:spcBef>
              <a:buNone/>
            </a:pPr>
            <a:r>
              <a:rPr lang="ar-IQ" b="1" dirty="0">
                <a:solidFill>
                  <a:schemeClr val="tx1"/>
                </a:solidFill>
                <a:cs typeface="+mj-cs"/>
              </a:rPr>
              <a:t> يَستخدمُ المُتسوّلون أشكالاً مُختلفةً للقيام بالتسوّل، ويتّخذون كثيراً من الطرق والحيل للحصولِ على المال ويتفنّنون في ذلك، ومن هذه الأشكال:</a:t>
            </a:r>
          </a:p>
          <a:p>
            <a:pPr marL="0" indent="0" algn="r" rtl="1">
              <a:lnSpc>
                <a:spcPct val="110000"/>
              </a:lnSpc>
              <a:spcBef>
                <a:spcPts val="600"/>
              </a:spcBef>
              <a:buNone/>
            </a:pPr>
            <a:r>
              <a:rPr lang="ar-IQ" b="1" dirty="0">
                <a:solidFill>
                  <a:schemeClr val="tx1"/>
                </a:solidFill>
                <a:cs typeface="+mj-cs"/>
              </a:rPr>
              <a:t>1.  إظهارُ الحاجة الماسّة للناس عبر البكاء، كأن يَدّعي المتسوِّل أنّه عابرُ سبيل ضاع ماله أو نفد، فيطلب من الناس المساعدة. </a:t>
            </a:r>
          </a:p>
          <a:p>
            <a:pPr marL="0" indent="0" algn="r" rtl="1">
              <a:lnSpc>
                <a:spcPct val="110000"/>
              </a:lnSpc>
              <a:spcBef>
                <a:spcPts val="600"/>
              </a:spcBef>
              <a:buNone/>
            </a:pPr>
            <a:r>
              <a:rPr lang="ar-IQ" b="1" dirty="0">
                <a:solidFill>
                  <a:schemeClr val="tx1"/>
                </a:solidFill>
                <a:cs typeface="+mj-cs"/>
              </a:rPr>
              <a:t>2. انتحالُ بعضِ الأمراض والعاهات غير الحقيقية عبر الخداع والتّمويه؛ كاستخدام المستحضرات التجميلية مثلاً لاستثارة عواطف الناس. </a:t>
            </a:r>
          </a:p>
          <a:p>
            <a:pPr marL="0" indent="0" algn="r" rtl="1">
              <a:lnSpc>
                <a:spcPct val="110000"/>
              </a:lnSpc>
              <a:spcBef>
                <a:spcPts val="600"/>
              </a:spcBef>
              <a:buNone/>
            </a:pPr>
            <a:r>
              <a:rPr lang="ar-IQ" b="1" dirty="0">
                <a:solidFill>
                  <a:schemeClr val="tx1"/>
                </a:solidFill>
                <a:cs typeface="+mj-cs"/>
              </a:rPr>
              <a:t>3. طلبُ التّبرعات؛ لأجلِ مشروعٍ خيري كبناءِ المساجد أو المدارس ونحوها. </a:t>
            </a:r>
          </a:p>
          <a:p>
            <a:pPr marL="0" indent="0" algn="r" rtl="1">
              <a:lnSpc>
                <a:spcPct val="110000"/>
              </a:lnSpc>
              <a:spcBef>
                <a:spcPts val="600"/>
              </a:spcBef>
              <a:buNone/>
            </a:pPr>
            <a:r>
              <a:rPr lang="ar-IQ" b="1" dirty="0">
                <a:solidFill>
                  <a:schemeClr val="tx1"/>
                </a:solidFill>
                <a:cs typeface="+mj-cs"/>
              </a:rPr>
              <a:t>4. ادّعاء الشخص إصابته بالخلل العقليّ عبر التلفّظ بعباراتٍ غير مفهومة أو التلويح بإشاراتٍ مُبهمة؛ لكسب شَفقة النّاس وأموالهم. </a:t>
            </a:r>
          </a:p>
          <a:p>
            <a:pPr marL="0" indent="0" algn="r" rtl="1">
              <a:lnSpc>
                <a:spcPct val="110000"/>
              </a:lnSpc>
              <a:spcBef>
                <a:spcPts val="600"/>
              </a:spcBef>
              <a:buNone/>
            </a:pPr>
            <a:r>
              <a:rPr lang="ar-IQ" b="1" dirty="0">
                <a:solidFill>
                  <a:schemeClr val="tx1"/>
                </a:solidFill>
                <a:cs typeface="+mj-cs"/>
              </a:rPr>
              <a:t>5. اصطحاب الأطفال خاصّةً الأطفال الذين يُعانون من خللٍ أو إعاقة مُعيّنة إلى أماكن مُعيّنة يرتادها الناس بكثرة كالمساجد والأسواق؛ لكسب عواطف الرّحمة والعطف لدى الناس. </a:t>
            </a:r>
          </a:p>
          <a:p>
            <a:pPr marL="0" indent="0" algn="r" rtl="1">
              <a:lnSpc>
                <a:spcPct val="110000"/>
              </a:lnSpc>
              <a:spcBef>
                <a:spcPts val="600"/>
              </a:spcBef>
              <a:buNone/>
            </a:pPr>
            <a:r>
              <a:rPr lang="ar-IQ" b="1" dirty="0">
                <a:solidFill>
                  <a:schemeClr val="tx1"/>
                </a:solidFill>
                <a:cs typeface="+mj-cs"/>
              </a:rPr>
              <a:t>6. استئجار أطفالٍ واستخدامهم كوسيلة للتسول مع دفع مقابلٍ لأسرة الطفل؛ حيثُ يقومون بعمل عاهات مُصطنعة للأطفال غالباً ما تكون باستخدام أطراف صناعية مشوّهة. </a:t>
            </a:r>
          </a:p>
          <a:p>
            <a:pPr marL="0" indent="0" algn="r" rtl="1">
              <a:lnSpc>
                <a:spcPct val="110000"/>
              </a:lnSpc>
              <a:spcBef>
                <a:spcPts val="600"/>
              </a:spcBef>
              <a:buNone/>
            </a:pPr>
            <a:r>
              <a:rPr lang="ar-IQ" b="1" dirty="0">
                <a:solidFill>
                  <a:schemeClr val="tx1"/>
                </a:solidFill>
                <a:cs typeface="+mj-cs"/>
              </a:rPr>
              <a:t>7. استغلال مشاعر النّاس وعطفهم عبر إظهار وثائق رسميّة وصكوك غير حقيقيّة لحوادث وهميّة يَلزم دفعها كفواتير الماء والكهرباء، أو وصفات الأدوية. </a:t>
            </a:r>
          </a:p>
          <a:p>
            <a:pPr marL="0" indent="0" algn="r" rtl="1">
              <a:buNone/>
            </a:pPr>
            <a:endParaRPr lang="en-US" dirty="0"/>
          </a:p>
        </p:txBody>
      </p:sp>
    </p:spTree>
    <p:extLst>
      <p:ext uri="{BB962C8B-B14F-4D97-AF65-F5344CB8AC3E}">
        <p14:creationId xmlns:p14="http://schemas.microsoft.com/office/powerpoint/2010/main" val="406507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62500" lnSpcReduction="20000"/>
          </a:bodyPr>
          <a:lstStyle/>
          <a:p>
            <a:pPr marL="0" indent="0" algn="just" rtl="1">
              <a:lnSpc>
                <a:spcPct val="120000"/>
              </a:lnSpc>
              <a:spcBef>
                <a:spcPts val="600"/>
              </a:spcBef>
              <a:buNone/>
            </a:pPr>
            <a:r>
              <a:rPr lang="ar-IQ" sz="2500" b="1" dirty="0">
                <a:solidFill>
                  <a:schemeClr val="tx1"/>
                </a:solidFill>
                <a:cs typeface="+mj-cs"/>
              </a:rPr>
              <a:t>أسباب التَّسوُّل </a:t>
            </a:r>
          </a:p>
          <a:p>
            <a:pPr marL="0" indent="0" algn="just" rtl="1">
              <a:lnSpc>
                <a:spcPct val="120000"/>
              </a:lnSpc>
              <a:spcBef>
                <a:spcPts val="600"/>
              </a:spcBef>
              <a:buNone/>
            </a:pPr>
            <a:r>
              <a:rPr lang="ar-IQ" sz="2500" b="1" dirty="0">
                <a:solidFill>
                  <a:schemeClr val="tx1"/>
                </a:solidFill>
                <a:cs typeface="+mj-cs"/>
              </a:rPr>
              <a:t>للتسوِّل أسباب عدّة، منها:</a:t>
            </a:r>
          </a:p>
          <a:p>
            <a:pPr marL="0" indent="0" algn="just" rtl="1">
              <a:lnSpc>
                <a:spcPct val="120000"/>
              </a:lnSpc>
              <a:spcBef>
                <a:spcPts val="600"/>
              </a:spcBef>
              <a:buNone/>
            </a:pPr>
            <a:r>
              <a:rPr lang="ar-IQ" sz="2500" b="1" dirty="0">
                <a:solidFill>
                  <a:schemeClr val="tx1"/>
                </a:solidFill>
                <a:cs typeface="+mj-cs"/>
              </a:rPr>
              <a:t>1.  ازدياد الفقر وانتشاره ليشمل أعداداً أكبر في المُجتمعات. </a:t>
            </a:r>
          </a:p>
          <a:p>
            <a:pPr marL="0" indent="0" algn="just" rtl="1">
              <a:lnSpc>
                <a:spcPct val="120000"/>
              </a:lnSpc>
              <a:spcBef>
                <a:spcPts val="600"/>
              </a:spcBef>
              <a:buNone/>
            </a:pPr>
            <a:r>
              <a:rPr lang="ar-IQ" sz="2500" b="1" dirty="0">
                <a:solidFill>
                  <a:schemeClr val="tx1"/>
                </a:solidFill>
                <a:cs typeface="+mj-cs"/>
              </a:rPr>
              <a:t>2. ازدياد نسب البطالة لدى الشّباب. ضعف التوكِّل على الله والثّقة برزقه؛ حيثُ ضمِن الله للكائنات جميعاً رزقها.</a:t>
            </a:r>
          </a:p>
          <a:p>
            <a:pPr marL="0" indent="0" algn="just" rtl="1">
              <a:lnSpc>
                <a:spcPct val="120000"/>
              </a:lnSpc>
              <a:spcBef>
                <a:spcPts val="600"/>
              </a:spcBef>
              <a:buNone/>
            </a:pPr>
            <a:r>
              <a:rPr lang="ar-IQ" sz="2500" b="1" dirty="0">
                <a:solidFill>
                  <a:schemeClr val="tx1"/>
                </a:solidFill>
                <a:cs typeface="+mj-cs"/>
              </a:rPr>
              <a:t>3. تفضيلُ بعضِ النّاس الراحة والكسل على العمل والنشاط، ممّا يدعوهم للتسوّل باعتبارها حِرفةً مُريحة ومُجدية. </a:t>
            </a:r>
          </a:p>
          <a:p>
            <a:pPr marL="0" indent="0" algn="just" rtl="1">
              <a:lnSpc>
                <a:spcPct val="120000"/>
              </a:lnSpc>
              <a:spcBef>
                <a:spcPts val="600"/>
              </a:spcBef>
              <a:buNone/>
            </a:pPr>
            <a:r>
              <a:rPr lang="ar-IQ" sz="2500" b="1" dirty="0">
                <a:solidFill>
                  <a:schemeClr val="tx1"/>
                </a:solidFill>
                <a:cs typeface="+mj-cs"/>
              </a:rPr>
              <a:t>4. تراجُع الدّور الاجتماعي بين النّاس في المُجتمع، وغيابُ الشّعور بالعدالة الاجتماعية. </a:t>
            </a:r>
          </a:p>
          <a:p>
            <a:pPr marL="0" indent="0" algn="just" rtl="1">
              <a:lnSpc>
                <a:spcPct val="120000"/>
              </a:lnSpc>
              <a:spcBef>
                <a:spcPts val="600"/>
              </a:spcBef>
              <a:buNone/>
            </a:pPr>
            <a:r>
              <a:rPr lang="ar-IQ" sz="2500" b="1" dirty="0">
                <a:solidFill>
                  <a:schemeClr val="tx1"/>
                </a:solidFill>
                <a:cs typeface="+mj-cs"/>
              </a:rPr>
              <a:t>5. تشجيعُ بعضِ النّاس للمتسوّلين؛ إذ يغلبهم شعور الرأفة والعطف فيُعطون دون تردّد.</a:t>
            </a:r>
          </a:p>
          <a:p>
            <a:pPr marL="0" indent="0" algn="just" rtl="1">
              <a:lnSpc>
                <a:spcPct val="120000"/>
              </a:lnSpc>
              <a:spcBef>
                <a:spcPts val="600"/>
              </a:spcBef>
              <a:buNone/>
            </a:pPr>
            <a:endParaRPr lang="ar-IQ" sz="2500" b="1" dirty="0">
              <a:solidFill>
                <a:schemeClr val="tx1"/>
              </a:solidFill>
              <a:cs typeface="+mj-cs"/>
            </a:endParaRPr>
          </a:p>
          <a:p>
            <a:pPr marL="0" indent="0" algn="just" rtl="1">
              <a:lnSpc>
                <a:spcPct val="120000"/>
              </a:lnSpc>
              <a:spcBef>
                <a:spcPts val="600"/>
              </a:spcBef>
              <a:buNone/>
            </a:pPr>
            <a:r>
              <a:rPr lang="ar-IQ" sz="2500" b="1" dirty="0">
                <a:solidFill>
                  <a:schemeClr val="tx1"/>
                </a:solidFill>
                <a:cs typeface="+mj-cs"/>
              </a:rPr>
              <a:t>علاج ظاهرة التَّسوُّل:</a:t>
            </a:r>
          </a:p>
          <a:p>
            <a:pPr marL="0" indent="0" algn="just" rtl="1">
              <a:lnSpc>
                <a:spcPct val="120000"/>
              </a:lnSpc>
              <a:spcBef>
                <a:spcPts val="600"/>
              </a:spcBef>
              <a:buNone/>
            </a:pPr>
            <a:r>
              <a:rPr lang="ar-IQ" sz="2500" b="1" dirty="0">
                <a:solidFill>
                  <a:schemeClr val="tx1"/>
                </a:solidFill>
                <a:cs typeface="+mj-cs"/>
              </a:rPr>
              <a:t> تَضعُ الدّول الكثير من الخُطط لمُجابهة آفة التسّول ومنع انتشارها؛ كونها قد تَزيد احتمالَ الجريمة في المُجتمع ممّا يتطلّب وجود وسائل علاجٍ مُجديةٍ وقوانين رادعة، ومن هذه الوسائل:</a:t>
            </a:r>
          </a:p>
          <a:p>
            <a:pPr marL="0" indent="0" algn="just" rtl="1">
              <a:lnSpc>
                <a:spcPct val="120000"/>
              </a:lnSpc>
              <a:spcBef>
                <a:spcPts val="600"/>
              </a:spcBef>
              <a:buNone/>
            </a:pPr>
            <a:r>
              <a:rPr lang="ar-IQ" sz="2500" b="1" dirty="0">
                <a:solidFill>
                  <a:schemeClr val="tx1"/>
                </a:solidFill>
                <a:cs typeface="+mj-cs"/>
              </a:rPr>
              <a:t>1.  إجراء الدّراسات الاجتماعية اللازمة للكشف عن الأسباب الحقيقيّة للمشكلة وأسباب انتشارها، وطرحُ توصياتٍ للحد منها. </a:t>
            </a:r>
          </a:p>
          <a:p>
            <a:pPr marL="0" indent="0" algn="just" rtl="1">
              <a:lnSpc>
                <a:spcPct val="120000"/>
              </a:lnSpc>
              <a:spcBef>
                <a:spcPts val="600"/>
              </a:spcBef>
              <a:buNone/>
            </a:pPr>
            <a:r>
              <a:rPr lang="ar-IQ" sz="2500" b="1" dirty="0">
                <a:solidFill>
                  <a:schemeClr val="tx1"/>
                </a:solidFill>
                <a:cs typeface="+mj-cs"/>
              </a:rPr>
              <a:t>2. توعية المُجتمع بالمُشكلة وآثارها من خلال نشرِ برامج التّوعية حول التّسول وآثاره ومضاره سواءً عبر وسائل الإعلام أو عن طريق عقدِ ورشاتٍ توعويّةٍ لأفراد المجتمع، ليكون المُجتمع مُسانداً حقيقاً في عمليّة مكافحة الظّاهرة. </a:t>
            </a:r>
          </a:p>
          <a:p>
            <a:pPr marL="0" indent="0" algn="just" rtl="1">
              <a:lnSpc>
                <a:spcPct val="120000"/>
              </a:lnSpc>
              <a:spcBef>
                <a:spcPts val="600"/>
              </a:spcBef>
              <a:buNone/>
            </a:pPr>
            <a:r>
              <a:rPr lang="ar-IQ" sz="2500" b="1" dirty="0">
                <a:solidFill>
                  <a:schemeClr val="tx1"/>
                </a:solidFill>
                <a:cs typeface="+mj-cs"/>
              </a:rPr>
              <a:t>3. دعمُ المراكز المتخصّصة بمُكافحة التسوّل عبر رفدها بعَددٍ مُناسبٍ من الموظّفين المؤهلين، وزيادة عدد هذه المراكز والسّعي لانتشارها في الأماكن التي تكثُر فيها الظّاهرة. </a:t>
            </a:r>
          </a:p>
          <a:p>
            <a:pPr marL="0" indent="0" algn="just" rtl="1">
              <a:lnSpc>
                <a:spcPct val="120000"/>
              </a:lnSpc>
              <a:spcBef>
                <a:spcPts val="600"/>
              </a:spcBef>
              <a:buNone/>
            </a:pPr>
            <a:r>
              <a:rPr lang="ar-IQ" sz="2500" b="1" dirty="0">
                <a:solidFill>
                  <a:schemeClr val="tx1"/>
                </a:solidFill>
                <a:cs typeface="+mj-cs"/>
              </a:rPr>
              <a:t>4. وضعُ القوانين الرّادعة، وتطبيقها دون تراخٍ على من يقفُ خلفَ هذه المجموعات ويستغلُّها لتحقيق مكاسب شخصية. </a:t>
            </a:r>
          </a:p>
          <a:p>
            <a:pPr marL="0" indent="0" algn="just" rtl="1">
              <a:lnSpc>
                <a:spcPct val="120000"/>
              </a:lnSpc>
              <a:spcBef>
                <a:spcPts val="600"/>
              </a:spcBef>
              <a:buNone/>
            </a:pPr>
            <a:r>
              <a:rPr lang="ar-IQ" sz="2500" b="1" dirty="0">
                <a:solidFill>
                  <a:schemeClr val="tx1"/>
                </a:solidFill>
                <a:cs typeface="+mj-cs"/>
              </a:rPr>
              <a:t>5. تفعيل دور الشّرطة وإشراكهم في عملية القبض على المتسوّلين. </a:t>
            </a:r>
          </a:p>
          <a:p>
            <a:pPr marL="0" indent="0" algn="just" rtl="1">
              <a:lnSpc>
                <a:spcPct val="120000"/>
              </a:lnSpc>
              <a:spcBef>
                <a:spcPts val="600"/>
              </a:spcBef>
              <a:buNone/>
            </a:pPr>
            <a:r>
              <a:rPr lang="ar-IQ" sz="2500" b="1" dirty="0">
                <a:solidFill>
                  <a:schemeClr val="tx1"/>
                </a:solidFill>
                <a:cs typeface="+mj-cs"/>
              </a:rPr>
              <a:t>6. تشجيعُ قيمة التّكافل الاجتماعي ونشرها بين أفراد المجتمع، ليشعر النّاس بالمُحتاجين ويُقدّموا لهم العون كي لا يضطرّوا لطرق باب التسوّل، وذلك عبر تقديم التبرّعات من خلال جماعة المساجد ومجالس الحي. </a:t>
            </a:r>
          </a:p>
          <a:p>
            <a:pPr marL="0" indent="0" algn="just" rtl="1">
              <a:lnSpc>
                <a:spcPct val="120000"/>
              </a:lnSpc>
              <a:spcBef>
                <a:spcPts val="600"/>
              </a:spcBef>
              <a:buNone/>
            </a:pPr>
            <a:r>
              <a:rPr lang="ar-IQ" sz="2500" b="1" dirty="0">
                <a:solidFill>
                  <a:schemeClr val="tx1"/>
                </a:solidFill>
                <a:cs typeface="+mj-cs"/>
              </a:rPr>
              <a:t>7. رفد الجمعيّات الخيرية ودعمها بالمساعدات النقدية والعينيّة لكِفاية المُحتاجين وإبعادهم عن التسوّل.</a:t>
            </a:r>
          </a:p>
          <a:p>
            <a:pPr marL="0" indent="0" algn="just" rtl="1">
              <a:buNone/>
            </a:pPr>
            <a:endParaRPr lang="en-US" dirty="0"/>
          </a:p>
        </p:txBody>
      </p:sp>
    </p:spTree>
    <p:extLst>
      <p:ext uri="{BB962C8B-B14F-4D97-AF65-F5344CB8AC3E}">
        <p14:creationId xmlns:p14="http://schemas.microsoft.com/office/powerpoint/2010/main" val="2339556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1029</Words>
  <Application>Microsoft Office PowerPoint</Application>
  <PresentationFormat>Widescreen</PresentationFormat>
  <Paragraphs>60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15</cp:revision>
  <dcterms:created xsi:type="dcterms:W3CDTF">2018-01-18T12:39:20Z</dcterms:created>
  <dcterms:modified xsi:type="dcterms:W3CDTF">2018-01-19T16:36:47Z</dcterms:modified>
</cp:coreProperties>
</file>