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pPr marL="457200" indent="-457200" algn="just" rtl="1">
              <a:lnSpc>
                <a:spcPct val="120000"/>
              </a:lnSpc>
              <a:spcBef>
                <a:spcPts val="600"/>
              </a:spcBef>
              <a:buFont typeface="Arial" panose="020B0604020202020204" pitchFamily="34" charset="0"/>
              <a:buChar char="•"/>
            </a:pPr>
            <a:r>
              <a:rPr lang="ar-IQ" sz="2900" b="1" dirty="0">
                <a:solidFill>
                  <a:schemeClr val="tx1"/>
                </a:solidFill>
                <a:cs typeface="+mj-cs"/>
              </a:rPr>
              <a:t>بعض الآثار المترتبة على الطلاق:</a:t>
            </a:r>
          </a:p>
          <a:p>
            <a:pPr algn="just" rtl="1">
              <a:lnSpc>
                <a:spcPct val="120000"/>
              </a:lnSpc>
              <a:spcBef>
                <a:spcPts val="600"/>
              </a:spcBef>
            </a:pPr>
            <a:r>
              <a:rPr lang="ar-IQ" sz="2900" b="1" dirty="0">
                <a:solidFill>
                  <a:schemeClr val="tx1"/>
                </a:solidFill>
                <a:cs typeface="+mj-cs"/>
              </a:rPr>
              <a:t>أي ظاهرة كانت، لا بد لها من آثار سلبية، أو إيجابية، وكذلك الحال بالنسبة لظاهرة الطلاق فمن المعلوم أن الطلاق مشكلة اجتماعية، لها آثار ضارة بالمجتمع، وسوف نركِّز على هذه الآثار السلبية على الفرد والمجتمع.</a:t>
            </a:r>
          </a:p>
          <a:p>
            <a:pPr algn="just" rtl="1">
              <a:lnSpc>
                <a:spcPct val="120000"/>
              </a:lnSpc>
              <a:spcBef>
                <a:spcPts val="600"/>
              </a:spcBef>
            </a:pPr>
            <a:r>
              <a:rPr lang="ar-IQ" sz="2900" b="1" dirty="0" smtClean="0">
                <a:solidFill>
                  <a:schemeClr val="tx1"/>
                </a:solidFill>
                <a:cs typeface="+mj-cs"/>
              </a:rPr>
              <a:t>1. بعض </a:t>
            </a:r>
            <a:r>
              <a:rPr lang="ar-IQ" sz="2900" b="1" dirty="0">
                <a:solidFill>
                  <a:schemeClr val="tx1"/>
                </a:solidFill>
                <a:cs typeface="+mj-cs"/>
              </a:rPr>
              <a:t>الآثار النفسية على المطلقين: فالطلاق يؤثِّر على المطلقة، ويؤدي إلى ضغوط نفسية عليها، مثل: الشعور بالندم، ونقص الإحساس بقيمة الذات، ومرارة الفشل في الحياة الزوجية، وفقدانها هويتها كزوجة. والإحساس بالحرمان، وعدم احترامها في كثير من المجتمعات، بالإضافة إلى الشعور بعدم إتاحة الفرصة لها بالزواج مرة أخرى. أما الآثار النفسية التي تصيب المطلق، فتتمثّل في: إصابته بالسلبية تجاه النساء بشكل عام، فيعتريه الخوف بأنه سوف يُرفض من قِبل النساء الأخريات بعد الطلاق، فيُصاب باهتزاز الثقة في نفسه في إنجاح الحياة الزوجية مرة أخرى، وعدم الثقة بالمرأة كزوجة، وينظر إلى النساء بأنهن من صنف واحد. وكثيراً ما يلقي اللوم على النساء، بأنهن السبب في عدم نجاح الحياة الزوجية</a:t>
            </a:r>
            <a:r>
              <a:rPr lang="ar-IQ" sz="2900" b="1" dirty="0" smtClean="0">
                <a:solidFill>
                  <a:schemeClr val="tx1"/>
                </a:solidFill>
                <a:cs typeface="+mj-cs"/>
              </a:rPr>
              <a:t>.</a:t>
            </a:r>
          </a:p>
          <a:p>
            <a:pPr algn="just" rtl="1">
              <a:lnSpc>
                <a:spcPct val="120000"/>
              </a:lnSpc>
              <a:spcBef>
                <a:spcPts val="600"/>
              </a:spcBef>
            </a:pPr>
            <a:endParaRPr lang="ar-IQ" sz="2900" b="1" dirty="0">
              <a:solidFill>
                <a:schemeClr val="tx1"/>
              </a:solidFill>
              <a:cs typeface="+mj-cs"/>
            </a:endParaRPr>
          </a:p>
          <a:p>
            <a:pPr algn="just" rtl="1">
              <a:lnSpc>
                <a:spcPct val="120000"/>
              </a:lnSpc>
              <a:spcBef>
                <a:spcPts val="600"/>
              </a:spcBef>
            </a:pPr>
            <a:endParaRPr lang="ar-IQ" sz="2900" b="1" dirty="0">
              <a:solidFill>
                <a:schemeClr val="tx1"/>
              </a:solidFill>
              <a:cs typeface="+mj-cs"/>
            </a:endParaRPr>
          </a:p>
          <a:p>
            <a:pPr algn="just"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a:t>
            </a:r>
            <a:r>
              <a:rPr lang="ar-IQ" b="1" smtClean="0">
                <a:cs typeface="+mj-cs"/>
              </a:rPr>
              <a:t>المحاضرة </a:t>
            </a:r>
            <a:r>
              <a:rPr lang="ar-IQ" b="1" smtClean="0">
                <a:cs typeface="+mj-cs"/>
              </a:rPr>
              <a:t>(6)</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b="1" dirty="0">
                <a:solidFill>
                  <a:schemeClr val="tx1"/>
                </a:solidFill>
                <a:cs typeface="+mj-cs"/>
              </a:rPr>
              <a:t>2</a:t>
            </a:r>
            <a:r>
              <a:rPr lang="ar-IQ" sz="2400" b="1" dirty="0">
                <a:solidFill>
                  <a:schemeClr val="tx1"/>
                </a:solidFill>
                <a:cs typeface="+mj-cs"/>
              </a:rPr>
              <a:t>. بعض الآثار الاجتماعية الناتجة عن الطلاق:</a:t>
            </a:r>
          </a:p>
          <a:p>
            <a:pPr marL="0" indent="0" algn="just" rtl="1">
              <a:lnSpc>
                <a:spcPct val="100000"/>
              </a:lnSpc>
              <a:spcBef>
                <a:spcPts val="600"/>
              </a:spcBef>
              <a:buNone/>
            </a:pPr>
            <a:r>
              <a:rPr lang="ar-IQ" sz="2400" b="1" dirty="0">
                <a:solidFill>
                  <a:schemeClr val="tx1"/>
                </a:solidFill>
                <a:cs typeface="+mj-cs"/>
              </a:rPr>
              <a:t>- النظرة السلبية للمطلقات من قبل أفراد المجتمع.</a:t>
            </a:r>
          </a:p>
          <a:p>
            <a:pPr marL="0" indent="0" algn="just" rtl="1">
              <a:lnSpc>
                <a:spcPct val="100000"/>
              </a:lnSpc>
              <a:spcBef>
                <a:spcPts val="600"/>
              </a:spcBef>
              <a:buNone/>
            </a:pPr>
            <a:r>
              <a:rPr lang="ar-IQ" sz="2400" b="1" dirty="0">
                <a:solidFill>
                  <a:schemeClr val="tx1"/>
                </a:solidFill>
                <a:cs typeface="+mj-cs"/>
              </a:rPr>
              <a:t>- عدم الإقدام على الزواج من المطلقة، حتى ولو كانت صغيرة في السن. ويُنظر لها كأنها مرتكبة جريمة.</a:t>
            </a:r>
          </a:p>
          <a:p>
            <a:pPr marL="0" indent="0" algn="just" rtl="1">
              <a:lnSpc>
                <a:spcPct val="100000"/>
              </a:lnSpc>
              <a:spcBef>
                <a:spcPts val="600"/>
              </a:spcBef>
              <a:buNone/>
            </a:pPr>
            <a:r>
              <a:rPr lang="ar-IQ" sz="2400" b="1" dirty="0">
                <a:solidFill>
                  <a:schemeClr val="tx1"/>
                </a:solidFill>
                <a:cs typeface="+mj-cs"/>
              </a:rPr>
              <a:t>- الشكوك لدى بعض أفراد المجتمع بأن المطلقة تكون عرضه للانحرافات السلوكية أكثر من غيرها مما يجعلها أكثر تعرضاً للمراقبة الشديدة المستفزة المؤذية في بعض الأحيان.</a:t>
            </a:r>
          </a:p>
          <a:p>
            <a:pPr marL="0" indent="0" algn="just" rtl="1">
              <a:lnSpc>
                <a:spcPct val="100000"/>
              </a:lnSpc>
              <a:spcBef>
                <a:spcPts val="600"/>
              </a:spcBef>
              <a:buNone/>
            </a:pPr>
            <a:r>
              <a:rPr lang="ar-IQ" sz="2400" b="1" dirty="0">
                <a:solidFill>
                  <a:schemeClr val="tx1"/>
                </a:solidFill>
                <a:cs typeface="+mj-cs"/>
              </a:rPr>
              <a:t>- المجتمع يُشْعِر المطلقة بأنها صاحبة سابقة وينظر إليها بعدم الاحترام والتقدير، وكأنها هي السبب الأساسي في الطلاق.</a:t>
            </a:r>
          </a:p>
          <a:p>
            <a:pPr marL="0" indent="0" algn="just" rtl="1">
              <a:lnSpc>
                <a:spcPct val="100000"/>
              </a:lnSpc>
              <a:spcBef>
                <a:spcPts val="600"/>
              </a:spcBef>
              <a:buNone/>
            </a:pPr>
            <a:r>
              <a:rPr lang="ar-IQ" sz="2400" b="1" dirty="0">
                <a:solidFill>
                  <a:schemeClr val="tx1"/>
                </a:solidFill>
                <a:cs typeface="+mj-cs"/>
              </a:rPr>
              <a:t>- النفور من المطلقة، وهذا نتيجة توجه اجتماعي محسوس، فالمتزوجات المستمرات في الزواج سواء كنّ صديقات، أو قريبات، أو زميلات، وغيرهن، ينفرن من المطلقة وذلك لشعورهن بأنها مسببة لمشكلات يمكن أن تنتقل إليهن، وهذا اعتقاد خاطئ ولكنه سائد بين أوساط النساء.</a:t>
            </a:r>
          </a:p>
          <a:p>
            <a:pPr algn="just" rtl="1">
              <a:lnSpc>
                <a:spcPct val="100000"/>
              </a:lnSpc>
              <a:spcBef>
                <a:spcPts val="600"/>
              </a:spcBef>
              <a:buFontTx/>
              <a:buChar char="-"/>
            </a:pPr>
            <a:r>
              <a:rPr lang="ar-IQ" sz="2400" b="1" dirty="0" smtClean="0">
                <a:solidFill>
                  <a:schemeClr val="tx1"/>
                </a:solidFill>
                <a:cs typeface="+mj-cs"/>
              </a:rPr>
              <a:t>المطلقة </a:t>
            </a:r>
            <a:r>
              <a:rPr lang="ar-IQ" sz="2400" b="1" dirty="0">
                <a:solidFill>
                  <a:schemeClr val="tx1"/>
                </a:solidFill>
                <a:cs typeface="+mj-cs"/>
              </a:rPr>
              <a:t>تكون معرّضة للّوم والتجريح، من أفراد المجتمع على طلاقها</a:t>
            </a:r>
            <a:r>
              <a:rPr lang="ar-IQ" sz="2400" b="1" dirty="0" smtClean="0">
                <a:solidFill>
                  <a:schemeClr val="tx1"/>
                </a:solidFill>
                <a:cs typeface="+mj-cs"/>
              </a:rPr>
              <a:t>.</a:t>
            </a:r>
          </a:p>
          <a:p>
            <a:pPr marL="0" indent="0" algn="just" rtl="1">
              <a:lnSpc>
                <a:spcPct val="100000"/>
              </a:lnSpc>
              <a:spcBef>
                <a:spcPts val="600"/>
              </a:spcBef>
              <a:buNone/>
            </a:pPr>
            <a:endParaRPr lang="ar-IQ" sz="2400" b="1" dirty="0">
              <a:solidFill>
                <a:schemeClr val="tx1"/>
              </a:solidFill>
              <a:cs typeface="+mj-cs"/>
            </a:endParaRPr>
          </a:p>
          <a:p>
            <a:pPr marL="0" indent="0" algn="just" rtl="1">
              <a:buNone/>
            </a:pPr>
            <a:r>
              <a:rPr lang="ar-IQ" sz="2400" b="1" dirty="0">
                <a:solidFill>
                  <a:schemeClr val="tx1"/>
                </a:solidFill>
                <a:cs typeface="+mj-cs"/>
              </a:rPr>
              <a:t>أما الآثار التي تقع على الرجل، فهي أقل نوعاً من التي تقع على المرأة: فبعض العوائل يَنظرون إلى المطلق على أنه إنسان لديه مشاكل، فيتخوفون من تزويجه، فكلمة مطلق تضع عليه وصمة، مما يؤدي إلى التعامل معه بحذر. وكلا المطلقين يواجهان مشاكل كثيرة مع الأطفال بعد الطلاق، ويعانيان من اضطرابات نفسية، واجتماعية، وقد يتغيّر تعاملهما مع الآخرين. </a:t>
            </a:r>
            <a:endParaRPr lang="en-US" sz="2400" b="1" dirty="0">
              <a:solidFill>
                <a:schemeClr val="tx1"/>
              </a:solidFill>
              <a:cs typeface="+mj-cs"/>
            </a:endParaRPr>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62500" lnSpcReduction="20000"/>
          </a:bodyPr>
          <a:lstStyle/>
          <a:p>
            <a:pPr marL="0" indent="0" algn="just" rtl="1">
              <a:lnSpc>
                <a:spcPct val="100000"/>
              </a:lnSpc>
              <a:spcBef>
                <a:spcPts val="600"/>
              </a:spcBef>
              <a:buNone/>
            </a:pPr>
            <a:endParaRPr lang="ar-IQ" sz="2400" b="1" dirty="0">
              <a:solidFill>
                <a:schemeClr val="tx1"/>
              </a:solidFill>
              <a:cs typeface="+mj-cs"/>
            </a:endParaRPr>
          </a:p>
          <a:p>
            <a:pPr algn="just" rtl="1">
              <a:lnSpc>
                <a:spcPct val="120000"/>
              </a:lnSpc>
              <a:spcBef>
                <a:spcPts val="600"/>
              </a:spcBef>
            </a:pPr>
            <a:r>
              <a:rPr lang="ar-IQ" b="1" dirty="0">
                <a:solidFill>
                  <a:schemeClr val="tx1"/>
                </a:solidFill>
                <a:cs typeface="+mj-cs"/>
              </a:rPr>
              <a:t>الآثار المترتبة على الطلاق بالنسبة للأولاد:</a:t>
            </a:r>
          </a:p>
          <a:p>
            <a:pPr marL="0" indent="0" algn="just" rtl="1">
              <a:lnSpc>
                <a:spcPct val="120000"/>
              </a:lnSpc>
              <a:spcBef>
                <a:spcPts val="600"/>
              </a:spcBef>
              <a:buNone/>
            </a:pPr>
            <a:r>
              <a:rPr lang="ar-IQ" b="1" dirty="0">
                <a:solidFill>
                  <a:schemeClr val="tx1"/>
                </a:solidFill>
                <a:cs typeface="+mj-cs"/>
              </a:rPr>
              <a:t>1.  يُصاب الأولاد بتشتت بين الأب والأم.</a:t>
            </a:r>
          </a:p>
          <a:p>
            <a:pPr marL="0" indent="0" algn="just" rtl="1">
              <a:lnSpc>
                <a:spcPct val="120000"/>
              </a:lnSpc>
              <a:spcBef>
                <a:spcPts val="600"/>
              </a:spcBef>
              <a:buNone/>
            </a:pPr>
            <a:r>
              <a:rPr lang="ar-IQ" b="1" dirty="0">
                <a:solidFill>
                  <a:schemeClr val="tx1"/>
                </a:solidFill>
                <a:cs typeface="+mj-cs"/>
              </a:rPr>
              <a:t>2. يُصابون بسوء التكيّف النفسي والاجتماعي.</a:t>
            </a:r>
          </a:p>
          <a:p>
            <a:pPr marL="0" indent="0" algn="just" rtl="1">
              <a:lnSpc>
                <a:spcPct val="120000"/>
              </a:lnSpc>
              <a:spcBef>
                <a:spcPts val="600"/>
              </a:spcBef>
              <a:buNone/>
            </a:pPr>
            <a:r>
              <a:rPr lang="ar-IQ" b="1" dirty="0">
                <a:solidFill>
                  <a:schemeClr val="tx1"/>
                </a:solidFill>
                <a:cs typeface="+mj-cs"/>
              </a:rPr>
              <a:t>3. الفشل دراسياً واجتماعياً في كثير من الأحيان.</a:t>
            </a:r>
          </a:p>
          <a:p>
            <a:pPr marL="0" indent="0" algn="just" rtl="1">
              <a:lnSpc>
                <a:spcPct val="120000"/>
              </a:lnSpc>
              <a:spcBef>
                <a:spcPts val="600"/>
              </a:spcBef>
              <a:buNone/>
            </a:pPr>
            <a:r>
              <a:rPr lang="ar-IQ" b="1" dirty="0">
                <a:solidFill>
                  <a:schemeClr val="tx1"/>
                </a:solidFill>
                <a:cs typeface="+mj-cs"/>
              </a:rPr>
              <a:t>4. يفتقد أولاد المطلقين لأساليب التربية، والتنشئة السليمة، داخل هذه الأسرة المفككة، مما يجعلهم عرضة لارتكابهم الجرائم.</a:t>
            </a:r>
          </a:p>
          <a:p>
            <a:pPr marL="0" indent="0" algn="just" rtl="1">
              <a:lnSpc>
                <a:spcPct val="120000"/>
              </a:lnSpc>
              <a:spcBef>
                <a:spcPts val="600"/>
              </a:spcBef>
              <a:buNone/>
            </a:pPr>
            <a:r>
              <a:rPr lang="ar-IQ" b="1" dirty="0">
                <a:solidFill>
                  <a:schemeClr val="tx1"/>
                </a:solidFill>
                <a:cs typeface="+mj-cs"/>
              </a:rPr>
              <a:t>5. يصابون بضعف البناء النفسي والذاتي، ويتصفون بالحدة والعنف.</a:t>
            </a:r>
          </a:p>
          <a:p>
            <a:pPr marL="0" indent="0" algn="just" rtl="1">
              <a:lnSpc>
                <a:spcPct val="120000"/>
              </a:lnSpc>
              <a:spcBef>
                <a:spcPts val="600"/>
              </a:spcBef>
              <a:buNone/>
            </a:pPr>
            <a:r>
              <a:rPr lang="ar-IQ" b="1" dirty="0">
                <a:solidFill>
                  <a:schemeClr val="tx1"/>
                </a:solidFill>
                <a:cs typeface="+mj-cs"/>
              </a:rPr>
              <a:t>6. يعيشون فراغاً عاطفياً ولا يشعرون بالأمن مع الآخرين، كما يؤدي عامل غياب الأب إلى فقدان النموذج والقدرة في الاحتذاء به.</a:t>
            </a:r>
          </a:p>
          <a:p>
            <a:pPr marL="0" indent="0" algn="just" rtl="1">
              <a:lnSpc>
                <a:spcPct val="120000"/>
              </a:lnSpc>
              <a:spcBef>
                <a:spcPts val="600"/>
              </a:spcBef>
              <a:buNone/>
            </a:pPr>
            <a:r>
              <a:rPr lang="ar-IQ" b="1" dirty="0">
                <a:solidFill>
                  <a:schemeClr val="tx1"/>
                </a:solidFill>
                <a:cs typeface="+mj-cs"/>
              </a:rPr>
              <a:t>7. يؤثِّر الطلاق سلباً على حياة الأبناء، فيتّسمون باضطرابات في النمو الانفعالي والعقلي، كما أنهم يتعرضون لحالة من الكبت والضغوط التي تؤثِّر على علاقاتهم الاجتماعية، جراء تفكك أسرتهم. </a:t>
            </a:r>
          </a:p>
          <a:p>
            <a:pPr marL="0" indent="0" algn="just" rtl="1">
              <a:lnSpc>
                <a:spcPct val="120000"/>
              </a:lnSpc>
              <a:spcBef>
                <a:spcPts val="600"/>
              </a:spcBef>
              <a:buNone/>
            </a:pPr>
            <a:r>
              <a:rPr lang="ar-IQ" b="1" dirty="0">
                <a:solidFill>
                  <a:schemeClr val="tx1"/>
                </a:solidFill>
                <a:cs typeface="+mj-cs"/>
              </a:rPr>
              <a:t>8. يُصاب الأولاد بالصراع الداخلي نتيجة انهيار الأسرة.</a:t>
            </a:r>
          </a:p>
          <a:p>
            <a:pPr marL="0" indent="0" algn="just" rtl="1">
              <a:lnSpc>
                <a:spcPct val="120000"/>
              </a:lnSpc>
              <a:spcBef>
                <a:spcPts val="600"/>
              </a:spcBef>
              <a:buNone/>
            </a:pPr>
            <a:r>
              <a:rPr lang="ar-IQ" b="1" dirty="0">
                <a:solidFill>
                  <a:schemeClr val="tx1"/>
                </a:solidFill>
                <a:cs typeface="+mj-cs"/>
              </a:rPr>
              <a:t>9. ينتاب أبناء المطلقين شعور بالنقص، والبؤس، والإحباط، والحقد نحو الآخرين.</a:t>
            </a:r>
          </a:p>
          <a:p>
            <a:pPr marL="0" indent="0" algn="just" rtl="1">
              <a:lnSpc>
                <a:spcPct val="120000"/>
              </a:lnSpc>
              <a:spcBef>
                <a:spcPts val="600"/>
              </a:spcBef>
              <a:buNone/>
            </a:pPr>
            <a:r>
              <a:rPr lang="ar-IQ" b="1" dirty="0">
                <a:solidFill>
                  <a:schemeClr val="tx1"/>
                </a:solidFill>
                <a:cs typeface="+mj-cs"/>
              </a:rPr>
              <a:t>10. تظهر على الأبناء علامات اللا مبالاة، والفتور، وفقدان القدرة على الاستيعاب، وإعلان التمرد والعصيان، وهذا كله تسببه الصدمة النفسية لانفصال الوالدين.</a:t>
            </a:r>
          </a:p>
          <a:p>
            <a:pPr marL="0" indent="0" algn="just" rtl="1">
              <a:lnSpc>
                <a:spcPct val="120000"/>
              </a:lnSpc>
              <a:spcBef>
                <a:spcPts val="600"/>
              </a:spcBef>
              <a:buNone/>
            </a:pPr>
            <a:r>
              <a:rPr lang="ar-IQ" b="1" dirty="0">
                <a:solidFill>
                  <a:schemeClr val="tx1"/>
                </a:solidFill>
                <a:cs typeface="+mj-cs"/>
              </a:rPr>
              <a:t>11. يشعر الأبناء دائماً بالخوف، وفقدان الثقة بالطرف الذي يعيشون معه، ويستمر الحال هكذا حتى بعد زواجهم مستقبلاً، فيؤثِّر على حياتهم الزوجية.</a:t>
            </a:r>
          </a:p>
          <a:p>
            <a:pPr marL="0" indent="0" algn="just" rtl="1">
              <a:lnSpc>
                <a:spcPct val="120000"/>
              </a:lnSpc>
              <a:spcBef>
                <a:spcPts val="600"/>
              </a:spcBef>
              <a:buNone/>
            </a:pPr>
            <a:r>
              <a:rPr lang="ar-IQ" b="1" dirty="0">
                <a:solidFill>
                  <a:schemeClr val="tx1"/>
                </a:solidFill>
                <a:cs typeface="+mj-cs"/>
              </a:rPr>
              <a:t>12. يُصاب الأبناء أثناء المنازعات والخلافات المتكررة، قبل وبعد الطلاق بالتوتر النفسي وينتج عنه:</a:t>
            </a:r>
          </a:p>
          <a:p>
            <a:pPr marL="0" indent="0" algn="just" rtl="1">
              <a:lnSpc>
                <a:spcPct val="120000"/>
              </a:lnSpc>
              <a:spcBef>
                <a:spcPts val="600"/>
              </a:spcBef>
              <a:buNone/>
            </a:pPr>
            <a:r>
              <a:rPr lang="ar-IQ" b="1" dirty="0">
                <a:solidFill>
                  <a:schemeClr val="tx1"/>
                </a:solidFill>
                <a:cs typeface="+mj-cs"/>
              </a:rPr>
              <a:t>- زيادة في إفراز هرمون الضغط العصبي الذي يضر بعض أجزاء المخ، وبخاصة مركز الذاكرة لدى الطفل.</a:t>
            </a:r>
          </a:p>
          <a:p>
            <a:pPr marL="0" indent="0" algn="just" rtl="1">
              <a:lnSpc>
                <a:spcPct val="120000"/>
              </a:lnSpc>
              <a:spcBef>
                <a:spcPts val="600"/>
              </a:spcBef>
              <a:buNone/>
            </a:pPr>
            <a:r>
              <a:rPr lang="ar-IQ" b="1" dirty="0">
                <a:solidFill>
                  <a:schemeClr val="tx1"/>
                </a:solidFill>
                <a:cs typeface="+mj-cs"/>
              </a:rPr>
              <a:t>- انخفاض في إفرازات هرمون النمو في الجسم، الذي يفرز أثناء النوم العميق، والمتوتر نفسياً يضطرب لديه النوم، فيقل إفراز هذا الهرمون.</a:t>
            </a:r>
          </a:p>
          <a:p>
            <a:pPr marL="0" indent="0" algn="just" rtl="1">
              <a:lnSpc>
                <a:spcPct val="120000"/>
              </a:lnSpc>
              <a:spcBef>
                <a:spcPts val="600"/>
              </a:spcBef>
              <a:buNone/>
            </a:pPr>
            <a:r>
              <a:rPr lang="ar-IQ" b="1" dirty="0">
                <a:solidFill>
                  <a:schemeClr val="tx1"/>
                </a:solidFill>
                <a:cs typeface="+mj-cs"/>
              </a:rPr>
              <a:t>- يؤدي التوتر إلى ضعف جهاز المناعة بالجسم.</a:t>
            </a: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endParaRPr lang="ar-IQ" sz="2000" b="1" dirty="0">
              <a:solidFill>
                <a:schemeClr val="tx1"/>
              </a:solidFill>
              <a:cs typeface="+mj-cs"/>
            </a:endParaRPr>
          </a:p>
          <a:p>
            <a:pPr algn="just" rtl="1">
              <a:lnSpc>
                <a:spcPct val="100000"/>
              </a:lnSpc>
              <a:spcBef>
                <a:spcPts val="600"/>
              </a:spcBef>
            </a:pPr>
            <a:r>
              <a:rPr lang="ar-IQ" sz="2400" b="1" dirty="0">
                <a:solidFill>
                  <a:schemeClr val="tx1"/>
                </a:solidFill>
                <a:cs typeface="+mj-cs"/>
              </a:rPr>
              <a:t>علاج مشكلة الطلاق :</a:t>
            </a:r>
          </a:p>
          <a:p>
            <a:pPr marL="0" indent="0" algn="just" rtl="1">
              <a:lnSpc>
                <a:spcPct val="100000"/>
              </a:lnSpc>
              <a:spcBef>
                <a:spcPts val="600"/>
              </a:spcBef>
              <a:buNone/>
            </a:pPr>
            <a:r>
              <a:rPr lang="ar-IQ" sz="2400" b="1" dirty="0">
                <a:solidFill>
                  <a:schemeClr val="tx1"/>
                </a:solidFill>
                <a:cs typeface="+mj-cs"/>
              </a:rPr>
              <a:t>1. توسيع نطاق الرعاية والمساعدات الاجتماعية، لتخفيف الأعباء على أرباب الأسر، لعلاج الأسباب المادية والصحية المهددة لحياة الأسرة .</a:t>
            </a:r>
          </a:p>
          <a:p>
            <a:pPr marL="0" indent="0" algn="just" rtl="1">
              <a:lnSpc>
                <a:spcPct val="100000"/>
              </a:lnSpc>
              <a:spcBef>
                <a:spcPts val="600"/>
              </a:spcBef>
              <a:buNone/>
            </a:pPr>
            <a:r>
              <a:rPr lang="ar-IQ" sz="2400" b="1" dirty="0">
                <a:solidFill>
                  <a:schemeClr val="tx1"/>
                </a:solidFill>
                <a:cs typeface="+mj-cs"/>
              </a:rPr>
              <a:t>2. يجب فحص طلبات الزواج أو الطلاق، ودراستها من خلال المتخصصين نفسيا واجتماعيا وطبياً، وإقامة ما يسمى بالعيادات الأسرية في محاولة لتحديد المشكلات وتقديم النصح والعمل على التوفيق بين الأطراف.</a:t>
            </a:r>
          </a:p>
          <a:p>
            <a:pPr marL="0" indent="0" algn="just" rtl="1">
              <a:lnSpc>
                <a:spcPct val="100000"/>
              </a:lnSpc>
              <a:spcBef>
                <a:spcPts val="600"/>
              </a:spcBef>
              <a:buNone/>
            </a:pPr>
            <a:r>
              <a:rPr lang="ar-IQ" sz="2400" b="1" dirty="0">
                <a:solidFill>
                  <a:schemeClr val="tx1"/>
                </a:solidFill>
                <a:cs typeface="+mj-cs"/>
              </a:rPr>
              <a:t>3. التوعية بما يسببه تعدد الزوجات من مشاكل وأضرار، حيث هي ضرورة فقط في حالات وظروف خاصة، أما الزواج المتعدد لغرض المتعة فقط فيجب التوعية بأضراره وآثاره على الأسرة وأعضائها وعلى المجتمع.</a:t>
            </a:r>
          </a:p>
          <a:p>
            <a:pPr marL="0" indent="0" algn="just" rtl="1">
              <a:lnSpc>
                <a:spcPct val="100000"/>
              </a:lnSpc>
              <a:spcBef>
                <a:spcPts val="600"/>
              </a:spcBef>
              <a:buNone/>
            </a:pPr>
            <a:r>
              <a:rPr lang="ar-IQ" sz="2400" b="1" dirty="0">
                <a:solidFill>
                  <a:schemeClr val="tx1"/>
                </a:solidFill>
                <a:cs typeface="+mj-cs"/>
              </a:rPr>
              <a:t>4. العناية بالنواحي الترويحية وتنظيم أوقات الفراغ للأسرة ومحاولة الارتقاء بمستوياتها الفنية والذوقية لتخفيف حدة التوتر العائلي الذي يؤدي إلى كثير من حالات الطلاق .</a:t>
            </a:r>
          </a:p>
          <a:p>
            <a:pPr marL="0" indent="0" algn="just" rtl="1">
              <a:lnSpc>
                <a:spcPct val="100000"/>
              </a:lnSpc>
              <a:spcBef>
                <a:spcPts val="600"/>
              </a:spcBef>
              <a:buNone/>
            </a:pPr>
            <a:r>
              <a:rPr lang="ar-IQ" sz="2400" b="1" dirty="0">
                <a:solidFill>
                  <a:schemeClr val="tx1"/>
                </a:solidFill>
                <a:cs typeface="+mj-cs"/>
              </a:rPr>
              <a:t>5. إنشاء مكاتب صحية للكشف على الراغبين في الزواج قبل عقدة، وبذلك تختفي حالات الطلاق بسبب المرض والعقم.</a:t>
            </a:r>
          </a:p>
          <a:p>
            <a:pPr marL="0" indent="0" algn="r" rtl="1">
              <a:buNone/>
            </a:pPr>
            <a:r>
              <a:rPr lang="ar-IQ" sz="2400" b="1" dirty="0" smtClean="0">
                <a:solidFill>
                  <a:schemeClr val="tx1"/>
                </a:solidFill>
                <a:cs typeface="+mj-cs"/>
              </a:rPr>
              <a:t>6. رفع </a:t>
            </a:r>
            <a:r>
              <a:rPr lang="ar-IQ" sz="2400" b="1" dirty="0">
                <a:solidFill>
                  <a:schemeClr val="tx1"/>
                </a:solidFill>
                <a:cs typeface="+mj-cs"/>
              </a:rPr>
              <a:t>سن الزواج بالنسبة للجنسين </a:t>
            </a:r>
          </a:p>
          <a:p>
            <a:pPr marL="0" indent="0">
              <a:buNone/>
            </a:pPr>
            <a:endParaRPr lang="en-US" dirty="0"/>
          </a:p>
        </p:txBody>
      </p:sp>
    </p:spTree>
    <p:extLst>
      <p:ext uri="{BB962C8B-B14F-4D97-AF65-F5344CB8AC3E}">
        <p14:creationId xmlns:p14="http://schemas.microsoft.com/office/powerpoint/2010/main" val="80095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843</Words>
  <Application>Microsoft Office PowerPoint</Application>
  <PresentationFormat>Widescreen</PresentationFormat>
  <Paragraphs>44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11</cp:revision>
  <dcterms:created xsi:type="dcterms:W3CDTF">2018-01-18T12:39:20Z</dcterms:created>
  <dcterms:modified xsi:type="dcterms:W3CDTF">2018-01-19T16:36:08Z</dcterms:modified>
</cp:coreProperties>
</file>