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4001845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2694620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871671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602003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A2C9648-5EDC-455B-BE8A-C34FE2B95BF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463577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2C9648-5EDC-455B-BE8A-C34FE2B95BF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4132190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2C9648-5EDC-455B-BE8A-C34FE2B95BF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2718417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2C9648-5EDC-455B-BE8A-C34FE2B95BF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1610148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2C9648-5EDC-455B-BE8A-C34FE2B95BF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357870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A2C9648-5EDC-455B-BE8A-C34FE2B95BF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346121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A2C9648-5EDC-455B-BE8A-C34FE2B95BF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220492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2C9648-5EDC-455B-BE8A-C34FE2B95BF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D728C-CEB7-4E22-9B28-58AD8D602549}" type="slidenum">
              <a:rPr lang="en-US" smtClean="0"/>
              <a:t>‹#›</a:t>
            </a:fld>
            <a:endParaRPr lang="en-US"/>
          </a:p>
        </p:txBody>
      </p:sp>
    </p:spTree>
    <p:extLst>
      <p:ext uri="{BB962C8B-B14F-4D97-AF65-F5344CB8AC3E}">
        <p14:creationId xmlns:p14="http://schemas.microsoft.com/office/powerpoint/2010/main" val="555970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1842655"/>
          </a:xfrm>
        </p:spPr>
        <p:style>
          <a:lnRef idx="1">
            <a:schemeClr val="accent2"/>
          </a:lnRef>
          <a:fillRef idx="2">
            <a:schemeClr val="accent2"/>
          </a:fillRef>
          <a:effectRef idx="1">
            <a:schemeClr val="accent2"/>
          </a:effectRef>
          <a:fontRef idx="minor">
            <a:schemeClr val="dk1"/>
          </a:fontRef>
        </p:style>
        <p:txBody>
          <a:bodyPr/>
          <a:lstStyle/>
          <a:p>
            <a:endParaRPr lang="en-US" dirty="0"/>
          </a:p>
        </p:txBody>
      </p:sp>
      <p:sp>
        <p:nvSpPr>
          <p:cNvPr id="3" name="Subtitle 2"/>
          <p:cNvSpPr>
            <a:spLocks noGrp="1"/>
          </p:cNvSpPr>
          <p:nvPr>
            <p:ph type="subTitle" idx="1"/>
          </p:nvPr>
        </p:nvSpPr>
        <p:spPr>
          <a:xfrm>
            <a:off x="0" y="1842655"/>
            <a:ext cx="12192000" cy="5015345"/>
          </a:xfrm>
        </p:spPr>
        <p:style>
          <a:lnRef idx="1">
            <a:schemeClr val="accent2"/>
          </a:lnRef>
          <a:fillRef idx="3">
            <a:schemeClr val="accent2"/>
          </a:fillRef>
          <a:effectRef idx="2">
            <a:schemeClr val="accent2"/>
          </a:effectRef>
          <a:fontRef idx="minor">
            <a:schemeClr val="lt1"/>
          </a:fontRef>
        </p:style>
        <p:txBody>
          <a:bodyPr>
            <a:normAutofit fontScale="77500" lnSpcReduction="20000"/>
          </a:bodyPr>
          <a:lstStyle/>
          <a:p>
            <a:pPr algn="just" rtl="1">
              <a:lnSpc>
                <a:spcPct val="120000"/>
              </a:lnSpc>
              <a:spcBef>
                <a:spcPts val="600"/>
              </a:spcBef>
            </a:pPr>
            <a:r>
              <a:rPr lang="ar-IQ" b="1" dirty="0">
                <a:solidFill>
                  <a:schemeClr val="tx1"/>
                </a:solidFill>
                <a:cs typeface="+mj-cs"/>
              </a:rPr>
              <a:t>وكي نستطيع إدراك وتفسير المشكلات المجتمعية، هناك العديد من الحقائق التي ينبغي أن تؤخذ في الاعتبار وهي : </a:t>
            </a:r>
          </a:p>
          <a:p>
            <a:pPr algn="just" rtl="1">
              <a:lnSpc>
                <a:spcPct val="120000"/>
              </a:lnSpc>
              <a:spcBef>
                <a:spcPts val="600"/>
              </a:spcBef>
            </a:pPr>
            <a:r>
              <a:rPr lang="ar-IQ" b="1" dirty="0">
                <a:solidFill>
                  <a:schemeClr val="tx1"/>
                </a:solidFill>
                <a:cs typeface="+mj-cs"/>
              </a:rPr>
              <a:t>1- مقاييس (معايير) المشكلة المجتمعية :</a:t>
            </a:r>
          </a:p>
          <a:p>
            <a:pPr algn="just" rtl="1">
              <a:lnSpc>
                <a:spcPct val="120000"/>
              </a:lnSpc>
              <a:spcBef>
                <a:spcPts val="600"/>
              </a:spcBef>
            </a:pPr>
            <a:r>
              <a:rPr lang="ar-IQ" b="1" dirty="0">
                <a:solidFill>
                  <a:schemeClr val="tx1"/>
                </a:solidFill>
                <a:cs typeface="+mj-cs"/>
              </a:rPr>
              <a:t>توجد المشكلة المجتمعية حينما يظهر نوع من التناقض أو التعارض بين ما هو كائن أو موجود بالفعل، وبين ما يعتقد الناس أنه ينبغي أن يكون، وهذا الكلام يختلف تقديره من مجتمع لآخر، بل ومن جماعة لأخرى داخل المجتمع الواحد، طبقا لقواعد السلوك التي تحكم الأفراد في هذه المجتمعات أو الجماعات، وكذلك مثل هذه الأمور تختلف داخل المجتمع الواحد من وقت لآخر حسب تطور المجتمع ودرجة نموه .</a:t>
            </a:r>
          </a:p>
          <a:p>
            <a:pPr algn="just" rtl="1">
              <a:lnSpc>
                <a:spcPct val="120000"/>
              </a:lnSpc>
              <a:spcBef>
                <a:spcPts val="600"/>
              </a:spcBef>
            </a:pPr>
            <a:r>
              <a:rPr lang="ar-IQ" b="1" dirty="0">
                <a:solidFill>
                  <a:schemeClr val="tx1"/>
                </a:solidFill>
                <a:cs typeface="+mj-cs"/>
              </a:rPr>
              <a:t>مثلا أن المجتمع العراقي على سبيل المثال يمارس نوعا من السلوك المعين ذي الصفة الاجتماعية الخصوصية، فيما يتعلق بالمظهر الخارجي للفرد، وبالذات ما يتعلق بملبسه، وأي خروج على هذا المظهر من جانب بعض المواطنين سوف يمثل خروجاً على هذا السلوك العام الذي ارتضاه أفراد المجتمع لأنفسهم ولن يرتاح له الكثيرون وكذلك اللباس الفاضح الذي تسمح به بعض المجتمعات، خاصة فيما يتعلق بالإناث، لا تسمح به المجتمعات العربية بصفة عامة، التي تتطلب الاعتدال في كل شيء.</a:t>
            </a:r>
          </a:p>
          <a:p>
            <a:pPr algn="just" rtl="1">
              <a:lnSpc>
                <a:spcPct val="120000"/>
              </a:lnSpc>
              <a:spcBef>
                <a:spcPts val="600"/>
              </a:spcBef>
            </a:pPr>
            <a:r>
              <a:rPr lang="ar-IQ" b="1" dirty="0">
                <a:solidFill>
                  <a:schemeClr val="tx1"/>
                </a:solidFill>
                <a:cs typeface="+mj-cs"/>
              </a:rPr>
              <a:t>2- الأصول الاجتماعية للمشكلات المجتمعية:</a:t>
            </a:r>
          </a:p>
          <a:p>
            <a:pPr algn="just" rtl="1">
              <a:lnSpc>
                <a:spcPct val="120000"/>
              </a:lnSpc>
              <a:spcBef>
                <a:spcPts val="600"/>
              </a:spcBef>
            </a:pPr>
            <a:r>
              <a:rPr lang="ar-IQ" b="1" dirty="0">
                <a:solidFill>
                  <a:schemeClr val="tx1"/>
                </a:solidFill>
                <a:cs typeface="+mj-cs"/>
              </a:rPr>
              <a:t>المشكلات المجتمعية لها أصول اجتماعية، وعلى الرغم من أن المجتمع حينما يصف التناقض الذي بين بعض أفراده أو جماعاته بسبب وجود المشكلة بأنه غير مقبول، وبأنه ينبغي الوقوف في وجهه والعمل على مواجهته، على الرغم من ذلك يمكن أن يكون المجتمع ذاته وراء حدوث المشكلة بطريقة أو بأخرى .</a:t>
            </a:r>
          </a:p>
          <a:p>
            <a:pPr algn="just" rtl="1">
              <a:lnSpc>
                <a:spcPct val="120000"/>
              </a:lnSpc>
              <a:spcBef>
                <a:spcPts val="600"/>
              </a:spcBef>
            </a:pPr>
            <a:r>
              <a:rPr lang="ar-IQ" b="1" dirty="0">
                <a:solidFill>
                  <a:schemeClr val="tx1"/>
                </a:solidFill>
                <a:cs typeface="+mj-cs"/>
              </a:rPr>
              <a:t>إن علماء الاجتماع يركزون عادة على الأصول الاجتماعية للمشكلات، أكثر من تركيزهم على أي شيء آخر، وهذا بطبيعة الحال، لا يمنع أن هناك أسباباً أخرى للمشكلات المجتمعية مثل الكوارث الطبيعية كالزلازل والبراكين الثائرة والفيضانات والأعاصير والأمراض المعدية، والتي قد ينتج عنها مشكلات مجتمعية كثيرة .</a:t>
            </a:r>
          </a:p>
          <a:p>
            <a:pPr algn="just" rtl="1"/>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8982" y="-1"/>
            <a:ext cx="2660074" cy="1842655"/>
          </a:xfrm>
          <a:prstGeom prst="rect">
            <a:avLst/>
          </a:prstGeom>
        </p:spPr>
      </p:pic>
      <p:sp>
        <p:nvSpPr>
          <p:cNvPr id="6" name="TextBox 5"/>
          <p:cNvSpPr txBox="1"/>
          <p:nvPr/>
        </p:nvSpPr>
        <p:spPr>
          <a:xfrm>
            <a:off x="9220635" y="163006"/>
            <a:ext cx="2687782" cy="923330"/>
          </a:xfrm>
          <a:prstGeom prst="rect">
            <a:avLst/>
          </a:prstGeom>
          <a:noFill/>
        </p:spPr>
        <p:txBody>
          <a:bodyPr wrap="square" rtlCol="0">
            <a:spAutoFit/>
          </a:bodyPr>
          <a:lstStyle/>
          <a:p>
            <a:pPr algn="just" rtl="1"/>
            <a:r>
              <a:rPr lang="ar-IQ" b="1" dirty="0" smtClean="0">
                <a:cs typeface="+mj-cs"/>
              </a:rPr>
              <a:t>الجامعة المستنصرية</a:t>
            </a:r>
          </a:p>
          <a:p>
            <a:pPr algn="just" rtl="1"/>
            <a:r>
              <a:rPr lang="ar-IQ" b="1" dirty="0" smtClean="0">
                <a:cs typeface="+mj-cs"/>
              </a:rPr>
              <a:t>كلية الآداب</a:t>
            </a:r>
          </a:p>
          <a:p>
            <a:pPr algn="just" rtl="1"/>
            <a:r>
              <a:rPr lang="ar-IQ" b="1" dirty="0" smtClean="0">
                <a:cs typeface="+mj-cs"/>
              </a:rPr>
              <a:t>قسم الانثروبولوجيا وعلم الاجتماع</a:t>
            </a:r>
            <a:endParaRPr lang="en-US" b="1" dirty="0">
              <a:cs typeface="+mj-cs"/>
            </a:endParaRPr>
          </a:p>
        </p:txBody>
      </p:sp>
      <p:sp>
        <p:nvSpPr>
          <p:cNvPr id="7" name="TextBox 6"/>
          <p:cNvSpPr txBox="1"/>
          <p:nvPr/>
        </p:nvSpPr>
        <p:spPr>
          <a:xfrm>
            <a:off x="96982" y="346363"/>
            <a:ext cx="3588327" cy="923330"/>
          </a:xfrm>
          <a:prstGeom prst="rect">
            <a:avLst/>
          </a:prstGeom>
          <a:noFill/>
        </p:spPr>
        <p:txBody>
          <a:bodyPr wrap="square" rtlCol="0">
            <a:spAutoFit/>
          </a:bodyPr>
          <a:lstStyle/>
          <a:p>
            <a:pPr algn="just" rtl="1"/>
            <a:r>
              <a:rPr lang="ar-IQ" b="1" dirty="0" smtClean="0">
                <a:cs typeface="+mj-cs"/>
              </a:rPr>
              <a:t>المدرس الدكتور: عذراء صليوا رفو</a:t>
            </a:r>
          </a:p>
          <a:p>
            <a:pPr algn="just" rtl="1"/>
            <a:r>
              <a:rPr lang="ar-IQ" b="1" dirty="0" smtClean="0">
                <a:cs typeface="+mj-cs"/>
              </a:rPr>
              <a:t>مادة المشكلات المجتمعية/ المحاضرة </a:t>
            </a:r>
            <a:r>
              <a:rPr lang="ar-IQ" b="1" dirty="0" smtClean="0">
                <a:cs typeface="+mj-cs"/>
              </a:rPr>
              <a:t>(4)</a:t>
            </a:r>
            <a:endParaRPr lang="ar-IQ" b="1" dirty="0" smtClean="0">
              <a:cs typeface="+mj-cs"/>
            </a:endParaRPr>
          </a:p>
          <a:p>
            <a:pPr algn="just" rtl="1"/>
            <a:r>
              <a:rPr lang="ar-IQ" b="1" dirty="0" smtClean="0">
                <a:cs typeface="+mj-cs"/>
              </a:rPr>
              <a:t>المرحلة الثانية/الدراسة الصباحية والمسائية</a:t>
            </a:r>
            <a:endParaRPr lang="en-US" b="1" dirty="0">
              <a:cs typeface="+mj-cs"/>
            </a:endParaRPr>
          </a:p>
        </p:txBody>
      </p:sp>
    </p:spTree>
    <p:extLst>
      <p:ext uri="{BB962C8B-B14F-4D97-AF65-F5344CB8AC3E}">
        <p14:creationId xmlns:p14="http://schemas.microsoft.com/office/powerpoint/2010/main" val="2033113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fontScale="92500" lnSpcReduction="10000"/>
          </a:bodyPr>
          <a:lstStyle/>
          <a:p>
            <a:pPr marL="0" indent="0" algn="r" rtl="1">
              <a:buNone/>
            </a:pPr>
            <a:r>
              <a:rPr lang="ar-IQ" b="1" dirty="0">
                <a:solidFill>
                  <a:schemeClr val="tx1"/>
                </a:solidFill>
                <a:cs typeface="+mj-cs"/>
              </a:rPr>
              <a:t>3- المشكلات المجتمعية الظاهرة والكامنة :</a:t>
            </a:r>
          </a:p>
          <a:p>
            <a:pPr marL="0" indent="0" algn="just" rtl="1">
              <a:lnSpc>
                <a:spcPct val="110000"/>
              </a:lnSpc>
              <a:spcBef>
                <a:spcPts val="600"/>
              </a:spcBef>
              <a:buNone/>
            </a:pPr>
            <a:r>
              <a:rPr lang="ar-IQ" b="1" dirty="0">
                <a:solidFill>
                  <a:schemeClr val="tx1"/>
                </a:solidFill>
                <a:cs typeface="+mj-cs"/>
              </a:rPr>
              <a:t>إن</a:t>
            </a:r>
            <a:r>
              <a:rPr lang="ar-IQ" sz="2600" b="1" dirty="0">
                <a:solidFill>
                  <a:schemeClr val="tx1"/>
                </a:solidFill>
                <a:cs typeface="+mj-cs"/>
              </a:rPr>
              <a:t> الكثير من المشكلات المجتمعية ظاهرة وواضحة للعيان ولا يختلف عليها الناس فالجرائم بكل أنواعها جزء من المشكلات المجتمعية التي توجد في كل المجتمعات بدرجات متفاوتة والكل يستنكرها بدرجة أو بأخرى، فمشكلة تعاطي المخدرات، على سبيل المثال بين الشباب في كثير من المجتمعات تعتبر من المشكلات الواضحة الظاهرة التي تحاول كل المجتمعات جاهدة القضاء عليها .</a:t>
            </a:r>
          </a:p>
          <a:p>
            <a:pPr marL="0" indent="0" algn="just" rtl="1">
              <a:lnSpc>
                <a:spcPct val="110000"/>
              </a:lnSpc>
              <a:spcBef>
                <a:spcPts val="600"/>
              </a:spcBef>
              <a:buNone/>
            </a:pPr>
            <a:r>
              <a:rPr lang="ar-IQ" sz="2600" b="1" dirty="0">
                <a:solidFill>
                  <a:schemeClr val="tx1"/>
                </a:solidFill>
                <a:cs typeface="+mj-cs"/>
              </a:rPr>
              <a:t>ولكن هناك أنواعاً من المشكلات المجتمعية خافية وغير واضحة بالنسبة للكثيرين، فعلى سبيل المثال هناك مشكلات قد تنشأ بين الشباب نتيجة مشاهدتهم لبعض البرامج التليفزيونية، حيث ثبت أن بعض الشباب الصغار يقلدون أبطال المسلسلات التليفزيونية التي يشاهدونها في مجال الجريمة كسرقة السيارات بأسلوب معين أو السطو على بعض الآمنين في منازلهم.</a:t>
            </a:r>
          </a:p>
          <a:p>
            <a:pPr marL="0" indent="0" algn="just" rtl="1">
              <a:lnSpc>
                <a:spcPct val="110000"/>
              </a:lnSpc>
              <a:spcBef>
                <a:spcPts val="600"/>
              </a:spcBef>
              <a:buNone/>
            </a:pPr>
            <a:endParaRPr lang="ar-IQ" sz="2600" b="1" dirty="0">
              <a:solidFill>
                <a:schemeClr val="tx1"/>
              </a:solidFill>
              <a:cs typeface="+mj-cs"/>
            </a:endParaRPr>
          </a:p>
          <a:p>
            <a:pPr marL="0" indent="0" algn="just" rtl="1">
              <a:lnSpc>
                <a:spcPct val="110000"/>
              </a:lnSpc>
              <a:spcBef>
                <a:spcPts val="600"/>
              </a:spcBef>
              <a:buNone/>
            </a:pPr>
            <a:r>
              <a:rPr lang="ar-IQ" sz="2600" b="1" dirty="0">
                <a:solidFill>
                  <a:schemeClr val="tx1"/>
                </a:solidFill>
                <a:cs typeface="+mj-cs"/>
              </a:rPr>
              <a:t>4- تصورات الناس وقناعاتهم عن المشكلة المجتمعية :</a:t>
            </a:r>
          </a:p>
          <a:p>
            <a:pPr marL="0" indent="0" algn="just" rtl="1">
              <a:lnSpc>
                <a:spcPct val="110000"/>
              </a:lnSpc>
              <a:spcBef>
                <a:spcPts val="600"/>
              </a:spcBef>
              <a:buNone/>
            </a:pPr>
            <a:r>
              <a:rPr lang="ar-IQ" sz="2600" b="1" dirty="0">
                <a:solidFill>
                  <a:schemeClr val="tx1"/>
                </a:solidFill>
                <a:cs typeface="+mj-cs"/>
              </a:rPr>
              <a:t>تختلف تصورات الناس عن مشكلاتهم الاجتماعية. فهناك من ينظر إلى المشكلة الاجتماعية على أنها كل صعوبة تواجه أنماط السلوك السوية في المجتمع، أو أنها انحرافات تظهر في سلوك الأفراد والجماعات، بمعنى أنها انحراف عن المعايير المتفق عليها في ثقافة من الثقافات أو مجتمع من المجتمعات .</a:t>
            </a:r>
          </a:p>
          <a:p>
            <a:pPr marL="0" indent="0" algn="just" rtl="1">
              <a:lnSpc>
                <a:spcPct val="110000"/>
              </a:lnSpc>
              <a:spcBef>
                <a:spcPts val="600"/>
              </a:spcBef>
              <a:buNone/>
            </a:pPr>
            <a:r>
              <a:rPr lang="ar-IQ" sz="2600" b="1" dirty="0">
                <a:solidFill>
                  <a:schemeClr val="tx1"/>
                </a:solidFill>
                <a:cs typeface="+mj-cs"/>
              </a:rPr>
              <a:t>كما أن هناك العديد من النظريات العلمية التي حاولت أن تشرح المشكلات المجتمعية وركزت على الجانب الاجتماعي للفرد وللمجتمع، وترى أن المشكلات المجتمعية تتعامل مع مشكلات تتعلق بأعداد كبيرة من أفراد المجتمع، وبالمشكلات التي تعترض حياتهم أو ينغمسون فيها.</a:t>
            </a:r>
          </a:p>
          <a:p>
            <a:pPr marL="0" indent="0" algn="r" rtl="1">
              <a:buNone/>
            </a:pPr>
            <a:endParaRPr lang="en-US" dirty="0"/>
          </a:p>
        </p:txBody>
      </p:sp>
    </p:spTree>
    <p:extLst>
      <p:ext uri="{BB962C8B-B14F-4D97-AF65-F5344CB8AC3E}">
        <p14:creationId xmlns:p14="http://schemas.microsoft.com/office/powerpoint/2010/main" val="3301362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fontScale="92500" lnSpcReduction="20000"/>
          </a:bodyPr>
          <a:lstStyle/>
          <a:p>
            <a:pPr marL="0" indent="0" algn="just" rtl="1">
              <a:lnSpc>
                <a:spcPct val="100000"/>
              </a:lnSpc>
              <a:spcBef>
                <a:spcPts val="600"/>
              </a:spcBef>
              <a:buNone/>
            </a:pPr>
            <a:r>
              <a:rPr lang="ar-IQ" sz="2200" b="1" dirty="0" smtClean="0">
                <a:solidFill>
                  <a:schemeClr val="tx1"/>
                </a:solidFill>
                <a:cs typeface="+mj-cs"/>
              </a:rPr>
              <a:t>سادساً</a:t>
            </a:r>
            <a:r>
              <a:rPr lang="ar-IQ" sz="2200" b="1" dirty="0">
                <a:solidFill>
                  <a:schemeClr val="tx1"/>
                </a:solidFill>
                <a:cs typeface="+mj-cs"/>
              </a:rPr>
              <a:t>) أهداف دراسة المشكلات المجتمعية:</a:t>
            </a:r>
          </a:p>
          <a:p>
            <a:pPr marL="0" indent="0" algn="just" rtl="1">
              <a:lnSpc>
                <a:spcPct val="100000"/>
              </a:lnSpc>
              <a:spcBef>
                <a:spcPts val="600"/>
              </a:spcBef>
              <a:buNone/>
            </a:pPr>
            <a:r>
              <a:rPr lang="ar-IQ" sz="2200" b="1" dirty="0">
                <a:solidFill>
                  <a:schemeClr val="tx1"/>
                </a:solidFill>
                <a:cs typeface="+mj-cs"/>
              </a:rPr>
              <a:t>1- الإدراك الفعلي لظاهرة ما، وفق الأسلوب العلمي للمعرفة الصحية المدققة، والوقوف على أبعاد المشكلة.</a:t>
            </a:r>
          </a:p>
          <a:p>
            <a:pPr marL="0" indent="0" algn="just" rtl="1">
              <a:lnSpc>
                <a:spcPct val="100000"/>
              </a:lnSpc>
              <a:spcBef>
                <a:spcPts val="600"/>
              </a:spcBef>
              <a:buNone/>
            </a:pPr>
            <a:r>
              <a:rPr lang="ar-IQ" sz="2200" b="1" dirty="0">
                <a:solidFill>
                  <a:schemeClr val="tx1"/>
                </a:solidFill>
                <a:cs typeface="+mj-cs"/>
              </a:rPr>
              <a:t>2- رصد الآراء الاجتماعية الممكنة للحلول المنتظرة.</a:t>
            </a:r>
          </a:p>
          <a:p>
            <a:pPr marL="0" indent="0" algn="just" rtl="1">
              <a:lnSpc>
                <a:spcPct val="100000"/>
              </a:lnSpc>
              <a:spcBef>
                <a:spcPts val="600"/>
              </a:spcBef>
              <a:buNone/>
            </a:pPr>
            <a:r>
              <a:rPr lang="ar-IQ" sz="2200" b="1" dirty="0">
                <a:solidFill>
                  <a:schemeClr val="tx1"/>
                </a:solidFill>
                <a:cs typeface="+mj-cs"/>
              </a:rPr>
              <a:t>3- فهم المشكلات المجتمعية لعلاجها وتجنبها.</a:t>
            </a:r>
          </a:p>
          <a:p>
            <a:pPr marL="0" indent="0" algn="just" rtl="1">
              <a:lnSpc>
                <a:spcPct val="100000"/>
              </a:lnSpc>
              <a:spcBef>
                <a:spcPts val="600"/>
              </a:spcBef>
              <a:buNone/>
            </a:pPr>
            <a:endParaRPr lang="ar-IQ" sz="2200" b="1" dirty="0">
              <a:solidFill>
                <a:schemeClr val="tx1"/>
              </a:solidFill>
              <a:cs typeface="+mj-cs"/>
            </a:endParaRPr>
          </a:p>
          <a:p>
            <a:pPr marL="0" indent="0" algn="just" rtl="1">
              <a:lnSpc>
                <a:spcPct val="100000"/>
              </a:lnSpc>
              <a:spcBef>
                <a:spcPts val="600"/>
              </a:spcBef>
              <a:buNone/>
            </a:pPr>
            <a:r>
              <a:rPr lang="ar-IQ" sz="2200" b="1" dirty="0">
                <a:solidFill>
                  <a:schemeClr val="tx1"/>
                </a:solidFill>
                <a:cs typeface="+mj-cs"/>
              </a:rPr>
              <a:t>سابعاً) جوانب يجب مراعاتها أثناء التصدي للمشكلة:</a:t>
            </a:r>
          </a:p>
          <a:p>
            <a:pPr marL="0" indent="0" algn="just" rtl="1">
              <a:lnSpc>
                <a:spcPct val="100000"/>
              </a:lnSpc>
              <a:spcBef>
                <a:spcPts val="600"/>
              </a:spcBef>
              <a:buNone/>
            </a:pPr>
            <a:r>
              <a:rPr lang="ar-IQ" sz="2200" b="1" dirty="0">
                <a:solidFill>
                  <a:schemeClr val="tx1"/>
                </a:solidFill>
                <a:cs typeface="+mj-cs"/>
              </a:rPr>
              <a:t>1- الإمكانات المتاحة.</a:t>
            </a:r>
          </a:p>
          <a:p>
            <a:pPr marL="0" indent="0" algn="just" rtl="1">
              <a:lnSpc>
                <a:spcPct val="100000"/>
              </a:lnSpc>
              <a:spcBef>
                <a:spcPts val="600"/>
              </a:spcBef>
              <a:buNone/>
            </a:pPr>
            <a:r>
              <a:rPr lang="ar-IQ" sz="2200" b="1" dirty="0">
                <a:solidFill>
                  <a:schemeClr val="tx1"/>
                </a:solidFill>
                <a:cs typeface="+mj-cs"/>
              </a:rPr>
              <a:t>2- ترابط المشكلات فيما بينها ترابطا عضوياً.</a:t>
            </a:r>
          </a:p>
          <a:p>
            <a:pPr marL="0" indent="0" algn="just" rtl="1">
              <a:lnSpc>
                <a:spcPct val="100000"/>
              </a:lnSpc>
              <a:spcBef>
                <a:spcPts val="600"/>
              </a:spcBef>
              <a:buNone/>
            </a:pPr>
            <a:r>
              <a:rPr lang="ar-IQ" sz="2200" b="1" dirty="0">
                <a:solidFill>
                  <a:schemeClr val="tx1"/>
                </a:solidFill>
                <a:cs typeface="+mj-cs"/>
              </a:rPr>
              <a:t>3- حل المشكلات بشمولية من أجل تغيير الحياة فالحلول المؤقتة لا تجدي.</a:t>
            </a:r>
          </a:p>
          <a:p>
            <a:pPr marL="0" indent="0" algn="just" rtl="1">
              <a:lnSpc>
                <a:spcPct val="100000"/>
              </a:lnSpc>
              <a:spcBef>
                <a:spcPts val="600"/>
              </a:spcBef>
              <a:buNone/>
            </a:pPr>
            <a:r>
              <a:rPr lang="ar-IQ" sz="2200" b="1" dirty="0">
                <a:solidFill>
                  <a:schemeClr val="tx1"/>
                </a:solidFill>
                <a:cs typeface="+mj-cs"/>
              </a:rPr>
              <a:t>4- المشكلات تعكس النظام القيمي، ودراسته مدخل للعلاج</a:t>
            </a:r>
            <a:r>
              <a:rPr lang="ar-IQ" sz="2200" b="1" dirty="0" smtClean="0">
                <a:solidFill>
                  <a:schemeClr val="tx1"/>
                </a:solidFill>
                <a:cs typeface="+mj-cs"/>
              </a:rPr>
              <a:t>.</a:t>
            </a:r>
          </a:p>
          <a:p>
            <a:pPr marL="0" indent="0" algn="just" rtl="1">
              <a:lnSpc>
                <a:spcPct val="100000"/>
              </a:lnSpc>
              <a:spcBef>
                <a:spcPts val="600"/>
              </a:spcBef>
              <a:buNone/>
            </a:pPr>
            <a:endParaRPr lang="ar-IQ" sz="2200" b="1" dirty="0" smtClean="0">
              <a:solidFill>
                <a:schemeClr val="tx1"/>
              </a:solidFill>
              <a:cs typeface="+mj-cs"/>
            </a:endParaRPr>
          </a:p>
          <a:p>
            <a:pPr marL="0" indent="0" algn="just" rtl="1">
              <a:lnSpc>
                <a:spcPct val="100000"/>
              </a:lnSpc>
              <a:spcBef>
                <a:spcPts val="600"/>
              </a:spcBef>
              <a:buNone/>
            </a:pPr>
            <a:r>
              <a:rPr lang="ar-IQ" sz="2200" b="1" dirty="0">
                <a:solidFill>
                  <a:schemeClr val="tx1"/>
                </a:solidFill>
                <a:cs typeface="+mj-cs"/>
              </a:rPr>
              <a:t>ثامناً) اتجاهات تفسير المشكلات المجتمعية:</a:t>
            </a:r>
          </a:p>
          <a:p>
            <a:pPr marL="0" indent="0" algn="just" rtl="1">
              <a:lnSpc>
                <a:spcPct val="100000"/>
              </a:lnSpc>
              <a:spcBef>
                <a:spcPts val="600"/>
              </a:spcBef>
              <a:buNone/>
            </a:pPr>
            <a:r>
              <a:rPr lang="ar-IQ" sz="2200" b="1" dirty="0">
                <a:solidFill>
                  <a:schemeClr val="tx1"/>
                </a:solidFill>
                <a:cs typeface="+mj-cs"/>
              </a:rPr>
              <a:t>1) التفسير التاريخي: وهو التفسير الذي يعتمد على التطور التاريخي كأساس لتفسير ظهور المشكلات المجتمعية، وفي هذا الإطار فإنَّ المجتمع الإنساني يمر بحالات من التغير والتبدل المستمر تبعاً للمراحل التطورية التي يمر بها من البساطة إلى التعقيد وكلما اخذ المجتمع بالتطور بدأت عليه بعض الظواهر التي لم تكن موجودة سابقاً.</a:t>
            </a:r>
          </a:p>
          <a:p>
            <a:pPr marL="0" indent="0" algn="just" rtl="1">
              <a:lnSpc>
                <a:spcPct val="100000"/>
              </a:lnSpc>
              <a:spcBef>
                <a:spcPts val="600"/>
              </a:spcBef>
              <a:buNone/>
            </a:pPr>
            <a:r>
              <a:rPr lang="ar-IQ" sz="2200" b="1" dirty="0">
                <a:solidFill>
                  <a:schemeClr val="tx1"/>
                </a:solidFill>
                <a:cs typeface="+mj-cs"/>
              </a:rPr>
              <a:t>كما أنَّ المشكلات المجتمعية تزداد بتطور المجتمع، فحينما يتحول المجتمع من بسيط إلى مجتمع نامِ تظهر عليه مشكلات ملازمة لهذا التحول مثل: الجهل والفقر والمرض والأمية.. الخ وعندما ينتقل المجتمع من مرحلة المجتمع النامي إلى مرحلة المجتمع المتقدم تلازمه أيضاً مشكلات جديدة منها: الطلاق والانتحار وجناح الأحداث والجريمة... وغيرها.</a:t>
            </a:r>
          </a:p>
          <a:p>
            <a:pPr marL="0" indent="0" algn="just" rtl="1">
              <a:lnSpc>
                <a:spcPct val="100000"/>
              </a:lnSpc>
              <a:spcBef>
                <a:spcPts val="600"/>
              </a:spcBef>
              <a:buNone/>
            </a:pPr>
            <a:r>
              <a:rPr lang="ar-IQ" sz="2200" b="1" dirty="0">
                <a:solidFill>
                  <a:schemeClr val="tx1"/>
                </a:solidFill>
                <a:cs typeface="+mj-cs"/>
              </a:rPr>
              <a:t>من هنا نجد أنَّ المجتمع العربي والغربي يعاني اليوم من مشكلات مجتمعية عديدة نتيجة للتغيرات التي تعرضت لها في القرن العشرين التي أهمها: التصنيع والتحضر والهجرة من الريف إلى المدينة واستعداد الناس لتقبل الأشياء الجديدة، وذلك كله قد أدى على زعزعة الأنماط الاجتماعية التقليدية القديمة وإحلال الأنماط الجديدة التي تنسجم والتحولات الجديدة التي مر بها المجتمع. </a:t>
            </a:r>
          </a:p>
          <a:p>
            <a:pPr marL="0" indent="0" algn="just" rtl="1">
              <a:lnSpc>
                <a:spcPct val="100000"/>
              </a:lnSpc>
              <a:spcBef>
                <a:spcPts val="600"/>
              </a:spcBef>
              <a:buNone/>
            </a:pPr>
            <a:endParaRPr lang="ar-IQ" sz="2400" b="1" dirty="0">
              <a:solidFill>
                <a:schemeClr val="tx1"/>
              </a:solidFill>
              <a:cs typeface="+mj-cs"/>
            </a:endParaRPr>
          </a:p>
          <a:p>
            <a:pPr marL="0" indent="0">
              <a:buNone/>
            </a:pPr>
            <a:endParaRPr lang="en-US" dirty="0"/>
          </a:p>
        </p:txBody>
      </p:sp>
    </p:spTree>
    <p:extLst>
      <p:ext uri="{BB962C8B-B14F-4D97-AF65-F5344CB8AC3E}">
        <p14:creationId xmlns:p14="http://schemas.microsoft.com/office/powerpoint/2010/main" val="3208391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fontScale="55000" lnSpcReduction="20000"/>
          </a:bodyPr>
          <a:lstStyle/>
          <a:p>
            <a:pPr marL="0" indent="0" algn="just" rtl="1">
              <a:lnSpc>
                <a:spcPct val="100000"/>
              </a:lnSpc>
              <a:spcBef>
                <a:spcPts val="600"/>
              </a:spcBef>
              <a:buNone/>
            </a:pPr>
            <a:endParaRPr lang="ar-IQ" sz="2000" b="1" dirty="0">
              <a:solidFill>
                <a:schemeClr val="tx1"/>
              </a:solidFill>
              <a:cs typeface="+mj-cs"/>
            </a:endParaRPr>
          </a:p>
          <a:p>
            <a:pPr marL="0" indent="0" algn="r" rtl="1">
              <a:lnSpc>
                <a:spcPct val="120000"/>
              </a:lnSpc>
              <a:spcBef>
                <a:spcPts val="600"/>
              </a:spcBef>
              <a:buNone/>
            </a:pPr>
            <a:r>
              <a:rPr lang="ar-IQ" sz="3400" b="1" dirty="0" smtClean="0">
                <a:solidFill>
                  <a:schemeClr val="tx1"/>
                </a:solidFill>
                <a:cs typeface="+mj-cs"/>
              </a:rPr>
              <a:t>2</a:t>
            </a:r>
            <a:r>
              <a:rPr lang="ar-IQ" sz="3400" b="1" dirty="0">
                <a:solidFill>
                  <a:schemeClr val="tx1"/>
                </a:solidFill>
                <a:cs typeface="+mj-cs"/>
              </a:rPr>
              <a:t>) التفسير النفسي: من المعلوم أنَّ العامل النفسي يؤدي دوراً مهماً في ظهور المشكلات المجتمعية لأنَّ اختلافات الأفراد تؤدي إلى الاختلافات في اتجاهاتهم وسلوكهم. ولهذا السبب نجد أنَّ بعضهم يندفع نحو الأعمال المنحرفة عن القواعد المألوفة في المجتمع بينما يتمسك غيرهم بالسلوك السوي المنضبط. كما أنَّ تكوين الحالة النفسية للفرد لا يخضع للمؤثرات الوراثية فقط؛ بل يخضع لمؤثرات فيزيولوجية قد تؤثر عليه بعد الولادة مثل: اختلال في وظائف الأجهزة أو الأعضاء أو الغدد أو مؤثرا بيئية مثل الخلل في عمليات التنشئة الاجتماعية أو سوء العلاقات الاجتماعية بينه وبين المجتمع. </a:t>
            </a:r>
          </a:p>
          <a:p>
            <a:pPr marL="0" indent="0" algn="r" rtl="1">
              <a:lnSpc>
                <a:spcPct val="120000"/>
              </a:lnSpc>
              <a:spcBef>
                <a:spcPts val="600"/>
              </a:spcBef>
              <a:buNone/>
            </a:pPr>
            <a:r>
              <a:rPr lang="ar-IQ" sz="3400" b="1" dirty="0">
                <a:solidFill>
                  <a:schemeClr val="tx1"/>
                </a:solidFill>
                <a:cs typeface="+mj-cs"/>
              </a:rPr>
              <a:t>أنَّ التغيرات العاطفية الأساسية للفرد تتأثر عادة عن طريق الأخذ والعطاء المبكر بين الفرد والمجتمع؛ لذا على المجتمع أنْ ينشأ أفراده ضمن حدوده وبما يتفق وقواعده والعمل على تحقيق الضمان العاطفي بالاعتماد على أساليب الترغيب والتوجيه بدلاً من القسوة والتخويف من أجل توفي الحياة العاطفية السليمة. </a:t>
            </a:r>
            <a:endParaRPr lang="ar-IQ" sz="3400" b="1" dirty="0" smtClean="0">
              <a:solidFill>
                <a:schemeClr val="tx1"/>
              </a:solidFill>
              <a:cs typeface="+mj-cs"/>
            </a:endParaRPr>
          </a:p>
          <a:p>
            <a:pPr marL="0" indent="0" algn="r" rtl="1">
              <a:lnSpc>
                <a:spcPct val="120000"/>
              </a:lnSpc>
              <a:spcBef>
                <a:spcPts val="600"/>
              </a:spcBef>
              <a:buNone/>
            </a:pPr>
            <a:endParaRPr lang="ar-IQ" sz="3400" b="1" dirty="0">
              <a:solidFill>
                <a:schemeClr val="tx1"/>
              </a:solidFill>
              <a:cs typeface="+mj-cs"/>
            </a:endParaRPr>
          </a:p>
          <a:p>
            <a:pPr marL="0" indent="0" algn="r" rtl="1">
              <a:lnSpc>
                <a:spcPct val="120000"/>
              </a:lnSpc>
              <a:spcBef>
                <a:spcPts val="600"/>
              </a:spcBef>
              <a:buNone/>
            </a:pPr>
            <a:r>
              <a:rPr lang="ar-IQ" sz="3400" b="1" dirty="0">
                <a:solidFill>
                  <a:schemeClr val="tx1"/>
                </a:solidFill>
                <a:cs typeface="+mj-cs"/>
              </a:rPr>
              <a:t>3) التفسير الاجتماعي: هذا الاتجاه يحاول تفسير المشكلات المجتمعية من زاوية اجتماعية، فالملاحظ أنَّ التغيرات التي تحصل في إحدى المؤسسات الاجتماعية تسبب تغيراً مماثلاً في بقية المؤسسات الأخرى الأمر الذي يؤدي إلى حدوث التصادم بين الأحكام والقوانين والتقاليد القديمة والجديدة للمؤسسات الاجتماعية وهذا بدوره يؤدي إلى عدم استطاعة هذه المجتمعات المتبدلة تنظيم العلاقات بين أبنائها.</a:t>
            </a:r>
          </a:p>
          <a:p>
            <a:pPr marL="0" indent="0" algn="r" rtl="1">
              <a:lnSpc>
                <a:spcPct val="120000"/>
              </a:lnSpc>
              <a:spcBef>
                <a:spcPts val="600"/>
              </a:spcBef>
              <a:buNone/>
            </a:pPr>
            <a:r>
              <a:rPr lang="ar-IQ" sz="3400" b="1" dirty="0">
                <a:solidFill>
                  <a:schemeClr val="tx1"/>
                </a:solidFill>
                <a:cs typeface="+mj-cs"/>
              </a:rPr>
              <a:t>أنَّ هذا التنظيم لا يتحقق عن طريق القوة وإنَّما يتم عن طريق استعداد الناس لتقبل القواعد المنظمة لعلاقات بعضهم وهذا يرجع إلى:</a:t>
            </a:r>
          </a:p>
          <a:p>
            <a:pPr marL="0" indent="0" algn="r" rtl="1">
              <a:lnSpc>
                <a:spcPct val="120000"/>
              </a:lnSpc>
              <a:spcBef>
                <a:spcPts val="600"/>
              </a:spcBef>
              <a:buNone/>
            </a:pPr>
            <a:r>
              <a:rPr lang="ar-IQ" sz="3400" b="1" dirty="0">
                <a:solidFill>
                  <a:schemeClr val="tx1"/>
                </a:solidFill>
                <a:cs typeface="+mj-cs"/>
              </a:rPr>
              <a:t>1. انحلال الجماعات الاجتماعية التقليدية: فالناس يميلون دائماً إلى تشرب القيم والقواعد الموجهة للسلوك الاجتماعي من الجماعات والمؤسسات التي ينتمون إليها، ويحصل التفكك الاجتماعي عندما تفقد هذه القواعد والقيم تأثيرها في الأفراد الأمر الذي يؤدي بالأفراد إلى الخروج عليها ما يؤدي إلى إضعاف تلك المؤسسات والجماعات، فالأسرة مثلاً لم تعد وحدة متماسكة كما كانت في الماضي فقد فقدت كثير من قدرتها على التوجيه والضبط الاجتماعي. وعندما تستمر هذه المخالفات والخروج على القيم والقواعد المنظمة دون توقف أو بدون اتخاذ إجراءات تحدّ من حالة الخروقات هذه، بمعنى أنَّ الجماعات والمؤسسات ليس بوسعها إيقاف تلك المخالفات فإن حالة التفكك تصبح سائدة في المجتمع وقد تتعرض تلك المؤسسات إلى الإنهيار.</a:t>
            </a:r>
          </a:p>
          <a:p>
            <a:pPr marL="0" indent="0" algn="r" rtl="1">
              <a:lnSpc>
                <a:spcPct val="120000"/>
              </a:lnSpc>
              <a:spcBef>
                <a:spcPts val="600"/>
              </a:spcBef>
              <a:buNone/>
            </a:pPr>
            <a:r>
              <a:rPr lang="ar-IQ" sz="3400" b="1" dirty="0">
                <a:solidFill>
                  <a:schemeClr val="tx1"/>
                </a:solidFill>
                <a:cs typeface="+mj-cs"/>
              </a:rPr>
              <a:t>2. الصراع بين القواعد الاجتماعية وبين التطلعات: ويظهر هذا الصراع عادة عندما تفقد الجماعات التقليدية وظائفها إزاء أعضائها، أي عندما لا تكون هذه الجماعات مؤهلة لتزويد أعضائها بالقيم الاجتماعية. فالتطلعات إلى الأشياء التي لا تنتهي عند حد تعرّض بعض القواعد الاجتماعية القديمة إلى الاضمحلال، لذا يصبح لزاماً على المجتمع الاحتفاظ بعدد من قواعد الهيمنة الأساسية كي يستطيع الصمود أمام هذه التطلعات الجديدة إلاَّ أنَّ المجتمع في الوقت نفسه يضطر إلى تغيير بعض القواعد لتلائم التطلعات الجديدة. </a:t>
            </a:r>
          </a:p>
          <a:p>
            <a:pPr marL="0" indent="0">
              <a:buNone/>
            </a:pPr>
            <a:endParaRPr lang="en-US" dirty="0"/>
          </a:p>
        </p:txBody>
      </p:sp>
    </p:spTree>
    <p:extLst>
      <p:ext uri="{BB962C8B-B14F-4D97-AF65-F5344CB8AC3E}">
        <p14:creationId xmlns:p14="http://schemas.microsoft.com/office/powerpoint/2010/main" val="8009540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1212</Words>
  <Application>Microsoft Office PowerPoint</Application>
  <PresentationFormat>Widescreen</PresentationFormat>
  <Paragraphs>43</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Adraa Raffo</dc:creator>
  <cp:lastModifiedBy>Adraa Raffo</cp:lastModifiedBy>
  <cp:revision>8</cp:revision>
  <dcterms:created xsi:type="dcterms:W3CDTF">2018-01-18T12:39:20Z</dcterms:created>
  <dcterms:modified xsi:type="dcterms:W3CDTF">2018-01-18T13:19:08Z</dcterms:modified>
</cp:coreProperties>
</file>