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001845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694620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871671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602003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A2C9648-5EDC-455B-BE8A-C34FE2B95BF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463577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4132190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2C9648-5EDC-455B-BE8A-C34FE2B95BF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2718417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2C9648-5EDC-455B-BE8A-C34FE2B95BF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161014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C9648-5EDC-455B-BE8A-C34FE2B95BF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57870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346121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A2C9648-5EDC-455B-BE8A-C34FE2B95BF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5D728C-CEB7-4E22-9B28-58AD8D602549}" type="slidenum">
              <a:rPr lang="en-US" smtClean="0"/>
              <a:t>‹#›</a:t>
            </a:fld>
            <a:endParaRPr lang="en-US"/>
          </a:p>
        </p:txBody>
      </p:sp>
    </p:spTree>
    <p:extLst>
      <p:ext uri="{BB962C8B-B14F-4D97-AF65-F5344CB8AC3E}">
        <p14:creationId xmlns:p14="http://schemas.microsoft.com/office/powerpoint/2010/main" val="3220492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C9648-5EDC-455B-BE8A-C34FE2B95BF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D728C-CEB7-4E22-9B28-58AD8D602549}" type="slidenum">
              <a:rPr lang="en-US" smtClean="0"/>
              <a:t>‹#›</a:t>
            </a:fld>
            <a:endParaRPr lang="en-US"/>
          </a:p>
        </p:txBody>
      </p:sp>
    </p:spTree>
    <p:extLst>
      <p:ext uri="{BB962C8B-B14F-4D97-AF65-F5344CB8AC3E}">
        <p14:creationId xmlns:p14="http://schemas.microsoft.com/office/powerpoint/2010/main" val="555970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1842655"/>
          </a:xfrm>
        </p:spPr>
        <p:style>
          <a:lnRef idx="1">
            <a:schemeClr val="accent2"/>
          </a:lnRef>
          <a:fillRef idx="2">
            <a:schemeClr val="accent2"/>
          </a:fillRef>
          <a:effectRef idx="1">
            <a:schemeClr val="accent2"/>
          </a:effectRef>
          <a:fontRef idx="minor">
            <a:schemeClr val="dk1"/>
          </a:fontRef>
        </p:style>
        <p:txBody>
          <a:bodyPr/>
          <a:lstStyle/>
          <a:p>
            <a:endParaRPr lang="en-US" dirty="0"/>
          </a:p>
        </p:txBody>
      </p:sp>
      <p:sp>
        <p:nvSpPr>
          <p:cNvPr id="3" name="Subtitle 2"/>
          <p:cNvSpPr>
            <a:spLocks noGrp="1"/>
          </p:cNvSpPr>
          <p:nvPr>
            <p:ph type="subTitle" idx="1"/>
          </p:nvPr>
        </p:nvSpPr>
        <p:spPr>
          <a:xfrm>
            <a:off x="0" y="1842655"/>
            <a:ext cx="12192000" cy="5015345"/>
          </a:xfrm>
        </p:spPr>
        <p:style>
          <a:lnRef idx="1">
            <a:schemeClr val="accent2"/>
          </a:lnRef>
          <a:fillRef idx="3">
            <a:schemeClr val="accent2"/>
          </a:fillRef>
          <a:effectRef idx="2">
            <a:schemeClr val="accent2"/>
          </a:effectRef>
          <a:fontRef idx="minor">
            <a:schemeClr val="lt1"/>
          </a:fontRef>
        </p:style>
        <p:txBody>
          <a:bodyPr>
            <a:normAutofit fontScale="92500" lnSpcReduction="20000"/>
          </a:bodyPr>
          <a:lstStyle/>
          <a:p>
            <a:pPr algn="just" rtl="1">
              <a:lnSpc>
                <a:spcPct val="110000"/>
              </a:lnSpc>
              <a:spcBef>
                <a:spcPts val="600"/>
              </a:spcBef>
            </a:pPr>
            <a:r>
              <a:rPr lang="ar-IQ" b="1" dirty="0">
                <a:solidFill>
                  <a:schemeClr val="tx1"/>
                </a:solidFill>
                <a:cs typeface="+mj-cs"/>
              </a:rPr>
              <a:t>ثالثاً) خصائص المشكلات المجتمعية:</a:t>
            </a:r>
          </a:p>
          <a:p>
            <a:pPr algn="just" rtl="1">
              <a:lnSpc>
                <a:spcPct val="110000"/>
              </a:lnSpc>
              <a:spcBef>
                <a:spcPts val="600"/>
              </a:spcBef>
            </a:pPr>
            <a:r>
              <a:rPr lang="ar-IQ" b="1" dirty="0">
                <a:solidFill>
                  <a:schemeClr val="tx1"/>
                </a:solidFill>
                <a:cs typeface="+mj-cs"/>
              </a:rPr>
              <a:t>المشكلات المجتمعية تتميز بما يلي : </a:t>
            </a:r>
          </a:p>
          <a:p>
            <a:pPr algn="just" rtl="1">
              <a:lnSpc>
                <a:spcPct val="110000"/>
              </a:lnSpc>
              <a:spcBef>
                <a:spcPts val="600"/>
              </a:spcBef>
            </a:pPr>
            <a:r>
              <a:rPr lang="ar-IQ" b="1" dirty="0">
                <a:solidFill>
                  <a:schemeClr val="tx1"/>
                </a:solidFill>
                <a:cs typeface="+mj-cs"/>
              </a:rPr>
              <a:t> 1- أنها تثير اهتمام وانتباه قد كبير من أفراد المجتمع ومؤسساته .</a:t>
            </a:r>
          </a:p>
          <a:p>
            <a:pPr algn="just" rtl="1">
              <a:lnSpc>
                <a:spcPct val="110000"/>
              </a:lnSpc>
              <a:spcBef>
                <a:spcPts val="600"/>
              </a:spcBef>
            </a:pPr>
            <a:r>
              <a:rPr lang="ar-IQ" b="1" dirty="0">
                <a:solidFill>
                  <a:schemeClr val="tx1"/>
                </a:solidFill>
                <a:cs typeface="+mj-cs"/>
              </a:rPr>
              <a:t>2- الصعوبة النسبية، لأنها تمس الفرد والمجتمع معاً .</a:t>
            </a:r>
          </a:p>
          <a:p>
            <a:pPr algn="just" rtl="1">
              <a:lnSpc>
                <a:spcPct val="110000"/>
              </a:lnSpc>
              <a:spcBef>
                <a:spcPts val="600"/>
              </a:spcBef>
            </a:pPr>
            <a:r>
              <a:rPr lang="ar-IQ" b="1" dirty="0">
                <a:solidFill>
                  <a:schemeClr val="tx1"/>
                </a:solidFill>
                <a:cs typeface="+mj-cs"/>
              </a:rPr>
              <a:t>3- التدخل بين المشكلات المجتمعية، فهي عادة بعضها مع بعض كتداخل النظم الاجتماعية تماما، فمشكلة الأحداث المتشردين متداخلة في النظم الاقتصادية والتربوية والأسرية وغيرها .</a:t>
            </a:r>
          </a:p>
          <a:p>
            <a:pPr algn="just" rtl="1">
              <a:lnSpc>
                <a:spcPct val="110000"/>
              </a:lnSpc>
              <a:spcBef>
                <a:spcPts val="600"/>
              </a:spcBef>
            </a:pPr>
            <a:r>
              <a:rPr lang="ar-IQ" b="1" dirty="0">
                <a:solidFill>
                  <a:schemeClr val="tx1"/>
                </a:solidFill>
                <a:cs typeface="+mj-cs"/>
              </a:rPr>
              <a:t>4- للمشكلة المجتمعية الواحدة أبعاد مختلفة تؤثر في مظاهرها ودرجتها ومدى أولويتها فهي ترتبط ببعد التاريخ والمكان والقانون والسياسة والاقتصاد والبعد الاجتماعي والثقافي والتربوي .</a:t>
            </a:r>
          </a:p>
          <a:p>
            <a:pPr algn="just" rtl="1">
              <a:lnSpc>
                <a:spcPct val="110000"/>
              </a:lnSpc>
              <a:spcBef>
                <a:spcPts val="600"/>
              </a:spcBef>
            </a:pPr>
            <a:r>
              <a:rPr lang="ar-IQ" b="1" dirty="0">
                <a:solidFill>
                  <a:schemeClr val="tx1"/>
                </a:solidFill>
                <a:cs typeface="+mj-cs"/>
              </a:rPr>
              <a:t>5- النسبية، بمعنى أن المشكلات المجتمعية تختلف باختلاف المجتمعات والأزمان كما أن تحديد المشكلات يتأثر بحالة الفرد، فقد تبرز المشكلة بسبب عامل السن أو اللون أو العرق .</a:t>
            </a:r>
          </a:p>
          <a:p>
            <a:pPr algn="just" rtl="1">
              <a:lnSpc>
                <a:spcPct val="110000"/>
              </a:lnSpc>
              <a:spcBef>
                <a:spcPts val="600"/>
              </a:spcBef>
            </a:pPr>
            <a:r>
              <a:rPr lang="ar-IQ" b="1" dirty="0">
                <a:solidFill>
                  <a:schemeClr val="tx1"/>
                </a:solidFill>
                <a:cs typeface="+mj-cs"/>
              </a:rPr>
              <a:t>6- أنها تلقائية ليست من صنع الفرد أو بضعة أفراد ولكنها من صنع المجتمع كله .</a:t>
            </a:r>
          </a:p>
          <a:p>
            <a:pPr algn="just" rtl="1">
              <a:lnSpc>
                <a:spcPct val="110000"/>
              </a:lnSpc>
              <a:spcBef>
                <a:spcPts val="600"/>
              </a:spcBef>
            </a:pPr>
            <a:r>
              <a:rPr lang="ar-IQ" b="1" dirty="0">
                <a:solidFill>
                  <a:schemeClr val="tx1"/>
                </a:solidFill>
                <a:cs typeface="+mj-cs"/>
              </a:rPr>
              <a:t>7- أنها مزودة بصفة الجبر والإلزام، أي أنها تفرض نفسها على الأفراد ولا يسع هؤلاء أن يخالفوها .</a:t>
            </a:r>
          </a:p>
          <a:p>
            <a:pPr algn="just" rtl="1">
              <a:lnSpc>
                <a:spcPct val="110000"/>
              </a:lnSpc>
              <a:spcBef>
                <a:spcPts val="600"/>
              </a:spcBef>
            </a:pPr>
            <a:r>
              <a:rPr lang="ar-IQ" b="1" dirty="0">
                <a:solidFill>
                  <a:schemeClr val="tx1"/>
                </a:solidFill>
                <a:cs typeface="+mj-cs"/>
              </a:rPr>
              <a:t>8- أنها عامة ومنتشرة، كما أنها ظاهرة تاريخية أي عبارة عن لحظة في تاريخ جماعة من الناس .</a:t>
            </a:r>
          </a:p>
          <a:p>
            <a:pPr algn="just" rt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8982" y="-1"/>
            <a:ext cx="2660074" cy="1842655"/>
          </a:xfrm>
          <a:prstGeom prst="rect">
            <a:avLst/>
          </a:prstGeom>
        </p:spPr>
      </p:pic>
      <p:sp>
        <p:nvSpPr>
          <p:cNvPr id="6" name="TextBox 5"/>
          <p:cNvSpPr txBox="1"/>
          <p:nvPr/>
        </p:nvSpPr>
        <p:spPr>
          <a:xfrm>
            <a:off x="9220635" y="163006"/>
            <a:ext cx="2687782" cy="923330"/>
          </a:xfrm>
          <a:prstGeom prst="rect">
            <a:avLst/>
          </a:prstGeom>
          <a:noFill/>
        </p:spPr>
        <p:txBody>
          <a:bodyPr wrap="square" rtlCol="0">
            <a:spAutoFit/>
          </a:bodyPr>
          <a:lstStyle/>
          <a:p>
            <a:pPr algn="just" rtl="1"/>
            <a:r>
              <a:rPr lang="ar-IQ" b="1" dirty="0" smtClean="0">
                <a:cs typeface="+mj-cs"/>
              </a:rPr>
              <a:t>الجامعة المستنصرية</a:t>
            </a:r>
          </a:p>
          <a:p>
            <a:pPr algn="just" rtl="1"/>
            <a:r>
              <a:rPr lang="ar-IQ" b="1" dirty="0" smtClean="0">
                <a:cs typeface="+mj-cs"/>
              </a:rPr>
              <a:t>كلية الآداب</a:t>
            </a:r>
          </a:p>
          <a:p>
            <a:pPr algn="just" rtl="1"/>
            <a:r>
              <a:rPr lang="ar-IQ" b="1" dirty="0" smtClean="0">
                <a:cs typeface="+mj-cs"/>
              </a:rPr>
              <a:t>قسم الانثروبولوجيا وعلم الاجتماع</a:t>
            </a:r>
            <a:endParaRPr lang="en-US" b="1" dirty="0">
              <a:cs typeface="+mj-cs"/>
            </a:endParaRPr>
          </a:p>
        </p:txBody>
      </p:sp>
      <p:sp>
        <p:nvSpPr>
          <p:cNvPr id="7" name="TextBox 6"/>
          <p:cNvSpPr txBox="1"/>
          <p:nvPr/>
        </p:nvSpPr>
        <p:spPr>
          <a:xfrm>
            <a:off x="96982" y="346363"/>
            <a:ext cx="3588327" cy="923330"/>
          </a:xfrm>
          <a:prstGeom prst="rect">
            <a:avLst/>
          </a:prstGeom>
          <a:noFill/>
        </p:spPr>
        <p:txBody>
          <a:bodyPr wrap="square" rtlCol="0">
            <a:spAutoFit/>
          </a:bodyPr>
          <a:lstStyle/>
          <a:p>
            <a:pPr algn="just" rtl="1"/>
            <a:r>
              <a:rPr lang="ar-IQ" b="1" dirty="0" smtClean="0">
                <a:cs typeface="+mj-cs"/>
              </a:rPr>
              <a:t>المدرس الدكتور: عذراء صليوا رفو</a:t>
            </a:r>
          </a:p>
          <a:p>
            <a:pPr algn="just" rtl="1"/>
            <a:r>
              <a:rPr lang="ar-IQ" b="1" dirty="0" smtClean="0">
                <a:cs typeface="+mj-cs"/>
              </a:rPr>
              <a:t>مادة المشكلات المجتمعية/ المحاضرة </a:t>
            </a:r>
            <a:r>
              <a:rPr lang="ar-IQ" b="1" dirty="0" smtClean="0">
                <a:cs typeface="+mj-cs"/>
              </a:rPr>
              <a:t>(3)</a:t>
            </a:r>
            <a:endParaRPr lang="ar-IQ" b="1" dirty="0" smtClean="0">
              <a:cs typeface="+mj-cs"/>
            </a:endParaRPr>
          </a:p>
          <a:p>
            <a:pPr algn="just" rtl="1"/>
            <a:r>
              <a:rPr lang="ar-IQ" b="1" dirty="0" smtClean="0">
                <a:cs typeface="+mj-cs"/>
              </a:rPr>
              <a:t>المرحلة الثانية/الدراسة الصباحية والمسائية</a:t>
            </a:r>
            <a:endParaRPr lang="en-US" b="1" dirty="0">
              <a:cs typeface="+mj-cs"/>
            </a:endParaRPr>
          </a:p>
        </p:txBody>
      </p:sp>
    </p:spTree>
    <p:extLst>
      <p:ext uri="{BB962C8B-B14F-4D97-AF65-F5344CB8AC3E}">
        <p14:creationId xmlns:p14="http://schemas.microsoft.com/office/powerpoint/2010/main" val="2033113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fontScale="70000" lnSpcReduction="20000"/>
          </a:bodyPr>
          <a:lstStyle/>
          <a:p>
            <a:pPr marL="0" indent="0" algn="just" rtl="1">
              <a:lnSpc>
                <a:spcPct val="120000"/>
              </a:lnSpc>
              <a:spcBef>
                <a:spcPts val="600"/>
              </a:spcBef>
              <a:buNone/>
            </a:pPr>
            <a:r>
              <a:rPr lang="ar-IQ" b="1" dirty="0">
                <a:solidFill>
                  <a:schemeClr val="tx1"/>
                </a:solidFill>
                <a:cs typeface="+mj-cs"/>
              </a:rPr>
              <a:t>رابعاً) تصنيف المشكلات المجتمعية:</a:t>
            </a:r>
          </a:p>
          <a:p>
            <a:pPr marL="0" indent="0" algn="just" rtl="1">
              <a:lnSpc>
                <a:spcPct val="120000"/>
              </a:lnSpc>
              <a:spcBef>
                <a:spcPts val="600"/>
              </a:spcBef>
              <a:buNone/>
            </a:pPr>
            <a:r>
              <a:rPr lang="ar-IQ" b="1" dirty="0">
                <a:solidFill>
                  <a:schemeClr val="tx1"/>
                </a:solidFill>
                <a:cs typeface="+mj-cs"/>
              </a:rPr>
              <a:t>توجد عدة أنواع للمشكلات المجتمعية هي :</a:t>
            </a:r>
          </a:p>
          <a:p>
            <a:pPr marL="0" indent="0" algn="just" rtl="1">
              <a:lnSpc>
                <a:spcPct val="120000"/>
              </a:lnSpc>
              <a:spcBef>
                <a:spcPts val="600"/>
              </a:spcBef>
              <a:buNone/>
            </a:pPr>
            <a:r>
              <a:rPr lang="ar-IQ" b="1" dirty="0">
                <a:solidFill>
                  <a:schemeClr val="tx1"/>
                </a:solidFill>
                <a:cs typeface="+mj-cs"/>
              </a:rPr>
              <a:t>1- مشكلات حياتية (أساسية) </a:t>
            </a:r>
          </a:p>
          <a:p>
            <a:pPr marL="0" indent="0" algn="just" rtl="1">
              <a:lnSpc>
                <a:spcPct val="120000"/>
              </a:lnSpc>
              <a:spcBef>
                <a:spcPts val="600"/>
              </a:spcBef>
              <a:buNone/>
            </a:pPr>
            <a:r>
              <a:rPr lang="ar-IQ" b="1" dirty="0">
                <a:solidFill>
                  <a:schemeClr val="tx1"/>
                </a:solidFill>
                <a:cs typeface="+mj-cs"/>
              </a:rPr>
              <a:t>وهي التي تؤثر على أفراد المجتمع تأثيرا كبيراً مثل مشكلات (الإسكان، الغذاء، التعليم، الصحة، الرعاية الاجتماعية) ومثل هذه المشكلات إذا لم يتم مواجهتها تؤثر على بناء المجتمع ووظائفه ويترتب عليها مشكلات أخرى مثل ارتفاع معدلات الجريمة، والأمية وانتشار الأوبئة والأمراض .فإذا لم تتم مواجهة المشكلات التعليمية زادت نسبة الأمية، وإذا لم تكن هناك رعاية صحية مناسبة (وقائية، علاجية) انتشرت الأوبئة والأمراض.</a:t>
            </a:r>
          </a:p>
          <a:p>
            <a:pPr marL="0" indent="0" algn="just" rtl="1">
              <a:lnSpc>
                <a:spcPct val="120000"/>
              </a:lnSpc>
              <a:spcBef>
                <a:spcPts val="600"/>
              </a:spcBef>
              <a:buNone/>
            </a:pPr>
            <a:r>
              <a:rPr lang="ar-IQ" b="1" dirty="0">
                <a:solidFill>
                  <a:schemeClr val="tx1"/>
                </a:solidFill>
                <a:cs typeface="+mj-cs"/>
              </a:rPr>
              <a:t>2- مشكلات اقتصادية :</a:t>
            </a:r>
          </a:p>
          <a:p>
            <a:pPr marL="0" indent="0" algn="just" rtl="1">
              <a:lnSpc>
                <a:spcPct val="120000"/>
              </a:lnSpc>
              <a:spcBef>
                <a:spcPts val="600"/>
              </a:spcBef>
              <a:buNone/>
            </a:pPr>
            <a:r>
              <a:rPr lang="ar-IQ" b="1" dirty="0">
                <a:solidFill>
                  <a:schemeClr val="tx1"/>
                </a:solidFill>
                <a:cs typeface="+mj-cs"/>
              </a:rPr>
              <a:t>وتشمل انخفاض متوسط دخل الفرد، وانخفاض الانتاجية لدى أفراد المجتمع، وضعف المؤسسات الاقتصادية عن القيام بوظائفها الإنتاجية، والاعتماد على الاستهلاك أكثر من الإنتاج، وضعف المدخرات الخاصة بالمواطنين وعدم ميل المواطنين إلى إنشاء مشروعات اقتصادية .</a:t>
            </a:r>
          </a:p>
          <a:p>
            <a:pPr marL="0" indent="0" algn="just" rtl="1">
              <a:lnSpc>
                <a:spcPct val="120000"/>
              </a:lnSpc>
              <a:spcBef>
                <a:spcPts val="600"/>
              </a:spcBef>
              <a:buNone/>
            </a:pPr>
            <a:r>
              <a:rPr lang="ar-IQ" b="1" dirty="0">
                <a:solidFill>
                  <a:schemeClr val="tx1"/>
                </a:solidFill>
                <a:cs typeface="+mj-cs"/>
              </a:rPr>
              <a:t>3- مشكلات اجتماعية :</a:t>
            </a:r>
          </a:p>
          <a:p>
            <a:pPr marL="0" indent="0" algn="just" rtl="1">
              <a:lnSpc>
                <a:spcPct val="120000"/>
              </a:lnSpc>
              <a:spcBef>
                <a:spcPts val="600"/>
              </a:spcBef>
              <a:buNone/>
            </a:pPr>
            <a:r>
              <a:rPr lang="ar-IQ" b="1" dirty="0">
                <a:solidFill>
                  <a:schemeClr val="tx1"/>
                </a:solidFill>
                <a:cs typeface="+mj-cs"/>
              </a:rPr>
              <a:t>وهي تعني أكثر من مجرد وجود احتياجات غير مشبعة لقطاعات كبيرة من السكان، وإنما يشعر أفراد المجتمع بوطأة هذه المشكلات ويسعون إلى بذل الجهد سواء بمفردهم أو بمساعدة فريق لمواجهة هذه المشكلات. ومن هذه المشكلات الاجتماعية ما تعانيه الأسرة من تفكك في العلاقات الاجتماعية عدم وجود أماكن لشغل الفراغ، إصابة أحد أفراد الأسرة بمشكلة كبيرة مثل إدمان المخدرات مشكلات النزاعات الأسرة، الطلاق.</a:t>
            </a:r>
          </a:p>
          <a:p>
            <a:pPr marL="0" indent="0" algn="just" rtl="1">
              <a:lnSpc>
                <a:spcPct val="120000"/>
              </a:lnSpc>
              <a:spcBef>
                <a:spcPts val="600"/>
              </a:spcBef>
              <a:buNone/>
            </a:pPr>
            <a:r>
              <a:rPr lang="ar-IQ" b="1" dirty="0">
                <a:solidFill>
                  <a:schemeClr val="tx1"/>
                </a:solidFill>
                <a:cs typeface="+mj-cs"/>
              </a:rPr>
              <a:t>4- مشكلات مجتمعية:</a:t>
            </a:r>
          </a:p>
          <a:p>
            <a:pPr marL="0" indent="0" algn="just" rtl="1">
              <a:lnSpc>
                <a:spcPct val="120000"/>
              </a:lnSpc>
              <a:spcBef>
                <a:spcPts val="600"/>
              </a:spcBef>
              <a:buNone/>
            </a:pPr>
            <a:r>
              <a:rPr lang="ar-IQ" b="1" dirty="0">
                <a:solidFill>
                  <a:schemeClr val="tx1"/>
                </a:solidFill>
                <a:cs typeface="+mj-cs"/>
              </a:rPr>
              <a:t>وهي تتصل ببناء المجتمع (المنظمات، والمؤسسات)، وسياسة المجتمع (مجموعة الإجراءات واللوائح، والتشريعات والسياسات العامة للمجتمعات)، والأفراد المكونين للمجتمع (أفراد، جماعات، مجتمعات محلية)، كما أنها تتصل بوظائف المجتمع (الإنتاجية، الاجتماعية، السياسة) والتي لها انعكاس مباشر على أمن واستقرار المجتمع .كما تشمل المشكلات المجتمعية مشكلات انحراف الأحداث، البطالة، الإرهاب، ومثل هذه المشكلات لها تأثير على كافة القطاعات الأخرى بالمجتمع، ويندرج تحت هذا النوع من المشكلات (المشكلات الاقتصادية، الاجتماعية، السياسية، الصحية، الأمنية، التعليمية). </a:t>
            </a:r>
          </a:p>
          <a:p>
            <a:pPr marL="0" indent="0" algn="r" rtl="1">
              <a:buNone/>
            </a:pPr>
            <a:endParaRPr lang="en-US" dirty="0"/>
          </a:p>
        </p:txBody>
      </p:sp>
    </p:spTree>
    <p:extLst>
      <p:ext uri="{BB962C8B-B14F-4D97-AF65-F5344CB8AC3E}">
        <p14:creationId xmlns:p14="http://schemas.microsoft.com/office/powerpoint/2010/main" val="330136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buNone/>
            </a:pPr>
            <a:endParaRPr lang="ar-IQ" dirty="0" smtClean="0"/>
          </a:p>
          <a:p>
            <a:pPr marL="0" indent="0" algn="r" rtl="1">
              <a:lnSpc>
                <a:spcPct val="110000"/>
              </a:lnSpc>
              <a:spcBef>
                <a:spcPts val="600"/>
              </a:spcBef>
              <a:buNone/>
            </a:pPr>
            <a:r>
              <a:rPr lang="ar-IQ" sz="2200" b="1" dirty="0">
                <a:solidFill>
                  <a:schemeClr val="tx1"/>
                </a:solidFill>
                <a:cs typeface="+mj-cs"/>
              </a:rPr>
              <a:t>خامساً) أسباب المشكلات المجتمعية :</a:t>
            </a:r>
          </a:p>
          <a:p>
            <a:pPr marL="0" indent="0" algn="r" rtl="1">
              <a:lnSpc>
                <a:spcPct val="110000"/>
              </a:lnSpc>
              <a:spcBef>
                <a:spcPts val="600"/>
              </a:spcBef>
              <a:buNone/>
            </a:pPr>
            <a:r>
              <a:rPr lang="ar-IQ" sz="2200" b="1" dirty="0">
                <a:solidFill>
                  <a:schemeClr val="tx1"/>
                </a:solidFill>
                <a:cs typeface="+mj-cs"/>
              </a:rPr>
              <a:t>يتمركز الاتجاه في علم الاجتماع الحديث حول دراسة المشكلات المجتمعية من نقطة بداية واحدة هي الانحراف عن القواعد والمعايير التي حددها المجتمع للسلوك الصحيح، كما أن الاهتمام بدراسة السلوك المنحرف لا ينصب على أنواعه البسيطة أو غير المتكررة، أو التي تصادف مجرد النفور والاشمئزاز، وإنما تدور حول تلك الأنواع التي تعتبر مهددة لكيان الجماعة من ناحية، ولقواعد السلوك المقبول من ناحية أخرى. </a:t>
            </a:r>
          </a:p>
          <a:p>
            <a:pPr marL="0" indent="0" algn="r" rtl="1">
              <a:lnSpc>
                <a:spcPct val="110000"/>
              </a:lnSpc>
              <a:spcBef>
                <a:spcPts val="600"/>
              </a:spcBef>
              <a:buNone/>
            </a:pPr>
            <a:r>
              <a:rPr lang="ar-IQ" sz="2200" b="1" dirty="0">
                <a:solidFill>
                  <a:schemeClr val="tx1"/>
                </a:solidFill>
                <a:cs typeface="+mj-cs"/>
              </a:rPr>
              <a:t>فالمشكلة المجتمعية كما تم تعريفها سابقاً هي انحراف السلوك الاجتماعي عن القواعد التي حددها المجتمع للسلوك الصحيح، طالما، أن هذه القواعد تضع معايير معينة يكون الانحراف عنها مؤديا إلى رد فعل واضح من الجماعة. ويرى العديد من الباحثين أن كثير من المشكلات المجتمعية ترجع إلى عدم إشباع بعض الاحتياجات بين أفراد المجتمع، وهذه الاحتياجات قد تكون اجتماعية أو نفسية أو اقتصادية أو بيولوجية أو صحية أو تعليمية أو ترويحية .</a:t>
            </a:r>
          </a:p>
          <a:p>
            <a:pPr marL="0" indent="0" algn="r" rtl="1">
              <a:lnSpc>
                <a:spcPct val="110000"/>
              </a:lnSpc>
              <a:spcBef>
                <a:spcPts val="600"/>
              </a:spcBef>
              <a:buNone/>
            </a:pPr>
            <a:r>
              <a:rPr lang="ar-IQ" sz="2200" b="1" dirty="0">
                <a:solidFill>
                  <a:schemeClr val="tx1"/>
                </a:solidFill>
                <a:cs typeface="+mj-cs"/>
              </a:rPr>
              <a:t>وعدم الإشباع في النواحي السابقة يرجع إلى مجموعة من العوامل هي : </a:t>
            </a:r>
          </a:p>
          <a:p>
            <a:pPr marL="0" indent="0" algn="r" rtl="1">
              <a:lnSpc>
                <a:spcPct val="110000"/>
              </a:lnSpc>
              <a:spcBef>
                <a:spcPts val="600"/>
              </a:spcBef>
              <a:buNone/>
            </a:pPr>
            <a:r>
              <a:rPr lang="ar-IQ" sz="2200" b="1" dirty="0">
                <a:solidFill>
                  <a:schemeClr val="tx1"/>
                </a:solidFill>
                <a:cs typeface="+mj-cs"/>
              </a:rPr>
              <a:t>1- عوامل ذاتية : ترجع إلى المواطن نفسه .</a:t>
            </a:r>
          </a:p>
          <a:p>
            <a:pPr marL="0" indent="0" algn="r" rtl="1">
              <a:lnSpc>
                <a:spcPct val="110000"/>
              </a:lnSpc>
              <a:spcBef>
                <a:spcPts val="600"/>
              </a:spcBef>
              <a:buNone/>
            </a:pPr>
            <a:r>
              <a:rPr lang="ar-IQ" sz="2200" b="1" dirty="0">
                <a:solidFill>
                  <a:schemeClr val="tx1"/>
                </a:solidFill>
                <a:cs typeface="+mj-cs"/>
              </a:rPr>
              <a:t>2- عوامل أسرية : ترجع إلى أسرة المواطن .</a:t>
            </a:r>
          </a:p>
          <a:p>
            <a:pPr marL="0" indent="0" algn="r" rtl="1">
              <a:lnSpc>
                <a:spcPct val="110000"/>
              </a:lnSpc>
              <a:spcBef>
                <a:spcPts val="600"/>
              </a:spcBef>
              <a:buNone/>
            </a:pPr>
            <a:r>
              <a:rPr lang="ar-IQ" sz="2200" b="1" dirty="0">
                <a:solidFill>
                  <a:schemeClr val="tx1"/>
                </a:solidFill>
                <a:cs typeface="+mj-cs"/>
              </a:rPr>
              <a:t>3-عوامل اجتماعية : ترجع إلى الجماعات التي ينتمى إليها المواطن .</a:t>
            </a:r>
          </a:p>
          <a:p>
            <a:pPr marL="0" indent="0" algn="r" rtl="1">
              <a:lnSpc>
                <a:spcPct val="110000"/>
              </a:lnSpc>
              <a:spcBef>
                <a:spcPts val="600"/>
              </a:spcBef>
              <a:buNone/>
            </a:pPr>
            <a:r>
              <a:rPr lang="ar-IQ" sz="2200" b="1" dirty="0">
                <a:solidFill>
                  <a:schemeClr val="tx1"/>
                </a:solidFill>
                <a:cs typeface="+mj-cs"/>
              </a:rPr>
              <a:t>4- عوامل بيئية : ترجع إلى الحي أو المجتمع المحدود الذي يسكن فيه المواطن .</a:t>
            </a:r>
          </a:p>
          <a:p>
            <a:pPr marL="0" indent="0" algn="r" rtl="1">
              <a:lnSpc>
                <a:spcPct val="110000"/>
              </a:lnSpc>
              <a:spcBef>
                <a:spcPts val="600"/>
              </a:spcBef>
              <a:buNone/>
            </a:pPr>
            <a:r>
              <a:rPr lang="ar-IQ" sz="2200" b="1" dirty="0">
                <a:solidFill>
                  <a:schemeClr val="tx1"/>
                </a:solidFill>
                <a:cs typeface="+mj-cs"/>
              </a:rPr>
              <a:t>5- عوامل مجتمعية : ترجع إلى ظروف المجتمع العام الذي يعيش فيه المواطن</a:t>
            </a:r>
            <a:r>
              <a:rPr lang="ar-IQ" dirty="0"/>
              <a:t>.</a:t>
            </a:r>
          </a:p>
          <a:p>
            <a:pPr marL="0" indent="0">
              <a:buNone/>
            </a:pPr>
            <a:endParaRPr lang="en-US" dirty="0"/>
          </a:p>
        </p:txBody>
      </p:sp>
    </p:spTree>
    <p:extLst>
      <p:ext uri="{BB962C8B-B14F-4D97-AF65-F5344CB8AC3E}">
        <p14:creationId xmlns:p14="http://schemas.microsoft.com/office/powerpoint/2010/main" val="320839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style>
          <a:lnRef idx="1">
            <a:schemeClr val="accent2"/>
          </a:lnRef>
          <a:fillRef idx="3">
            <a:schemeClr val="accent2"/>
          </a:fillRef>
          <a:effectRef idx="2">
            <a:schemeClr val="accent2"/>
          </a:effectRef>
          <a:fontRef idx="minor">
            <a:schemeClr val="lt1"/>
          </a:fontRef>
        </p:style>
        <p:txBody>
          <a:bodyPr>
            <a:normAutofit/>
          </a:bodyPr>
          <a:lstStyle/>
          <a:p>
            <a:pPr marL="0" indent="0" algn="just" rtl="1">
              <a:lnSpc>
                <a:spcPct val="100000"/>
              </a:lnSpc>
              <a:spcBef>
                <a:spcPts val="600"/>
              </a:spcBef>
              <a:buNone/>
            </a:pPr>
            <a:r>
              <a:rPr lang="ar-IQ" sz="2000" b="1" dirty="0">
                <a:solidFill>
                  <a:schemeClr val="tx1"/>
                </a:solidFill>
                <a:cs typeface="+mj-cs"/>
              </a:rPr>
              <a:t>ومن أهم الأسباب التي تؤدي إلى المشكلات المجتمعية وأهمها ما يلي :</a:t>
            </a:r>
          </a:p>
          <a:p>
            <a:pPr marL="0" indent="0" algn="just" rtl="1">
              <a:lnSpc>
                <a:spcPct val="100000"/>
              </a:lnSpc>
              <a:spcBef>
                <a:spcPts val="600"/>
              </a:spcBef>
              <a:buNone/>
            </a:pPr>
            <a:r>
              <a:rPr lang="ar-IQ" sz="2000" b="1" dirty="0">
                <a:solidFill>
                  <a:schemeClr val="tx1"/>
                </a:solidFill>
                <a:cs typeface="+mj-cs"/>
              </a:rPr>
              <a:t>1) التقدم التكنولوجي: الذي يصحبه تصدير أنواع من الأجهزة والعدد والآلات إلى بعض المجتمعات، والذي تصحبه أنماط ثقافية جديدة على تلك المجتمعات، وقد يكون بعض هذه الأنماط الثقافية غريباً تماماً على أفراد المجتمع، ومن هنا يحدث شيء من الهزات الاجتماعية التي قد تنجم عنها بعض المشكلات المجتمعية. </a:t>
            </a:r>
          </a:p>
          <a:p>
            <a:pPr marL="0" indent="0" algn="just" rtl="1">
              <a:lnSpc>
                <a:spcPct val="100000"/>
              </a:lnSpc>
              <a:spcBef>
                <a:spcPts val="600"/>
              </a:spcBef>
              <a:buNone/>
            </a:pPr>
            <a:r>
              <a:rPr lang="ar-IQ" sz="2000" b="1" dirty="0">
                <a:solidFill>
                  <a:schemeClr val="tx1"/>
                </a:solidFill>
                <a:cs typeface="+mj-cs"/>
              </a:rPr>
              <a:t>2) الانفتاح الشديد على المجتمعات الأخرى والنقل الحضاري منها: حيث أن المجتمعات البشرية تتعامل مع بعضها، وينقل بعضها من بعض في مجالات كثيرة، وخاصة في المجالات التقنية، تلك التي ازدادت هذه الأيام بسبب سهولة الاتصالات، وبسبب صلاحية الأنماط التقنية للاستعمال في كل المجتمعات.</a:t>
            </a:r>
          </a:p>
          <a:p>
            <a:pPr marL="0" indent="0" algn="just" rtl="1">
              <a:lnSpc>
                <a:spcPct val="100000"/>
              </a:lnSpc>
              <a:spcBef>
                <a:spcPts val="600"/>
              </a:spcBef>
              <a:buNone/>
            </a:pPr>
            <a:r>
              <a:rPr lang="ar-IQ" sz="2000" b="1" dirty="0">
                <a:solidFill>
                  <a:schemeClr val="tx1"/>
                </a:solidFill>
                <a:cs typeface="+mj-cs"/>
              </a:rPr>
              <a:t>3) عدم تفهم المجتمعات لحاجات الشباب: وعدم إشباع تلك الحاجات بالطرق السليمة المشروعة .</a:t>
            </a:r>
          </a:p>
          <a:p>
            <a:pPr marL="0" indent="0" algn="just" rtl="1">
              <a:lnSpc>
                <a:spcPct val="100000"/>
              </a:lnSpc>
              <a:spcBef>
                <a:spcPts val="600"/>
              </a:spcBef>
              <a:buNone/>
            </a:pPr>
            <a:r>
              <a:rPr lang="ar-IQ" sz="2000" b="1" dirty="0">
                <a:solidFill>
                  <a:schemeClr val="tx1"/>
                </a:solidFill>
                <a:cs typeface="+mj-cs"/>
              </a:rPr>
              <a:t>4) الفجوة الثقافية بين الأجيال: فمن الملاحظ أن هناك اختلافا بين الكبار والصغار في فهمهم للأمور، وفي تعاملهم مع الأحداث، ولذلك هناك أنواع من الصراع تبدأ بين أطراف المعادلة في المجتمع الواحد </a:t>
            </a:r>
            <a:r>
              <a:rPr lang="ar-IQ" sz="2000" b="1" dirty="0" smtClean="0">
                <a:solidFill>
                  <a:schemeClr val="tx1"/>
                </a:solidFill>
                <a:cs typeface="+mj-cs"/>
              </a:rPr>
              <a:t>.</a:t>
            </a:r>
          </a:p>
          <a:p>
            <a:pPr marL="0" indent="0" algn="just" rtl="1">
              <a:lnSpc>
                <a:spcPct val="100000"/>
              </a:lnSpc>
              <a:spcBef>
                <a:spcPts val="600"/>
              </a:spcBef>
              <a:buNone/>
            </a:pPr>
            <a:endParaRPr lang="ar-IQ" sz="2000" b="1" dirty="0">
              <a:solidFill>
                <a:schemeClr val="tx1"/>
              </a:solidFill>
              <a:cs typeface="+mj-cs"/>
            </a:endParaRPr>
          </a:p>
          <a:p>
            <a:pPr marL="0" indent="0">
              <a:buNone/>
            </a:pPr>
            <a:endParaRPr lang="en-US" dirty="0"/>
          </a:p>
        </p:txBody>
      </p:sp>
    </p:spTree>
    <p:extLst>
      <p:ext uri="{BB962C8B-B14F-4D97-AF65-F5344CB8AC3E}">
        <p14:creationId xmlns:p14="http://schemas.microsoft.com/office/powerpoint/2010/main" val="800954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889</Words>
  <Application>Microsoft Office PowerPoint</Application>
  <PresentationFormat>Widescreen</PresentationFormat>
  <Paragraphs>41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Adraa Raffo</dc:creator>
  <cp:lastModifiedBy>Adraa Raffo</cp:lastModifiedBy>
  <cp:revision>7</cp:revision>
  <dcterms:created xsi:type="dcterms:W3CDTF">2018-01-18T12:39:20Z</dcterms:created>
  <dcterms:modified xsi:type="dcterms:W3CDTF">2018-01-18T13:12:14Z</dcterms:modified>
</cp:coreProperties>
</file>