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diagrams/colors1.xml" ContentType="application/vnd.openxmlformats-officedocument.drawingml.diagramColors+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docProps/custom.xml" ContentType="application/vnd.openxmlformats-officedocument.custom-properties+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notesSlides/notesSlide4.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diagrams/colors2.xml" ContentType="application/vnd.openxmlformats-officedocument.drawingml.diagramColors+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diagrams/quickStyle1.xml" ContentType="application/vnd.openxmlformats-officedocument.drawingml.diagramStyl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3.xml" ContentType="application/vnd.openxmlformats-officedocument.drawingml.diagramData+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 id="2147483660" r:id="rId3"/>
  </p:sldMasterIdLst>
  <p:notesMasterIdLst>
    <p:notesMasterId r:id="rId36"/>
  </p:notesMasterIdLst>
  <p:handoutMasterIdLst>
    <p:handoutMasterId r:id="rId37"/>
  </p:handoutMasterIdLst>
  <p:sldIdLst>
    <p:sldId id="256" r:id="rId4"/>
    <p:sldId id="257" r:id="rId5"/>
    <p:sldId id="258" r:id="rId6"/>
    <p:sldId id="259" r:id="rId7"/>
    <p:sldId id="260" r:id="rId8"/>
    <p:sldId id="261" r:id="rId9"/>
    <p:sldId id="281" r:id="rId10"/>
    <p:sldId id="286" r:id="rId11"/>
    <p:sldId id="283" r:id="rId12"/>
    <p:sldId id="288" r:id="rId13"/>
    <p:sldId id="282" r:id="rId14"/>
    <p:sldId id="262" r:id="rId15"/>
    <p:sldId id="290" r:id="rId16"/>
    <p:sldId id="263" r:id="rId17"/>
    <p:sldId id="264" r:id="rId18"/>
    <p:sldId id="265" r:id="rId19"/>
    <p:sldId id="266" r:id="rId20"/>
    <p:sldId id="268" r:id="rId21"/>
    <p:sldId id="284" r:id="rId22"/>
    <p:sldId id="285" r:id="rId23"/>
    <p:sldId id="269" r:id="rId24"/>
    <p:sldId id="270" r:id="rId25"/>
    <p:sldId id="292" r:id="rId26"/>
    <p:sldId id="293" r:id="rId27"/>
    <p:sldId id="271" r:id="rId28"/>
    <p:sldId id="273" r:id="rId29"/>
    <p:sldId id="295" r:id="rId30"/>
    <p:sldId id="296" r:id="rId31"/>
    <p:sldId id="297" r:id="rId32"/>
    <p:sldId id="298" r:id="rId33"/>
    <p:sldId id="299" r:id="rId34"/>
    <p:sldId id="300"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59" autoAdjust="0"/>
    <p:restoredTop sz="86380" autoAdjust="0"/>
  </p:normalViewPr>
  <p:slideViewPr>
    <p:cSldViewPr>
      <p:cViewPr varScale="1">
        <p:scale>
          <a:sx n="63" d="100"/>
          <a:sy n="63" d="100"/>
        </p:scale>
        <p:origin x="-1362" y="-96"/>
      </p:cViewPr>
      <p:guideLst>
        <p:guide orient="horz" pos="2160"/>
        <p:guide pos="2880"/>
      </p:guideLst>
    </p:cSldViewPr>
  </p:slideViewPr>
  <p:outlineViewPr>
    <p:cViewPr>
      <p:scale>
        <a:sx n="33" d="100"/>
        <a:sy n="33" d="100"/>
      </p:scale>
      <p:origin x="0" y="12852"/>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8" d="100"/>
          <a:sy n="78" d="100"/>
        </p:scale>
        <p:origin x="-2070" y="-84"/>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viewProps" Target="viewProps.xml"/><Relationship Id="rId3" Type="http://schemas.openxmlformats.org/officeDocument/2006/relationships/slideMaster" Target="slideMasters/slideMaster2.xml"/><Relationship Id="rId21" Type="http://schemas.openxmlformats.org/officeDocument/2006/relationships/slide" Target="slides/slide18.xml"/><Relationship Id="rId34" Type="http://schemas.openxmlformats.org/officeDocument/2006/relationships/slide" Target="slides/slide3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presProps" Target="presProps.xml"/><Relationship Id="rId2" Type="http://schemas.openxmlformats.org/officeDocument/2006/relationships/slideMaster" Target="slideMasters/slideMaster1.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C8F2E1C-532E-4936-8281-3D5EFDAE614D}" type="doc">
      <dgm:prSet loTypeId="urn:microsoft.com/office/officeart/2005/8/layout/cycle5" loCatId="cycle" qsTypeId="urn:microsoft.com/office/officeart/2005/8/quickstyle/simple1" qsCatId="simple" csTypeId="urn:microsoft.com/office/officeart/2005/8/colors/accent1_2" csCatId="accent1" phldr="1"/>
      <dgm:spPr/>
      <dgm:t>
        <a:bodyPr/>
        <a:lstStyle/>
        <a:p>
          <a:pPr rtl="1"/>
          <a:endParaRPr lang="ar-IQ"/>
        </a:p>
      </dgm:t>
    </dgm:pt>
    <dgm:pt modelId="{29AFA199-B352-4936-812D-EFB10E975F3D}">
      <dgm:prSet phldrT="[Text]" custT="1"/>
      <dgm:spPr>
        <a:solidFill>
          <a:srgbClr val="FF0000"/>
        </a:solidFill>
      </dgm:spPr>
      <dgm:t>
        <a:bodyPr/>
        <a:lstStyle/>
        <a:p>
          <a:pPr rtl="1"/>
          <a:r>
            <a:rPr lang="en-US" sz="2800" dirty="0" smtClean="0"/>
            <a:t>Introduction</a:t>
          </a:r>
          <a:endParaRPr lang="ar-IQ" sz="2800" dirty="0"/>
        </a:p>
      </dgm:t>
    </dgm:pt>
    <dgm:pt modelId="{E6E7C3C6-4E3A-4629-9A30-2666655A4C5D}" type="parTrans" cxnId="{55CDA69F-370B-4736-ACAA-4041E7BF3565}">
      <dgm:prSet/>
      <dgm:spPr/>
      <dgm:t>
        <a:bodyPr/>
        <a:lstStyle/>
        <a:p>
          <a:pPr rtl="1"/>
          <a:endParaRPr lang="ar-IQ"/>
        </a:p>
      </dgm:t>
    </dgm:pt>
    <dgm:pt modelId="{2D8CBFA3-7AAE-4B6E-978F-10EF31D28EE8}" type="sibTrans" cxnId="{55CDA69F-370B-4736-ACAA-4041E7BF3565}">
      <dgm:prSet/>
      <dgm:spPr/>
      <dgm:t>
        <a:bodyPr/>
        <a:lstStyle/>
        <a:p>
          <a:pPr rtl="1"/>
          <a:endParaRPr lang="ar-IQ"/>
        </a:p>
      </dgm:t>
    </dgm:pt>
    <dgm:pt modelId="{887E39FA-4F5D-418E-A87B-224DE01FDA85}">
      <dgm:prSet phldrT="[Text]"/>
      <dgm:spPr>
        <a:solidFill>
          <a:srgbClr val="FF0000"/>
        </a:solidFill>
      </dgm:spPr>
      <dgm:t>
        <a:bodyPr/>
        <a:lstStyle/>
        <a:p>
          <a:pPr rtl="1"/>
          <a:r>
            <a:rPr lang="en-US" dirty="0" smtClean="0"/>
            <a:t>Sentences</a:t>
          </a:r>
          <a:r>
            <a:rPr lang="en-US" baseline="0" dirty="0" smtClean="0"/>
            <a:t> relations</a:t>
          </a:r>
          <a:endParaRPr lang="ar-IQ" dirty="0"/>
        </a:p>
      </dgm:t>
    </dgm:pt>
    <dgm:pt modelId="{C0B98A0B-E09E-4839-8062-1EFF32E6B668}" type="parTrans" cxnId="{A70963A2-9A32-49BB-83A7-077077EA1EB3}">
      <dgm:prSet/>
      <dgm:spPr/>
      <dgm:t>
        <a:bodyPr/>
        <a:lstStyle/>
        <a:p>
          <a:pPr rtl="1"/>
          <a:endParaRPr lang="ar-IQ"/>
        </a:p>
      </dgm:t>
    </dgm:pt>
    <dgm:pt modelId="{EABE3B6F-E07A-4972-8626-06C217B7AF62}" type="sibTrans" cxnId="{A70963A2-9A32-49BB-83A7-077077EA1EB3}">
      <dgm:prSet/>
      <dgm:spPr/>
      <dgm:t>
        <a:bodyPr/>
        <a:lstStyle/>
        <a:p>
          <a:pPr rtl="1"/>
          <a:endParaRPr lang="ar-IQ"/>
        </a:p>
      </dgm:t>
    </dgm:pt>
    <dgm:pt modelId="{BE720BFD-D454-42FB-8DDE-A244694F41E8}">
      <dgm:prSet phldrT="[Text]"/>
      <dgm:spPr>
        <a:solidFill>
          <a:srgbClr val="FF0000"/>
        </a:solidFill>
      </dgm:spPr>
      <dgm:t>
        <a:bodyPr/>
        <a:lstStyle/>
        <a:p>
          <a:pPr rtl="1"/>
          <a:r>
            <a:rPr lang="en-US" dirty="0" smtClean="0"/>
            <a:t>presupposition</a:t>
          </a:r>
          <a:endParaRPr lang="ar-IQ" dirty="0"/>
        </a:p>
      </dgm:t>
    </dgm:pt>
    <dgm:pt modelId="{5A28A8E9-2B9B-465D-B625-F4F1350FC1CF}" type="parTrans" cxnId="{2BFF7FDB-DAF2-4C44-AE02-914B60A5C5A6}">
      <dgm:prSet/>
      <dgm:spPr/>
      <dgm:t>
        <a:bodyPr/>
        <a:lstStyle/>
        <a:p>
          <a:pPr rtl="1"/>
          <a:endParaRPr lang="ar-IQ"/>
        </a:p>
      </dgm:t>
    </dgm:pt>
    <dgm:pt modelId="{202387A4-02B9-452C-B2B4-F46E19093BCB}" type="sibTrans" cxnId="{2BFF7FDB-DAF2-4C44-AE02-914B60A5C5A6}">
      <dgm:prSet/>
      <dgm:spPr/>
      <dgm:t>
        <a:bodyPr/>
        <a:lstStyle/>
        <a:p>
          <a:pPr rtl="1"/>
          <a:endParaRPr lang="ar-IQ"/>
        </a:p>
      </dgm:t>
    </dgm:pt>
    <dgm:pt modelId="{2745DA60-A4C1-4D0D-A8F0-7A2301F4EDB4}">
      <dgm:prSet phldrT="[Text]"/>
      <dgm:spPr>
        <a:solidFill>
          <a:srgbClr val="FF0000"/>
        </a:solidFill>
      </dgm:spPr>
      <dgm:t>
        <a:bodyPr/>
        <a:lstStyle/>
        <a:p>
          <a:pPr rtl="1"/>
          <a:r>
            <a:rPr lang="en-US" dirty="0" err="1" smtClean="0"/>
            <a:t>implicature</a:t>
          </a:r>
          <a:r>
            <a:rPr lang="en-US" dirty="0" smtClean="0"/>
            <a:t> </a:t>
          </a:r>
          <a:endParaRPr lang="ar-IQ" dirty="0"/>
        </a:p>
      </dgm:t>
    </dgm:pt>
    <dgm:pt modelId="{5ECB031B-85ED-4DAA-A978-59AA8BCE5024}" type="parTrans" cxnId="{E591AD69-5E4C-46CC-A081-05746630BCFB}">
      <dgm:prSet/>
      <dgm:spPr/>
      <dgm:t>
        <a:bodyPr/>
        <a:lstStyle/>
        <a:p>
          <a:pPr rtl="1"/>
          <a:endParaRPr lang="ar-IQ"/>
        </a:p>
      </dgm:t>
    </dgm:pt>
    <dgm:pt modelId="{1C5AFD8C-179C-40BA-B897-73DD7D3F3458}" type="sibTrans" cxnId="{E591AD69-5E4C-46CC-A081-05746630BCFB}">
      <dgm:prSet/>
      <dgm:spPr/>
      <dgm:t>
        <a:bodyPr/>
        <a:lstStyle/>
        <a:p>
          <a:pPr rtl="1"/>
          <a:endParaRPr lang="ar-IQ"/>
        </a:p>
      </dgm:t>
    </dgm:pt>
    <dgm:pt modelId="{4F20575C-3F94-4A4D-9C7C-24179813CCC2}">
      <dgm:prSet/>
      <dgm:spPr>
        <a:solidFill>
          <a:srgbClr val="FF0000"/>
        </a:solidFill>
      </dgm:spPr>
      <dgm:t>
        <a:bodyPr/>
        <a:lstStyle/>
        <a:p>
          <a:pPr rtl="1"/>
          <a:r>
            <a:rPr lang="en-US" dirty="0" smtClean="0"/>
            <a:t>Summary</a:t>
          </a:r>
          <a:endParaRPr lang="ar-IQ" dirty="0"/>
        </a:p>
      </dgm:t>
    </dgm:pt>
    <dgm:pt modelId="{3B6C5833-E261-4ED0-B22A-5768FBB39E44}" type="parTrans" cxnId="{296F49E4-BF04-4BC9-9E41-C272CA29A6A0}">
      <dgm:prSet/>
      <dgm:spPr/>
      <dgm:t>
        <a:bodyPr/>
        <a:lstStyle/>
        <a:p>
          <a:pPr rtl="1"/>
          <a:endParaRPr lang="ar-IQ"/>
        </a:p>
      </dgm:t>
    </dgm:pt>
    <dgm:pt modelId="{1B4A0BA0-89E4-4963-9F54-92E67ABC54B0}" type="sibTrans" cxnId="{296F49E4-BF04-4BC9-9E41-C272CA29A6A0}">
      <dgm:prSet/>
      <dgm:spPr/>
      <dgm:t>
        <a:bodyPr/>
        <a:lstStyle/>
        <a:p>
          <a:pPr rtl="1"/>
          <a:endParaRPr lang="ar-IQ"/>
        </a:p>
      </dgm:t>
    </dgm:pt>
    <dgm:pt modelId="{835914A5-E75B-4FF3-8118-99B54973F3CC}" type="pres">
      <dgm:prSet presAssocID="{BC8F2E1C-532E-4936-8281-3D5EFDAE614D}" presName="cycle" presStyleCnt="0">
        <dgm:presLayoutVars>
          <dgm:dir/>
          <dgm:resizeHandles val="exact"/>
        </dgm:presLayoutVars>
      </dgm:prSet>
      <dgm:spPr/>
      <dgm:t>
        <a:bodyPr/>
        <a:lstStyle/>
        <a:p>
          <a:pPr rtl="1"/>
          <a:endParaRPr lang="ar-IQ"/>
        </a:p>
      </dgm:t>
    </dgm:pt>
    <dgm:pt modelId="{D45125A8-5ADB-467B-A4B4-3F6C1ECDB72F}" type="pres">
      <dgm:prSet presAssocID="{29AFA199-B352-4936-812D-EFB10E975F3D}" presName="node" presStyleLbl="node1" presStyleIdx="0" presStyleCnt="5" custScaleX="137258" custScaleY="106687">
        <dgm:presLayoutVars>
          <dgm:bulletEnabled val="1"/>
        </dgm:presLayoutVars>
      </dgm:prSet>
      <dgm:spPr/>
      <dgm:t>
        <a:bodyPr/>
        <a:lstStyle/>
        <a:p>
          <a:pPr rtl="1"/>
          <a:endParaRPr lang="ar-IQ"/>
        </a:p>
      </dgm:t>
    </dgm:pt>
    <dgm:pt modelId="{FB867D62-620F-47AB-89F5-959B33E98378}" type="pres">
      <dgm:prSet presAssocID="{29AFA199-B352-4936-812D-EFB10E975F3D}" presName="spNode" presStyleCnt="0"/>
      <dgm:spPr/>
    </dgm:pt>
    <dgm:pt modelId="{E39567DA-85B3-4078-AFF1-DDBDE0C98992}" type="pres">
      <dgm:prSet presAssocID="{2D8CBFA3-7AAE-4B6E-978F-10EF31D28EE8}" presName="sibTrans" presStyleLbl="sibTrans1D1" presStyleIdx="0" presStyleCnt="5"/>
      <dgm:spPr/>
      <dgm:t>
        <a:bodyPr/>
        <a:lstStyle/>
        <a:p>
          <a:pPr rtl="1"/>
          <a:endParaRPr lang="ar-IQ"/>
        </a:p>
      </dgm:t>
    </dgm:pt>
    <dgm:pt modelId="{11F49707-BECC-4FAE-AB98-4567E72B8231}" type="pres">
      <dgm:prSet presAssocID="{887E39FA-4F5D-418E-A87B-224DE01FDA85}" presName="node" presStyleLbl="node1" presStyleIdx="1" presStyleCnt="5">
        <dgm:presLayoutVars>
          <dgm:bulletEnabled val="1"/>
        </dgm:presLayoutVars>
      </dgm:prSet>
      <dgm:spPr/>
      <dgm:t>
        <a:bodyPr/>
        <a:lstStyle/>
        <a:p>
          <a:pPr rtl="1"/>
          <a:endParaRPr lang="ar-IQ"/>
        </a:p>
      </dgm:t>
    </dgm:pt>
    <dgm:pt modelId="{D3BED1B4-18C1-485A-ACCB-9C03561A2BF9}" type="pres">
      <dgm:prSet presAssocID="{887E39FA-4F5D-418E-A87B-224DE01FDA85}" presName="spNode" presStyleCnt="0"/>
      <dgm:spPr/>
    </dgm:pt>
    <dgm:pt modelId="{3FF5205A-F559-4005-A49C-50DE87B2EA5E}" type="pres">
      <dgm:prSet presAssocID="{EABE3B6F-E07A-4972-8626-06C217B7AF62}" presName="sibTrans" presStyleLbl="sibTrans1D1" presStyleIdx="1" presStyleCnt="5"/>
      <dgm:spPr/>
      <dgm:t>
        <a:bodyPr/>
        <a:lstStyle/>
        <a:p>
          <a:pPr rtl="1"/>
          <a:endParaRPr lang="ar-IQ"/>
        </a:p>
      </dgm:t>
    </dgm:pt>
    <dgm:pt modelId="{357BFFDE-46E9-4BCA-BE81-2DAE872274DD}" type="pres">
      <dgm:prSet presAssocID="{BE720BFD-D454-42FB-8DDE-A244694F41E8}" presName="node" presStyleLbl="node1" presStyleIdx="2" presStyleCnt="5" custScaleX="126464" custScaleY="101738">
        <dgm:presLayoutVars>
          <dgm:bulletEnabled val="1"/>
        </dgm:presLayoutVars>
      </dgm:prSet>
      <dgm:spPr/>
      <dgm:t>
        <a:bodyPr/>
        <a:lstStyle/>
        <a:p>
          <a:pPr rtl="1"/>
          <a:endParaRPr lang="ar-IQ"/>
        </a:p>
      </dgm:t>
    </dgm:pt>
    <dgm:pt modelId="{AE186DA1-C860-41BA-B9F0-32D4B5749100}" type="pres">
      <dgm:prSet presAssocID="{BE720BFD-D454-42FB-8DDE-A244694F41E8}" presName="spNode" presStyleCnt="0"/>
      <dgm:spPr/>
    </dgm:pt>
    <dgm:pt modelId="{5A7DABC3-1360-4CD3-8251-568CA8D3C0AA}" type="pres">
      <dgm:prSet presAssocID="{202387A4-02B9-452C-B2B4-F46E19093BCB}" presName="sibTrans" presStyleLbl="sibTrans1D1" presStyleIdx="2" presStyleCnt="5"/>
      <dgm:spPr/>
      <dgm:t>
        <a:bodyPr/>
        <a:lstStyle/>
        <a:p>
          <a:pPr rtl="1"/>
          <a:endParaRPr lang="ar-IQ"/>
        </a:p>
      </dgm:t>
    </dgm:pt>
    <dgm:pt modelId="{FFBC80BA-F086-4CCB-A50F-B16410E9CF85}" type="pres">
      <dgm:prSet presAssocID="{2745DA60-A4C1-4D0D-A8F0-7A2301F4EDB4}" presName="node" presStyleLbl="node1" presStyleIdx="3" presStyleCnt="5" custScaleX="135796" custScaleY="102163">
        <dgm:presLayoutVars>
          <dgm:bulletEnabled val="1"/>
        </dgm:presLayoutVars>
      </dgm:prSet>
      <dgm:spPr/>
      <dgm:t>
        <a:bodyPr/>
        <a:lstStyle/>
        <a:p>
          <a:pPr rtl="1"/>
          <a:endParaRPr lang="ar-IQ"/>
        </a:p>
      </dgm:t>
    </dgm:pt>
    <dgm:pt modelId="{06D46D29-5A3F-4724-B90C-C2EC55193E7E}" type="pres">
      <dgm:prSet presAssocID="{2745DA60-A4C1-4D0D-A8F0-7A2301F4EDB4}" presName="spNode" presStyleCnt="0"/>
      <dgm:spPr/>
    </dgm:pt>
    <dgm:pt modelId="{9504D13D-7467-427F-9931-01EB25AB5922}" type="pres">
      <dgm:prSet presAssocID="{1C5AFD8C-179C-40BA-B897-73DD7D3F3458}" presName="sibTrans" presStyleLbl="sibTrans1D1" presStyleIdx="3" presStyleCnt="5"/>
      <dgm:spPr/>
      <dgm:t>
        <a:bodyPr/>
        <a:lstStyle/>
        <a:p>
          <a:pPr rtl="1"/>
          <a:endParaRPr lang="ar-IQ"/>
        </a:p>
      </dgm:t>
    </dgm:pt>
    <dgm:pt modelId="{F87013CA-2B88-478B-AFAA-DEC435608CA4}" type="pres">
      <dgm:prSet presAssocID="{4F20575C-3F94-4A4D-9C7C-24179813CCC2}" presName="node" presStyleLbl="node1" presStyleIdx="4" presStyleCnt="5">
        <dgm:presLayoutVars>
          <dgm:bulletEnabled val="1"/>
        </dgm:presLayoutVars>
      </dgm:prSet>
      <dgm:spPr/>
      <dgm:t>
        <a:bodyPr/>
        <a:lstStyle/>
        <a:p>
          <a:pPr rtl="1"/>
          <a:endParaRPr lang="ar-IQ"/>
        </a:p>
      </dgm:t>
    </dgm:pt>
    <dgm:pt modelId="{28AC0984-A426-4F6B-855A-17FF707DD969}" type="pres">
      <dgm:prSet presAssocID="{4F20575C-3F94-4A4D-9C7C-24179813CCC2}" presName="spNode" presStyleCnt="0"/>
      <dgm:spPr/>
    </dgm:pt>
    <dgm:pt modelId="{FA2652FD-104D-466F-BCA9-8C977F0DDC04}" type="pres">
      <dgm:prSet presAssocID="{1B4A0BA0-89E4-4963-9F54-92E67ABC54B0}" presName="sibTrans" presStyleLbl="sibTrans1D1" presStyleIdx="4" presStyleCnt="5"/>
      <dgm:spPr/>
      <dgm:t>
        <a:bodyPr/>
        <a:lstStyle/>
        <a:p>
          <a:pPr rtl="1"/>
          <a:endParaRPr lang="ar-IQ"/>
        </a:p>
      </dgm:t>
    </dgm:pt>
  </dgm:ptLst>
  <dgm:cxnLst>
    <dgm:cxn modelId="{2BFF7FDB-DAF2-4C44-AE02-914B60A5C5A6}" srcId="{BC8F2E1C-532E-4936-8281-3D5EFDAE614D}" destId="{BE720BFD-D454-42FB-8DDE-A244694F41E8}" srcOrd="2" destOrd="0" parTransId="{5A28A8E9-2B9B-465D-B625-F4F1350FC1CF}" sibTransId="{202387A4-02B9-452C-B2B4-F46E19093BCB}"/>
    <dgm:cxn modelId="{392FE3C5-E028-4833-A2E9-553441C9388D}" type="presOf" srcId="{1B4A0BA0-89E4-4963-9F54-92E67ABC54B0}" destId="{FA2652FD-104D-466F-BCA9-8C977F0DDC04}" srcOrd="0" destOrd="0" presId="urn:microsoft.com/office/officeart/2005/8/layout/cycle5"/>
    <dgm:cxn modelId="{220BF746-369F-4236-99F4-E3E1793CB58D}" type="presOf" srcId="{BC8F2E1C-532E-4936-8281-3D5EFDAE614D}" destId="{835914A5-E75B-4FF3-8118-99B54973F3CC}" srcOrd="0" destOrd="0" presId="urn:microsoft.com/office/officeart/2005/8/layout/cycle5"/>
    <dgm:cxn modelId="{296F49E4-BF04-4BC9-9E41-C272CA29A6A0}" srcId="{BC8F2E1C-532E-4936-8281-3D5EFDAE614D}" destId="{4F20575C-3F94-4A4D-9C7C-24179813CCC2}" srcOrd="4" destOrd="0" parTransId="{3B6C5833-E261-4ED0-B22A-5768FBB39E44}" sibTransId="{1B4A0BA0-89E4-4963-9F54-92E67ABC54B0}"/>
    <dgm:cxn modelId="{52250759-EA3A-427B-99A6-1B7189EEE8E4}" type="presOf" srcId="{1C5AFD8C-179C-40BA-B897-73DD7D3F3458}" destId="{9504D13D-7467-427F-9931-01EB25AB5922}" srcOrd="0" destOrd="0" presId="urn:microsoft.com/office/officeart/2005/8/layout/cycle5"/>
    <dgm:cxn modelId="{88EC72BF-496F-4281-95C7-04771B7FE146}" type="presOf" srcId="{EABE3B6F-E07A-4972-8626-06C217B7AF62}" destId="{3FF5205A-F559-4005-A49C-50DE87B2EA5E}" srcOrd="0" destOrd="0" presId="urn:microsoft.com/office/officeart/2005/8/layout/cycle5"/>
    <dgm:cxn modelId="{A70963A2-9A32-49BB-83A7-077077EA1EB3}" srcId="{BC8F2E1C-532E-4936-8281-3D5EFDAE614D}" destId="{887E39FA-4F5D-418E-A87B-224DE01FDA85}" srcOrd="1" destOrd="0" parTransId="{C0B98A0B-E09E-4839-8062-1EFF32E6B668}" sibTransId="{EABE3B6F-E07A-4972-8626-06C217B7AF62}"/>
    <dgm:cxn modelId="{386D98E0-FF8A-4F9F-B7F7-788381B22E38}" type="presOf" srcId="{4F20575C-3F94-4A4D-9C7C-24179813CCC2}" destId="{F87013CA-2B88-478B-AFAA-DEC435608CA4}" srcOrd="0" destOrd="0" presId="urn:microsoft.com/office/officeart/2005/8/layout/cycle5"/>
    <dgm:cxn modelId="{77A45374-B084-4B72-BBD8-813DB69E3764}" type="presOf" srcId="{2D8CBFA3-7AAE-4B6E-978F-10EF31D28EE8}" destId="{E39567DA-85B3-4078-AFF1-DDBDE0C98992}" srcOrd="0" destOrd="0" presId="urn:microsoft.com/office/officeart/2005/8/layout/cycle5"/>
    <dgm:cxn modelId="{55CDA69F-370B-4736-ACAA-4041E7BF3565}" srcId="{BC8F2E1C-532E-4936-8281-3D5EFDAE614D}" destId="{29AFA199-B352-4936-812D-EFB10E975F3D}" srcOrd="0" destOrd="0" parTransId="{E6E7C3C6-4E3A-4629-9A30-2666655A4C5D}" sibTransId="{2D8CBFA3-7AAE-4B6E-978F-10EF31D28EE8}"/>
    <dgm:cxn modelId="{1E2AC6FC-08B6-4977-8000-B891B2E45E81}" type="presOf" srcId="{202387A4-02B9-452C-B2B4-F46E19093BCB}" destId="{5A7DABC3-1360-4CD3-8251-568CA8D3C0AA}" srcOrd="0" destOrd="0" presId="urn:microsoft.com/office/officeart/2005/8/layout/cycle5"/>
    <dgm:cxn modelId="{DA55B1D0-D375-4E60-AAF7-3773A7C00066}" type="presOf" srcId="{2745DA60-A4C1-4D0D-A8F0-7A2301F4EDB4}" destId="{FFBC80BA-F086-4CCB-A50F-B16410E9CF85}" srcOrd="0" destOrd="0" presId="urn:microsoft.com/office/officeart/2005/8/layout/cycle5"/>
    <dgm:cxn modelId="{2AB87A9A-7323-45BE-ADD9-B0D2A5DFC9F4}" type="presOf" srcId="{29AFA199-B352-4936-812D-EFB10E975F3D}" destId="{D45125A8-5ADB-467B-A4B4-3F6C1ECDB72F}" srcOrd="0" destOrd="0" presId="urn:microsoft.com/office/officeart/2005/8/layout/cycle5"/>
    <dgm:cxn modelId="{86EAD59A-A68E-43B0-89A3-E19885BE2A75}" type="presOf" srcId="{BE720BFD-D454-42FB-8DDE-A244694F41E8}" destId="{357BFFDE-46E9-4BCA-BE81-2DAE872274DD}" srcOrd="0" destOrd="0" presId="urn:microsoft.com/office/officeart/2005/8/layout/cycle5"/>
    <dgm:cxn modelId="{E591AD69-5E4C-46CC-A081-05746630BCFB}" srcId="{BC8F2E1C-532E-4936-8281-3D5EFDAE614D}" destId="{2745DA60-A4C1-4D0D-A8F0-7A2301F4EDB4}" srcOrd="3" destOrd="0" parTransId="{5ECB031B-85ED-4DAA-A978-59AA8BCE5024}" sibTransId="{1C5AFD8C-179C-40BA-B897-73DD7D3F3458}"/>
    <dgm:cxn modelId="{59E31BA3-7C2F-4D4E-9E7E-2EB601B5ED21}" type="presOf" srcId="{887E39FA-4F5D-418E-A87B-224DE01FDA85}" destId="{11F49707-BECC-4FAE-AB98-4567E72B8231}" srcOrd="0" destOrd="0" presId="urn:microsoft.com/office/officeart/2005/8/layout/cycle5"/>
    <dgm:cxn modelId="{16E28DA3-3DA2-45E2-A9D9-F0F81CCBC1EF}" type="presParOf" srcId="{835914A5-E75B-4FF3-8118-99B54973F3CC}" destId="{D45125A8-5ADB-467B-A4B4-3F6C1ECDB72F}" srcOrd="0" destOrd="0" presId="urn:microsoft.com/office/officeart/2005/8/layout/cycle5"/>
    <dgm:cxn modelId="{DE6A70A5-CC52-4F67-99AA-22A376691D4D}" type="presParOf" srcId="{835914A5-E75B-4FF3-8118-99B54973F3CC}" destId="{FB867D62-620F-47AB-89F5-959B33E98378}" srcOrd="1" destOrd="0" presId="urn:microsoft.com/office/officeart/2005/8/layout/cycle5"/>
    <dgm:cxn modelId="{77044DA8-7451-477D-8B15-D783854EBB46}" type="presParOf" srcId="{835914A5-E75B-4FF3-8118-99B54973F3CC}" destId="{E39567DA-85B3-4078-AFF1-DDBDE0C98992}" srcOrd="2" destOrd="0" presId="urn:microsoft.com/office/officeart/2005/8/layout/cycle5"/>
    <dgm:cxn modelId="{EE32104C-81FE-435D-8175-1E3169E6A3A9}" type="presParOf" srcId="{835914A5-E75B-4FF3-8118-99B54973F3CC}" destId="{11F49707-BECC-4FAE-AB98-4567E72B8231}" srcOrd="3" destOrd="0" presId="urn:microsoft.com/office/officeart/2005/8/layout/cycle5"/>
    <dgm:cxn modelId="{729A788F-D77F-46C5-B383-7F3691EF9D54}" type="presParOf" srcId="{835914A5-E75B-4FF3-8118-99B54973F3CC}" destId="{D3BED1B4-18C1-485A-ACCB-9C03561A2BF9}" srcOrd="4" destOrd="0" presId="urn:microsoft.com/office/officeart/2005/8/layout/cycle5"/>
    <dgm:cxn modelId="{0AF376F5-4FB6-40D7-B8BF-A3C8E2481557}" type="presParOf" srcId="{835914A5-E75B-4FF3-8118-99B54973F3CC}" destId="{3FF5205A-F559-4005-A49C-50DE87B2EA5E}" srcOrd="5" destOrd="0" presId="urn:microsoft.com/office/officeart/2005/8/layout/cycle5"/>
    <dgm:cxn modelId="{DDA3A061-2F10-4D02-956B-53C40A6F968F}" type="presParOf" srcId="{835914A5-E75B-4FF3-8118-99B54973F3CC}" destId="{357BFFDE-46E9-4BCA-BE81-2DAE872274DD}" srcOrd="6" destOrd="0" presId="urn:microsoft.com/office/officeart/2005/8/layout/cycle5"/>
    <dgm:cxn modelId="{C324766B-ECD3-455F-91F1-94DDE16B238D}" type="presParOf" srcId="{835914A5-E75B-4FF3-8118-99B54973F3CC}" destId="{AE186DA1-C860-41BA-B9F0-32D4B5749100}" srcOrd="7" destOrd="0" presId="urn:microsoft.com/office/officeart/2005/8/layout/cycle5"/>
    <dgm:cxn modelId="{B8E2BAE0-EECA-45F8-9C3F-F6DE285C99E7}" type="presParOf" srcId="{835914A5-E75B-4FF3-8118-99B54973F3CC}" destId="{5A7DABC3-1360-4CD3-8251-568CA8D3C0AA}" srcOrd="8" destOrd="0" presId="urn:microsoft.com/office/officeart/2005/8/layout/cycle5"/>
    <dgm:cxn modelId="{C75D14F6-D801-41EF-8A7B-522E080389BC}" type="presParOf" srcId="{835914A5-E75B-4FF3-8118-99B54973F3CC}" destId="{FFBC80BA-F086-4CCB-A50F-B16410E9CF85}" srcOrd="9" destOrd="0" presId="urn:microsoft.com/office/officeart/2005/8/layout/cycle5"/>
    <dgm:cxn modelId="{25B2DD15-E4FA-42B0-B87C-D4FD2211903C}" type="presParOf" srcId="{835914A5-E75B-4FF3-8118-99B54973F3CC}" destId="{06D46D29-5A3F-4724-B90C-C2EC55193E7E}" srcOrd="10" destOrd="0" presId="urn:microsoft.com/office/officeart/2005/8/layout/cycle5"/>
    <dgm:cxn modelId="{066FDCDE-ACFF-4706-809D-845EECB965D4}" type="presParOf" srcId="{835914A5-E75B-4FF3-8118-99B54973F3CC}" destId="{9504D13D-7467-427F-9931-01EB25AB5922}" srcOrd="11" destOrd="0" presId="urn:microsoft.com/office/officeart/2005/8/layout/cycle5"/>
    <dgm:cxn modelId="{241D55D6-8AE6-4333-92F6-0FAD519426B4}" type="presParOf" srcId="{835914A5-E75B-4FF3-8118-99B54973F3CC}" destId="{F87013CA-2B88-478B-AFAA-DEC435608CA4}" srcOrd="12" destOrd="0" presId="urn:microsoft.com/office/officeart/2005/8/layout/cycle5"/>
    <dgm:cxn modelId="{70079021-F6C0-4982-8BB3-3C89B78A4AA4}" type="presParOf" srcId="{835914A5-E75B-4FF3-8118-99B54973F3CC}" destId="{28AC0984-A426-4F6B-855A-17FF707DD969}" srcOrd="13" destOrd="0" presId="urn:microsoft.com/office/officeart/2005/8/layout/cycle5"/>
    <dgm:cxn modelId="{7C78636B-CC58-4913-AD97-7AEFC5BEB49A}" type="presParOf" srcId="{835914A5-E75B-4FF3-8118-99B54973F3CC}" destId="{FA2652FD-104D-466F-BCA9-8C977F0DDC04}" srcOrd="14" destOrd="0" presId="urn:microsoft.com/office/officeart/2005/8/layout/cycle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B6FFD24-6147-42B1-9C9C-71E821C77EED}" type="doc">
      <dgm:prSet loTypeId="urn:microsoft.com/office/officeart/2005/8/layout/arrow5" loCatId="relationship" qsTypeId="urn:microsoft.com/office/officeart/2005/8/quickstyle/simple1" qsCatId="simple" csTypeId="urn:microsoft.com/office/officeart/2005/8/colors/accent1_2" csCatId="accent1" phldr="1"/>
      <dgm:spPr/>
      <dgm:t>
        <a:bodyPr/>
        <a:lstStyle/>
        <a:p>
          <a:pPr rtl="1"/>
          <a:endParaRPr lang="ar-IQ"/>
        </a:p>
      </dgm:t>
    </dgm:pt>
    <dgm:pt modelId="{6CDB8388-B9C4-49C8-A847-E7B63F8B3EEE}">
      <dgm:prSet/>
      <dgm:spPr/>
      <dgm:t>
        <a:bodyPr/>
        <a:lstStyle/>
        <a:p>
          <a:pPr rtl="1"/>
          <a:r>
            <a:rPr lang="en-US" dirty="0" smtClean="0">
              <a:solidFill>
                <a:schemeClr val="tx1"/>
              </a:solidFill>
            </a:rPr>
            <a:t>Communication can be </a:t>
          </a:r>
          <a:r>
            <a:rPr lang="en-US" dirty="0" smtClean="0">
              <a:solidFill>
                <a:schemeClr val="tx1"/>
              </a:solidFill>
              <a:latin typeface="Andalus" pitchFamily="18" charset="-78"/>
              <a:cs typeface="Andalus" pitchFamily="18" charset="-78"/>
            </a:rPr>
            <a:t>viewed </a:t>
          </a:r>
          <a:r>
            <a:rPr lang="en-US" dirty="0" smtClean="0">
              <a:solidFill>
                <a:schemeClr val="tx1"/>
              </a:solidFill>
            </a:rPr>
            <a:t>from the speaker's view­point and talk about presupposition as part of the task of packaging an utterance; </a:t>
          </a:r>
          <a:endParaRPr lang="ar-IQ" dirty="0">
            <a:solidFill>
              <a:schemeClr val="tx1"/>
            </a:solidFill>
          </a:endParaRPr>
        </a:p>
      </dgm:t>
    </dgm:pt>
    <dgm:pt modelId="{FB6328C0-82C8-4DAF-BCAE-23AD3EEC809D}" type="parTrans" cxnId="{A5815B5C-C0F3-48E5-90C3-804E4764B1B6}">
      <dgm:prSet/>
      <dgm:spPr/>
      <dgm:t>
        <a:bodyPr/>
        <a:lstStyle/>
        <a:p>
          <a:pPr rtl="1"/>
          <a:endParaRPr lang="ar-IQ"/>
        </a:p>
      </dgm:t>
    </dgm:pt>
    <dgm:pt modelId="{ECABD987-C0DE-4A4F-85A9-558017658C99}" type="sibTrans" cxnId="{A5815B5C-C0F3-48E5-90C3-804E4764B1B6}">
      <dgm:prSet/>
      <dgm:spPr/>
      <dgm:t>
        <a:bodyPr/>
        <a:lstStyle/>
        <a:p>
          <a:pPr rtl="1"/>
          <a:endParaRPr lang="ar-IQ"/>
        </a:p>
      </dgm:t>
    </dgm:pt>
    <dgm:pt modelId="{8EEF73BA-AC82-4835-A322-05F5398DBFD8}">
      <dgm:prSet/>
      <dgm:spPr/>
      <dgm:t>
        <a:bodyPr/>
        <a:lstStyle/>
        <a:p>
          <a:pPr rtl="1"/>
          <a:r>
            <a:rPr lang="en-US" dirty="0" smtClean="0">
              <a:solidFill>
                <a:schemeClr val="tx1"/>
              </a:solidFill>
            </a:rPr>
            <a:t>Or from listener's viewpoint in which presupposition  can be seen as one of a number of inferences that the listener might make on the basis of what the speaker has just said.</a:t>
          </a:r>
          <a:endParaRPr lang="ar-IQ" dirty="0">
            <a:solidFill>
              <a:schemeClr val="tx1"/>
            </a:solidFill>
          </a:endParaRPr>
        </a:p>
      </dgm:t>
    </dgm:pt>
    <dgm:pt modelId="{09C79DE5-345F-4443-AE7F-0A3DE4DCE3CA}" type="sibTrans" cxnId="{DB0E6FB5-6413-4BE0-A151-5DB95D71F79C}">
      <dgm:prSet/>
      <dgm:spPr/>
      <dgm:t>
        <a:bodyPr/>
        <a:lstStyle/>
        <a:p>
          <a:pPr rtl="1"/>
          <a:endParaRPr lang="ar-IQ"/>
        </a:p>
      </dgm:t>
    </dgm:pt>
    <dgm:pt modelId="{67C38E15-C7DD-4B27-9122-F10980BCDE56}" type="parTrans" cxnId="{DB0E6FB5-6413-4BE0-A151-5DB95D71F79C}">
      <dgm:prSet/>
      <dgm:spPr/>
      <dgm:t>
        <a:bodyPr/>
        <a:lstStyle/>
        <a:p>
          <a:pPr rtl="1"/>
          <a:endParaRPr lang="ar-IQ"/>
        </a:p>
      </dgm:t>
    </dgm:pt>
    <dgm:pt modelId="{916A3E3F-421C-43B9-9C3E-D9EE80FA26D5}" type="pres">
      <dgm:prSet presAssocID="{BB6FFD24-6147-42B1-9C9C-71E821C77EED}" presName="diagram" presStyleCnt="0">
        <dgm:presLayoutVars>
          <dgm:dir/>
          <dgm:resizeHandles val="exact"/>
        </dgm:presLayoutVars>
      </dgm:prSet>
      <dgm:spPr/>
      <dgm:t>
        <a:bodyPr/>
        <a:lstStyle/>
        <a:p>
          <a:pPr rtl="1"/>
          <a:endParaRPr lang="ar-IQ"/>
        </a:p>
      </dgm:t>
    </dgm:pt>
    <dgm:pt modelId="{436DABC5-200E-4D42-9EE0-621A5D47961A}" type="pres">
      <dgm:prSet presAssocID="{6CDB8388-B9C4-49C8-A847-E7B63F8B3EEE}" presName="arrow" presStyleLbl="node1" presStyleIdx="0" presStyleCnt="2">
        <dgm:presLayoutVars>
          <dgm:bulletEnabled val="1"/>
        </dgm:presLayoutVars>
      </dgm:prSet>
      <dgm:spPr/>
      <dgm:t>
        <a:bodyPr/>
        <a:lstStyle/>
        <a:p>
          <a:pPr rtl="1"/>
          <a:endParaRPr lang="ar-IQ"/>
        </a:p>
      </dgm:t>
    </dgm:pt>
    <dgm:pt modelId="{80EB1AF0-AD63-4CD4-BC93-1D9075DDEEB2}" type="pres">
      <dgm:prSet presAssocID="{8EEF73BA-AC82-4835-A322-05F5398DBFD8}" presName="arrow" presStyleLbl="node1" presStyleIdx="1" presStyleCnt="2">
        <dgm:presLayoutVars>
          <dgm:bulletEnabled val="1"/>
        </dgm:presLayoutVars>
      </dgm:prSet>
      <dgm:spPr/>
      <dgm:t>
        <a:bodyPr/>
        <a:lstStyle/>
        <a:p>
          <a:pPr rtl="1"/>
          <a:endParaRPr lang="ar-IQ"/>
        </a:p>
      </dgm:t>
    </dgm:pt>
  </dgm:ptLst>
  <dgm:cxnLst>
    <dgm:cxn modelId="{B94DF013-8F93-4F33-B005-B8D10710A324}" type="presOf" srcId="{BB6FFD24-6147-42B1-9C9C-71E821C77EED}" destId="{916A3E3F-421C-43B9-9C3E-D9EE80FA26D5}" srcOrd="0" destOrd="0" presId="urn:microsoft.com/office/officeart/2005/8/layout/arrow5"/>
    <dgm:cxn modelId="{A5815B5C-C0F3-48E5-90C3-804E4764B1B6}" srcId="{BB6FFD24-6147-42B1-9C9C-71E821C77EED}" destId="{6CDB8388-B9C4-49C8-A847-E7B63F8B3EEE}" srcOrd="0" destOrd="0" parTransId="{FB6328C0-82C8-4DAF-BCAE-23AD3EEC809D}" sibTransId="{ECABD987-C0DE-4A4F-85A9-558017658C99}"/>
    <dgm:cxn modelId="{CC08E086-3B06-4861-B7A5-1299B97152D2}" type="presOf" srcId="{6CDB8388-B9C4-49C8-A847-E7B63F8B3EEE}" destId="{436DABC5-200E-4D42-9EE0-621A5D47961A}" srcOrd="0" destOrd="0" presId="urn:microsoft.com/office/officeart/2005/8/layout/arrow5"/>
    <dgm:cxn modelId="{DB0E6FB5-6413-4BE0-A151-5DB95D71F79C}" srcId="{BB6FFD24-6147-42B1-9C9C-71E821C77EED}" destId="{8EEF73BA-AC82-4835-A322-05F5398DBFD8}" srcOrd="1" destOrd="0" parTransId="{67C38E15-C7DD-4B27-9122-F10980BCDE56}" sibTransId="{09C79DE5-345F-4443-AE7F-0A3DE4DCE3CA}"/>
    <dgm:cxn modelId="{F4F701AD-E8BD-48D1-866C-25ADDF72FF6D}" type="presOf" srcId="{8EEF73BA-AC82-4835-A322-05F5398DBFD8}" destId="{80EB1AF0-AD63-4CD4-BC93-1D9075DDEEB2}" srcOrd="0" destOrd="0" presId="urn:microsoft.com/office/officeart/2005/8/layout/arrow5"/>
    <dgm:cxn modelId="{C1BD3A16-B74F-446C-B40B-94DE8D3EFA27}" type="presParOf" srcId="{916A3E3F-421C-43B9-9C3E-D9EE80FA26D5}" destId="{436DABC5-200E-4D42-9EE0-621A5D47961A}" srcOrd="0" destOrd="0" presId="urn:microsoft.com/office/officeart/2005/8/layout/arrow5"/>
    <dgm:cxn modelId="{CD3FFC9C-B7A6-4064-ACDE-77B811EC81A1}" type="presParOf" srcId="{916A3E3F-421C-43B9-9C3E-D9EE80FA26D5}" destId="{80EB1AF0-AD63-4CD4-BC93-1D9075DDEEB2}" srcOrd="1" destOrd="0" presId="urn:microsoft.com/office/officeart/2005/8/layout/arrow5"/>
  </dgm:cxnLst>
  <dgm:bg/>
  <dgm:whole/>
</dgm:dataModel>
</file>

<file path=ppt/diagrams/data3.xml><?xml version="1.0" encoding="utf-8"?>
<dgm:dataModel xmlns:dgm="http://schemas.openxmlformats.org/drawingml/2006/diagram" xmlns:a="http://schemas.openxmlformats.org/drawingml/2006/main">
  <dgm:ptLst>
    <dgm:pt modelId="{1588005E-7916-42B7-A5DF-D1D7956EF1B4}" type="doc">
      <dgm:prSet loTypeId="urn:microsoft.com/office/officeart/2005/8/layout/vList2" loCatId="list" qsTypeId="urn:microsoft.com/office/officeart/2005/8/quickstyle/simple1" qsCatId="simple" csTypeId="urn:microsoft.com/office/officeart/2005/8/colors/accent1_2" csCatId="accent1" phldr="1"/>
      <dgm:spPr/>
      <dgm:t>
        <a:bodyPr/>
        <a:lstStyle/>
        <a:p>
          <a:pPr rtl="1"/>
          <a:endParaRPr lang="ar-IQ"/>
        </a:p>
      </dgm:t>
    </dgm:pt>
    <dgm:pt modelId="{E25CCC04-115E-4D17-8295-C6DD8681D73B}">
      <dgm:prSet phldrT="[Text]"/>
      <dgm:spPr/>
      <dgm:t>
        <a:bodyPr/>
        <a:lstStyle/>
        <a:p>
          <a:pPr algn="l" rtl="1"/>
          <a:r>
            <a:rPr lang="en-US" dirty="0" smtClean="0"/>
            <a:t>A-He</a:t>
          </a:r>
          <a:r>
            <a:rPr lang="en-US" baseline="0" dirty="0" smtClean="0"/>
            <a:t> is poor </a:t>
          </a:r>
          <a:r>
            <a:rPr lang="en-US" baseline="0" dirty="0" smtClean="0">
              <a:solidFill>
                <a:schemeClr val="tx1"/>
              </a:solidFill>
            </a:rPr>
            <a:t>and </a:t>
          </a:r>
          <a:r>
            <a:rPr lang="en-US" baseline="0" dirty="0" smtClean="0">
              <a:solidFill>
                <a:schemeClr val="bg1"/>
              </a:solidFill>
            </a:rPr>
            <a:t>he is honest.</a:t>
          </a:r>
          <a:endParaRPr lang="ar-IQ" dirty="0"/>
        </a:p>
      </dgm:t>
    </dgm:pt>
    <dgm:pt modelId="{1634C76C-3B71-4FA7-ADFF-93E876B2D241}" type="parTrans" cxnId="{E00BBFDA-4EB1-4074-BDF4-92FFBE52C15D}">
      <dgm:prSet/>
      <dgm:spPr/>
      <dgm:t>
        <a:bodyPr/>
        <a:lstStyle/>
        <a:p>
          <a:pPr rtl="0"/>
          <a:endParaRPr lang="ar-IQ"/>
        </a:p>
      </dgm:t>
    </dgm:pt>
    <dgm:pt modelId="{50220E45-FA49-491C-8464-33706A64E1A5}" type="sibTrans" cxnId="{E00BBFDA-4EB1-4074-BDF4-92FFBE52C15D}">
      <dgm:prSet/>
      <dgm:spPr/>
      <dgm:t>
        <a:bodyPr/>
        <a:lstStyle/>
        <a:p>
          <a:pPr rtl="0"/>
          <a:endParaRPr lang="ar-IQ"/>
        </a:p>
      </dgm:t>
    </dgm:pt>
    <dgm:pt modelId="{874CC4CE-96BC-4B6F-8CFA-C00D7D65B86E}">
      <dgm:prSet phldrT="[Text]"/>
      <dgm:spPr/>
      <dgm:t>
        <a:bodyPr/>
        <a:lstStyle/>
        <a:p>
          <a:pPr rtl="0"/>
          <a:endParaRPr lang="ar-IQ" dirty="0"/>
        </a:p>
      </dgm:t>
    </dgm:pt>
    <dgm:pt modelId="{C74327F9-581E-4146-A8A4-4600FB9F0934}" type="parTrans" cxnId="{263A2125-F9F0-4091-8797-1AC69EDCD82D}">
      <dgm:prSet/>
      <dgm:spPr/>
      <dgm:t>
        <a:bodyPr/>
        <a:lstStyle/>
        <a:p>
          <a:pPr rtl="0"/>
          <a:endParaRPr lang="ar-IQ"/>
        </a:p>
      </dgm:t>
    </dgm:pt>
    <dgm:pt modelId="{5C0507EB-1CB2-45E0-B110-DDC52A882381}" type="sibTrans" cxnId="{263A2125-F9F0-4091-8797-1AC69EDCD82D}">
      <dgm:prSet/>
      <dgm:spPr/>
      <dgm:t>
        <a:bodyPr/>
        <a:lstStyle/>
        <a:p>
          <a:pPr rtl="0"/>
          <a:endParaRPr lang="ar-IQ"/>
        </a:p>
      </dgm:t>
    </dgm:pt>
    <dgm:pt modelId="{86D45727-5942-48DC-BA7E-4880C2D2A260}">
      <dgm:prSet phldrT="[Text]"/>
      <dgm:spPr/>
      <dgm:t>
        <a:bodyPr/>
        <a:lstStyle/>
        <a:p>
          <a:pPr algn="l" rtl="0"/>
          <a:r>
            <a:rPr lang="en-US" dirty="0" smtClean="0"/>
            <a:t>B-He</a:t>
          </a:r>
          <a:r>
            <a:rPr lang="en-US" baseline="0" dirty="0" smtClean="0"/>
            <a:t> is poor</a:t>
          </a:r>
          <a:r>
            <a:rPr lang="en-US" baseline="0" dirty="0" smtClean="0">
              <a:solidFill>
                <a:schemeClr val="tx1"/>
              </a:solidFill>
            </a:rPr>
            <a:t> but </a:t>
          </a:r>
          <a:r>
            <a:rPr lang="en-US" baseline="0" dirty="0" smtClean="0">
              <a:solidFill>
                <a:schemeClr val="bg1"/>
              </a:solidFill>
            </a:rPr>
            <a:t>he is honest .     </a:t>
          </a:r>
          <a:endParaRPr lang="ar-IQ" dirty="0">
            <a:solidFill>
              <a:schemeClr val="bg1"/>
            </a:solidFill>
          </a:endParaRPr>
        </a:p>
      </dgm:t>
    </dgm:pt>
    <dgm:pt modelId="{2CFF13EB-7657-4E2E-802B-09CEF0D89498}" type="parTrans" cxnId="{7BCAABBA-04B9-4F0D-AE73-3EBE784727F8}">
      <dgm:prSet/>
      <dgm:spPr/>
      <dgm:t>
        <a:bodyPr/>
        <a:lstStyle/>
        <a:p>
          <a:pPr rtl="0"/>
          <a:endParaRPr lang="ar-IQ"/>
        </a:p>
      </dgm:t>
    </dgm:pt>
    <dgm:pt modelId="{33B001B0-3958-4533-9314-6C7DAA33E872}" type="sibTrans" cxnId="{7BCAABBA-04B9-4F0D-AE73-3EBE784727F8}">
      <dgm:prSet/>
      <dgm:spPr/>
      <dgm:t>
        <a:bodyPr/>
        <a:lstStyle/>
        <a:p>
          <a:pPr rtl="0"/>
          <a:endParaRPr lang="ar-IQ"/>
        </a:p>
      </dgm:t>
    </dgm:pt>
    <dgm:pt modelId="{C370058A-E55A-4490-A62A-41192C970D6B}">
      <dgm:prSet phldrT="[Text]"/>
      <dgm:spPr/>
      <dgm:t>
        <a:bodyPr/>
        <a:lstStyle/>
        <a:p>
          <a:pPr rtl="0"/>
          <a:endParaRPr lang="ar-IQ" dirty="0"/>
        </a:p>
      </dgm:t>
    </dgm:pt>
    <dgm:pt modelId="{E3C60451-71E6-42E1-B79A-B661D6449E2C}" type="parTrans" cxnId="{FAC91483-EEAB-4C4A-ADBA-D1F3C76657A6}">
      <dgm:prSet/>
      <dgm:spPr/>
      <dgm:t>
        <a:bodyPr/>
        <a:lstStyle/>
        <a:p>
          <a:pPr rtl="0"/>
          <a:endParaRPr lang="ar-IQ"/>
        </a:p>
      </dgm:t>
    </dgm:pt>
    <dgm:pt modelId="{B18EB0F1-B81C-4F12-98F5-340B82161586}" type="sibTrans" cxnId="{FAC91483-EEAB-4C4A-ADBA-D1F3C76657A6}">
      <dgm:prSet/>
      <dgm:spPr/>
      <dgm:t>
        <a:bodyPr/>
        <a:lstStyle/>
        <a:p>
          <a:pPr rtl="0"/>
          <a:endParaRPr lang="ar-IQ"/>
        </a:p>
      </dgm:t>
    </dgm:pt>
    <dgm:pt modelId="{6A7F33F8-BF4A-4107-98F2-BD6FCBD6FD3E}" type="pres">
      <dgm:prSet presAssocID="{1588005E-7916-42B7-A5DF-D1D7956EF1B4}" presName="linear" presStyleCnt="0">
        <dgm:presLayoutVars>
          <dgm:animLvl val="lvl"/>
          <dgm:resizeHandles val="exact"/>
        </dgm:presLayoutVars>
      </dgm:prSet>
      <dgm:spPr/>
      <dgm:t>
        <a:bodyPr/>
        <a:lstStyle/>
        <a:p>
          <a:pPr rtl="1"/>
          <a:endParaRPr lang="ar-IQ"/>
        </a:p>
      </dgm:t>
    </dgm:pt>
    <dgm:pt modelId="{45DC1D60-70BB-406F-9D28-DEC772AFAEAA}" type="pres">
      <dgm:prSet presAssocID="{E25CCC04-115E-4D17-8295-C6DD8681D73B}" presName="parentText" presStyleLbl="node1" presStyleIdx="0" presStyleCnt="2">
        <dgm:presLayoutVars>
          <dgm:chMax val="0"/>
          <dgm:bulletEnabled val="1"/>
        </dgm:presLayoutVars>
      </dgm:prSet>
      <dgm:spPr/>
      <dgm:t>
        <a:bodyPr/>
        <a:lstStyle/>
        <a:p>
          <a:pPr rtl="1"/>
          <a:endParaRPr lang="ar-IQ"/>
        </a:p>
      </dgm:t>
    </dgm:pt>
    <dgm:pt modelId="{24CDB3C5-2BBA-40EE-B66A-47028236D336}" type="pres">
      <dgm:prSet presAssocID="{E25CCC04-115E-4D17-8295-C6DD8681D73B}" presName="childText" presStyleLbl="revTx" presStyleIdx="0" presStyleCnt="2">
        <dgm:presLayoutVars>
          <dgm:bulletEnabled val="1"/>
        </dgm:presLayoutVars>
      </dgm:prSet>
      <dgm:spPr/>
      <dgm:t>
        <a:bodyPr/>
        <a:lstStyle/>
        <a:p>
          <a:pPr rtl="1"/>
          <a:endParaRPr lang="ar-IQ"/>
        </a:p>
      </dgm:t>
    </dgm:pt>
    <dgm:pt modelId="{F5060129-B266-46E6-BB99-08A44835336B}" type="pres">
      <dgm:prSet presAssocID="{86D45727-5942-48DC-BA7E-4880C2D2A260}" presName="parentText" presStyleLbl="node1" presStyleIdx="1" presStyleCnt="2" custLinFactNeighborX="-939" custLinFactNeighborY="393">
        <dgm:presLayoutVars>
          <dgm:chMax val="0"/>
          <dgm:bulletEnabled val="1"/>
        </dgm:presLayoutVars>
      </dgm:prSet>
      <dgm:spPr/>
      <dgm:t>
        <a:bodyPr/>
        <a:lstStyle/>
        <a:p>
          <a:pPr rtl="1"/>
          <a:endParaRPr lang="ar-IQ"/>
        </a:p>
      </dgm:t>
    </dgm:pt>
    <dgm:pt modelId="{25C358A8-4542-45FB-900A-9EA054566503}" type="pres">
      <dgm:prSet presAssocID="{86D45727-5942-48DC-BA7E-4880C2D2A260}" presName="childText" presStyleLbl="revTx" presStyleIdx="1" presStyleCnt="2" custFlipVert="1" custScaleY="90021">
        <dgm:presLayoutVars>
          <dgm:bulletEnabled val="1"/>
        </dgm:presLayoutVars>
      </dgm:prSet>
      <dgm:spPr/>
      <dgm:t>
        <a:bodyPr/>
        <a:lstStyle/>
        <a:p>
          <a:pPr rtl="1"/>
          <a:endParaRPr lang="ar-IQ"/>
        </a:p>
      </dgm:t>
    </dgm:pt>
  </dgm:ptLst>
  <dgm:cxnLst>
    <dgm:cxn modelId="{F91D0D11-7F80-495A-A6CF-E63F80A407E5}" type="presOf" srcId="{874CC4CE-96BC-4B6F-8CFA-C00D7D65B86E}" destId="{24CDB3C5-2BBA-40EE-B66A-47028236D336}" srcOrd="0" destOrd="0" presId="urn:microsoft.com/office/officeart/2005/8/layout/vList2"/>
    <dgm:cxn modelId="{263A2125-F9F0-4091-8797-1AC69EDCD82D}" srcId="{E25CCC04-115E-4D17-8295-C6DD8681D73B}" destId="{874CC4CE-96BC-4B6F-8CFA-C00D7D65B86E}" srcOrd="0" destOrd="0" parTransId="{C74327F9-581E-4146-A8A4-4600FB9F0934}" sibTransId="{5C0507EB-1CB2-45E0-B110-DDC52A882381}"/>
    <dgm:cxn modelId="{FAC91483-EEAB-4C4A-ADBA-D1F3C76657A6}" srcId="{86D45727-5942-48DC-BA7E-4880C2D2A260}" destId="{C370058A-E55A-4490-A62A-41192C970D6B}" srcOrd="0" destOrd="0" parTransId="{E3C60451-71E6-42E1-B79A-B661D6449E2C}" sibTransId="{B18EB0F1-B81C-4F12-98F5-340B82161586}"/>
    <dgm:cxn modelId="{E105AB49-A173-478F-B83A-0285A3F9AF64}" type="presOf" srcId="{1588005E-7916-42B7-A5DF-D1D7956EF1B4}" destId="{6A7F33F8-BF4A-4107-98F2-BD6FCBD6FD3E}" srcOrd="0" destOrd="0" presId="urn:microsoft.com/office/officeart/2005/8/layout/vList2"/>
    <dgm:cxn modelId="{E00BBFDA-4EB1-4074-BDF4-92FFBE52C15D}" srcId="{1588005E-7916-42B7-A5DF-D1D7956EF1B4}" destId="{E25CCC04-115E-4D17-8295-C6DD8681D73B}" srcOrd="0" destOrd="0" parTransId="{1634C76C-3B71-4FA7-ADFF-93E876B2D241}" sibTransId="{50220E45-FA49-491C-8464-33706A64E1A5}"/>
    <dgm:cxn modelId="{F64A99A4-FD78-4D14-9844-4B34811C984D}" type="presOf" srcId="{E25CCC04-115E-4D17-8295-C6DD8681D73B}" destId="{45DC1D60-70BB-406F-9D28-DEC772AFAEAA}" srcOrd="0" destOrd="0" presId="urn:microsoft.com/office/officeart/2005/8/layout/vList2"/>
    <dgm:cxn modelId="{7BCAABBA-04B9-4F0D-AE73-3EBE784727F8}" srcId="{1588005E-7916-42B7-A5DF-D1D7956EF1B4}" destId="{86D45727-5942-48DC-BA7E-4880C2D2A260}" srcOrd="1" destOrd="0" parTransId="{2CFF13EB-7657-4E2E-802B-09CEF0D89498}" sibTransId="{33B001B0-3958-4533-9314-6C7DAA33E872}"/>
    <dgm:cxn modelId="{29893A24-2010-4FEE-B5DB-3504766E6473}" type="presOf" srcId="{86D45727-5942-48DC-BA7E-4880C2D2A260}" destId="{F5060129-B266-46E6-BB99-08A44835336B}" srcOrd="0" destOrd="0" presId="urn:microsoft.com/office/officeart/2005/8/layout/vList2"/>
    <dgm:cxn modelId="{7923337E-A9FA-4217-8AA2-38D1B28A9026}" type="presOf" srcId="{C370058A-E55A-4490-A62A-41192C970D6B}" destId="{25C358A8-4542-45FB-900A-9EA054566503}" srcOrd="0" destOrd="0" presId="urn:microsoft.com/office/officeart/2005/8/layout/vList2"/>
    <dgm:cxn modelId="{D17D6BD3-525B-49C3-AC91-072CBA75EB61}" type="presParOf" srcId="{6A7F33F8-BF4A-4107-98F2-BD6FCBD6FD3E}" destId="{45DC1D60-70BB-406F-9D28-DEC772AFAEAA}" srcOrd="0" destOrd="0" presId="urn:microsoft.com/office/officeart/2005/8/layout/vList2"/>
    <dgm:cxn modelId="{9EA2DA8A-907C-4A45-8357-40E384920198}" type="presParOf" srcId="{6A7F33F8-BF4A-4107-98F2-BD6FCBD6FD3E}" destId="{24CDB3C5-2BBA-40EE-B66A-47028236D336}" srcOrd="1" destOrd="0" presId="urn:microsoft.com/office/officeart/2005/8/layout/vList2"/>
    <dgm:cxn modelId="{9039AC05-AF12-4DA4-A354-4E253BDC0645}" type="presParOf" srcId="{6A7F33F8-BF4A-4107-98F2-BD6FCBD6FD3E}" destId="{F5060129-B266-46E6-BB99-08A44835336B}" srcOrd="2" destOrd="0" presId="urn:microsoft.com/office/officeart/2005/8/layout/vList2"/>
    <dgm:cxn modelId="{99F0E478-9CD8-428B-9667-8B4CFF75803A}" type="presParOf" srcId="{6A7F33F8-BF4A-4107-98F2-BD6FCBD6FD3E}" destId="{25C358A8-4542-45FB-900A-9EA054566503}" srcOrd="3"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layout1.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E4FF8FC-8473-4DFD-87CC-D576DA80B410}" type="datetimeFigureOut">
              <a:rPr lang="en-US" smtClean="0"/>
              <a:pPr/>
              <a:t>1/19/2018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D422161-F0FA-48FB-AB7F-FA9B9B1E1F93}"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09556FB6-E7C6-4EC6-ADA4-4765EEDF491A}" type="datetimeFigureOut">
              <a:rPr lang="ar-IQ" smtClean="0"/>
              <a:pPr/>
              <a:t>5/3/1439</a:t>
            </a:fld>
            <a:endParaRPr lang="ar-IQ"/>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AFFB26FC-5920-4312-B241-409128104C9A}" type="slidenum">
              <a:rPr lang="ar-IQ" smtClean="0"/>
              <a:pPr/>
              <a:t>‹#›</a:t>
            </a:fld>
            <a:endParaRPr lang="ar-IQ"/>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IQ" dirty="0"/>
          </a:p>
        </p:txBody>
      </p:sp>
      <p:sp>
        <p:nvSpPr>
          <p:cNvPr id="4" name="Slide Number Placeholder 3"/>
          <p:cNvSpPr>
            <a:spLocks noGrp="1"/>
          </p:cNvSpPr>
          <p:nvPr>
            <p:ph type="sldNum" sz="quarter" idx="10"/>
          </p:nvPr>
        </p:nvSpPr>
        <p:spPr/>
        <p:txBody>
          <a:bodyPr/>
          <a:lstStyle/>
          <a:p>
            <a:fld id="{AFFB26FC-5920-4312-B241-409128104C9A}" type="slidenum">
              <a:rPr lang="ar-IQ" smtClean="0"/>
              <a:pPr/>
              <a:t>7</a:t>
            </a:fld>
            <a:endParaRPr lang="ar-IQ"/>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IQ" dirty="0"/>
          </a:p>
        </p:txBody>
      </p:sp>
      <p:sp>
        <p:nvSpPr>
          <p:cNvPr id="4" name="Slide Number Placeholder 3"/>
          <p:cNvSpPr>
            <a:spLocks noGrp="1"/>
          </p:cNvSpPr>
          <p:nvPr>
            <p:ph type="sldNum" sz="quarter" idx="10"/>
          </p:nvPr>
        </p:nvSpPr>
        <p:spPr/>
        <p:txBody>
          <a:bodyPr/>
          <a:lstStyle/>
          <a:p>
            <a:fld id="{AFFB26FC-5920-4312-B241-409128104C9A}" type="slidenum">
              <a:rPr lang="ar-IQ" smtClean="0"/>
              <a:pPr/>
              <a:t>22</a:t>
            </a:fld>
            <a:endParaRPr lang="ar-IQ"/>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IQ" dirty="0"/>
          </a:p>
        </p:txBody>
      </p:sp>
      <p:sp>
        <p:nvSpPr>
          <p:cNvPr id="4" name="Slide Number Placeholder 3"/>
          <p:cNvSpPr>
            <a:spLocks noGrp="1"/>
          </p:cNvSpPr>
          <p:nvPr>
            <p:ph type="sldNum" sz="quarter" idx="10"/>
          </p:nvPr>
        </p:nvSpPr>
        <p:spPr/>
        <p:txBody>
          <a:bodyPr/>
          <a:lstStyle/>
          <a:p>
            <a:fld id="{AFFB26FC-5920-4312-B241-409128104C9A}" type="slidenum">
              <a:rPr lang="ar-IQ" smtClean="0"/>
              <a:pPr/>
              <a:t>25</a:t>
            </a:fld>
            <a:endParaRPr lang="ar-IQ"/>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IQ" dirty="0"/>
          </a:p>
        </p:txBody>
      </p:sp>
      <p:sp>
        <p:nvSpPr>
          <p:cNvPr id="4" name="Slide Number Placeholder 3"/>
          <p:cNvSpPr>
            <a:spLocks noGrp="1"/>
          </p:cNvSpPr>
          <p:nvPr>
            <p:ph type="sldNum" sz="quarter" idx="10"/>
          </p:nvPr>
        </p:nvSpPr>
        <p:spPr/>
        <p:txBody>
          <a:bodyPr/>
          <a:lstStyle/>
          <a:p>
            <a:fld id="{AFFB26FC-5920-4312-B241-409128104C9A}" type="slidenum">
              <a:rPr lang="ar-IQ" smtClean="0"/>
              <a:pPr/>
              <a:t>26</a:t>
            </a:fld>
            <a:endParaRPr lang="ar-IQ"/>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50" name="Freeform 7"/>
          <p:cNvSpPr>
            <a:spLocks/>
          </p:cNvSpPr>
          <p:nvPr userDrawn="1"/>
        </p:nvSpPr>
        <p:spPr bwMode="auto">
          <a:xfrm>
            <a:off x="-38100" y="463550"/>
            <a:ext cx="9182100" cy="6419850"/>
          </a:xfrm>
          <a:custGeom>
            <a:avLst/>
            <a:gdLst/>
            <a:ahLst/>
            <a:cxnLst>
              <a:cxn ang="0">
                <a:pos x="17280" y="12123"/>
              </a:cxn>
              <a:cxn ang="0">
                <a:pos x="0" y="12132"/>
              </a:cxn>
              <a:cxn ang="0">
                <a:pos x="2" y="4163"/>
              </a:cxn>
              <a:cxn ang="0">
                <a:pos x="262" y="3633"/>
              </a:cxn>
              <a:cxn ang="0">
                <a:pos x="567" y="3147"/>
              </a:cxn>
              <a:cxn ang="0">
                <a:pos x="912" y="2704"/>
              </a:cxn>
              <a:cxn ang="0">
                <a:pos x="1295" y="2299"/>
              </a:cxn>
              <a:cxn ang="0">
                <a:pos x="1714" y="1931"/>
              </a:cxn>
              <a:cxn ang="0">
                <a:pos x="2166" y="1602"/>
              </a:cxn>
              <a:cxn ang="0">
                <a:pos x="2649" y="1308"/>
              </a:cxn>
              <a:cxn ang="0">
                <a:pos x="3160" y="1048"/>
              </a:cxn>
              <a:cxn ang="0">
                <a:pos x="3696" y="820"/>
              </a:cxn>
              <a:cxn ang="0">
                <a:pos x="4255" y="623"/>
              </a:cxn>
              <a:cxn ang="0">
                <a:pos x="4835" y="457"/>
              </a:cxn>
              <a:cxn ang="0">
                <a:pos x="5433" y="319"/>
              </a:cxn>
              <a:cxn ang="0">
                <a:pos x="6047" y="207"/>
              </a:cxn>
              <a:cxn ang="0">
                <a:pos x="6673" y="121"/>
              </a:cxn>
              <a:cxn ang="0">
                <a:pos x="7311" y="59"/>
              </a:cxn>
              <a:cxn ang="0">
                <a:pos x="7955" y="19"/>
              </a:cxn>
              <a:cxn ang="0">
                <a:pos x="8605" y="0"/>
              </a:cxn>
              <a:cxn ang="0">
                <a:pos x="9259" y="1"/>
              </a:cxn>
              <a:cxn ang="0">
                <a:pos x="9911" y="20"/>
              </a:cxn>
              <a:cxn ang="0">
                <a:pos x="10562" y="55"/>
              </a:cxn>
              <a:cxn ang="0">
                <a:pos x="11209" y="107"/>
              </a:cxn>
              <a:cxn ang="0">
                <a:pos x="11848" y="172"/>
              </a:cxn>
              <a:cxn ang="0">
                <a:pos x="12477" y="250"/>
              </a:cxn>
              <a:cxn ang="0">
                <a:pos x="13094" y="338"/>
              </a:cxn>
              <a:cxn ang="0">
                <a:pos x="13695" y="435"/>
              </a:cxn>
              <a:cxn ang="0">
                <a:pos x="14280" y="542"/>
              </a:cxn>
              <a:cxn ang="0">
                <a:pos x="14845" y="655"/>
              </a:cxn>
              <a:cxn ang="0">
                <a:pos x="15387" y="772"/>
              </a:cxn>
              <a:cxn ang="0">
                <a:pos x="15904" y="894"/>
              </a:cxn>
              <a:cxn ang="0">
                <a:pos x="16393" y="1019"/>
              </a:cxn>
              <a:cxn ang="0">
                <a:pos x="16853" y="1144"/>
              </a:cxn>
              <a:cxn ang="0">
                <a:pos x="17280" y="1268"/>
              </a:cxn>
              <a:cxn ang="0">
                <a:pos x="17280" y="1980"/>
              </a:cxn>
              <a:cxn ang="0">
                <a:pos x="17280" y="2678"/>
              </a:cxn>
              <a:cxn ang="0">
                <a:pos x="17280" y="3364"/>
              </a:cxn>
              <a:cxn ang="0">
                <a:pos x="17280" y="4043"/>
              </a:cxn>
              <a:cxn ang="0">
                <a:pos x="17280" y="4712"/>
              </a:cxn>
              <a:cxn ang="0">
                <a:pos x="17280" y="5377"/>
              </a:cxn>
              <a:cxn ang="0">
                <a:pos x="17280" y="6038"/>
              </a:cxn>
              <a:cxn ang="0">
                <a:pos x="17280" y="6696"/>
              </a:cxn>
              <a:cxn ang="0">
                <a:pos x="17280" y="7355"/>
              </a:cxn>
              <a:cxn ang="0">
                <a:pos x="17280" y="8015"/>
              </a:cxn>
              <a:cxn ang="0">
                <a:pos x="17280" y="8680"/>
              </a:cxn>
              <a:cxn ang="0">
                <a:pos x="17280" y="9350"/>
              </a:cxn>
              <a:cxn ang="0">
                <a:pos x="17280" y="10027"/>
              </a:cxn>
              <a:cxn ang="0">
                <a:pos x="17280" y="10714"/>
              </a:cxn>
              <a:cxn ang="0">
                <a:pos x="17280" y="11413"/>
              </a:cxn>
              <a:cxn ang="0">
                <a:pos x="17280" y="12123"/>
              </a:cxn>
            </a:cxnLst>
            <a:rect l="0" t="0" r="r" b="b"/>
            <a:pathLst>
              <a:path w="17280" h="12132">
                <a:moveTo>
                  <a:pt x="17280" y="12123"/>
                </a:moveTo>
                <a:lnTo>
                  <a:pt x="0" y="12132"/>
                </a:lnTo>
                <a:lnTo>
                  <a:pt x="2" y="4163"/>
                </a:lnTo>
                <a:lnTo>
                  <a:pt x="262" y="3633"/>
                </a:lnTo>
                <a:lnTo>
                  <a:pt x="567" y="3147"/>
                </a:lnTo>
                <a:lnTo>
                  <a:pt x="912" y="2704"/>
                </a:lnTo>
                <a:lnTo>
                  <a:pt x="1295" y="2299"/>
                </a:lnTo>
                <a:lnTo>
                  <a:pt x="1714" y="1931"/>
                </a:lnTo>
                <a:lnTo>
                  <a:pt x="2166" y="1602"/>
                </a:lnTo>
                <a:lnTo>
                  <a:pt x="2649" y="1308"/>
                </a:lnTo>
                <a:lnTo>
                  <a:pt x="3160" y="1048"/>
                </a:lnTo>
                <a:lnTo>
                  <a:pt x="3696" y="820"/>
                </a:lnTo>
                <a:lnTo>
                  <a:pt x="4255" y="623"/>
                </a:lnTo>
                <a:lnTo>
                  <a:pt x="4835" y="457"/>
                </a:lnTo>
                <a:lnTo>
                  <a:pt x="5433" y="319"/>
                </a:lnTo>
                <a:lnTo>
                  <a:pt x="6047" y="207"/>
                </a:lnTo>
                <a:lnTo>
                  <a:pt x="6673" y="121"/>
                </a:lnTo>
                <a:lnTo>
                  <a:pt x="7311" y="59"/>
                </a:lnTo>
                <a:lnTo>
                  <a:pt x="7955" y="19"/>
                </a:lnTo>
                <a:lnTo>
                  <a:pt x="8605" y="0"/>
                </a:lnTo>
                <a:lnTo>
                  <a:pt x="9259" y="1"/>
                </a:lnTo>
                <a:lnTo>
                  <a:pt x="9911" y="20"/>
                </a:lnTo>
                <a:lnTo>
                  <a:pt x="10562" y="55"/>
                </a:lnTo>
                <a:lnTo>
                  <a:pt x="11209" y="107"/>
                </a:lnTo>
                <a:lnTo>
                  <a:pt x="11848" y="172"/>
                </a:lnTo>
                <a:lnTo>
                  <a:pt x="12477" y="250"/>
                </a:lnTo>
                <a:lnTo>
                  <a:pt x="13094" y="338"/>
                </a:lnTo>
                <a:lnTo>
                  <a:pt x="13695" y="435"/>
                </a:lnTo>
                <a:lnTo>
                  <a:pt x="14280" y="542"/>
                </a:lnTo>
                <a:lnTo>
                  <a:pt x="14845" y="655"/>
                </a:lnTo>
                <a:lnTo>
                  <a:pt x="15387" y="772"/>
                </a:lnTo>
                <a:lnTo>
                  <a:pt x="15904" y="894"/>
                </a:lnTo>
                <a:lnTo>
                  <a:pt x="16393" y="1019"/>
                </a:lnTo>
                <a:lnTo>
                  <a:pt x="16853" y="1144"/>
                </a:lnTo>
                <a:lnTo>
                  <a:pt x="17280" y="1268"/>
                </a:lnTo>
                <a:lnTo>
                  <a:pt x="17280" y="1980"/>
                </a:lnTo>
                <a:lnTo>
                  <a:pt x="17280" y="2678"/>
                </a:lnTo>
                <a:lnTo>
                  <a:pt x="17280" y="3364"/>
                </a:lnTo>
                <a:lnTo>
                  <a:pt x="17280" y="4043"/>
                </a:lnTo>
                <a:lnTo>
                  <a:pt x="17280" y="4712"/>
                </a:lnTo>
                <a:lnTo>
                  <a:pt x="17280" y="5377"/>
                </a:lnTo>
                <a:lnTo>
                  <a:pt x="17280" y="6038"/>
                </a:lnTo>
                <a:lnTo>
                  <a:pt x="17280" y="6696"/>
                </a:lnTo>
                <a:lnTo>
                  <a:pt x="17280" y="7355"/>
                </a:lnTo>
                <a:lnTo>
                  <a:pt x="17280" y="8015"/>
                </a:lnTo>
                <a:lnTo>
                  <a:pt x="17280" y="8680"/>
                </a:lnTo>
                <a:lnTo>
                  <a:pt x="17280" y="9350"/>
                </a:lnTo>
                <a:lnTo>
                  <a:pt x="17280" y="10027"/>
                </a:lnTo>
                <a:lnTo>
                  <a:pt x="17280" y="10714"/>
                </a:lnTo>
                <a:lnTo>
                  <a:pt x="17280" y="11413"/>
                </a:lnTo>
                <a:lnTo>
                  <a:pt x="17280" y="12123"/>
                </a:lnTo>
                <a:close/>
              </a:path>
            </a:pathLst>
          </a:custGeom>
          <a:solidFill>
            <a:schemeClr val="accent3">
              <a:lumMod val="5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userDrawn="1">
            <p:ph type="ctrTitle"/>
          </p:nvPr>
        </p:nvSpPr>
        <p:spPr>
          <a:xfrm>
            <a:off x="685800" y="1143000"/>
            <a:ext cx="7772400" cy="646331"/>
          </a:xfrm>
        </p:spPr>
        <p:txBody>
          <a:bodyPr>
            <a:normAutofit/>
          </a:bodyPr>
          <a:lstStyle>
            <a:lvl1pPr algn="r">
              <a:defRPr sz="3600">
                <a:solidFill>
                  <a:schemeClr val="accent3">
                    <a:lumMod val="75000"/>
                  </a:schemeClr>
                </a:solidFill>
              </a:defRPr>
            </a:lvl1pPr>
          </a:lstStyle>
          <a:p>
            <a:r>
              <a:rPr lang="en-US" smtClean="0"/>
              <a:t>Click to edit Master title style</a:t>
            </a:r>
            <a:endParaRPr lang="en-US" dirty="0"/>
          </a:p>
        </p:txBody>
      </p:sp>
      <p:sp>
        <p:nvSpPr>
          <p:cNvPr id="3" name="Subtitle 2"/>
          <p:cNvSpPr>
            <a:spLocks noGrp="1"/>
          </p:cNvSpPr>
          <p:nvPr userDrawn="1">
            <p:ph type="subTitle" idx="1"/>
          </p:nvPr>
        </p:nvSpPr>
        <p:spPr>
          <a:xfrm>
            <a:off x="685800" y="1828800"/>
            <a:ext cx="7772400" cy="461665"/>
          </a:xfrm>
        </p:spPr>
        <p:txBody>
          <a:bodyPr>
            <a:normAutofit/>
          </a:bodyPr>
          <a:lstStyle>
            <a:lvl1pPr marL="0" indent="0" algn="r">
              <a:buNone/>
              <a:defRPr sz="2400">
                <a:solidFill>
                  <a:schemeClr val="accent5">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userDrawn="1">
            <p:ph type="dt" sz="half" idx="10"/>
          </p:nvPr>
        </p:nvSpPr>
        <p:spPr>
          <a:xfrm>
            <a:off x="457200" y="6324600"/>
            <a:ext cx="2133600" cy="365125"/>
          </a:xfrm>
        </p:spPr>
        <p:txBody>
          <a:bodyPr/>
          <a:lstStyle/>
          <a:p>
            <a:fld id="{11188646-8CEC-4AE4-B1E7-ADF9D885FD96}" type="datetimeFigureOut">
              <a:rPr lang="en-US" smtClean="0"/>
              <a:pPr/>
              <a:t>1/19/2018</a:t>
            </a:fld>
            <a:endParaRPr lang="en-US"/>
          </a:p>
        </p:txBody>
      </p:sp>
      <p:sp>
        <p:nvSpPr>
          <p:cNvPr id="5" name="Footer Placeholder 4"/>
          <p:cNvSpPr>
            <a:spLocks noGrp="1"/>
          </p:cNvSpPr>
          <p:nvPr userDrawn="1">
            <p:ph type="ftr" sz="quarter" idx="11"/>
          </p:nvPr>
        </p:nvSpPr>
        <p:spPr/>
        <p:txBody>
          <a:bodyPr/>
          <a:lstStyle/>
          <a:p>
            <a:endParaRPr lang="en-US" dirty="0"/>
          </a:p>
        </p:txBody>
      </p:sp>
      <p:sp>
        <p:nvSpPr>
          <p:cNvPr id="6" name="Slide Number Placeholder 5"/>
          <p:cNvSpPr>
            <a:spLocks noGrp="1"/>
          </p:cNvSpPr>
          <p:nvPr userDrawn="1">
            <p:ph type="sldNum" sz="quarter" idx="12"/>
          </p:nvPr>
        </p:nvSpPr>
        <p:spPr/>
        <p:txBody>
          <a:bodyPr/>
          <a:lstStyle/>
          <a:p>
            <a:fld id="{6ECF81E8-6DE5-4C92-89BE-5D6CD56A8BF1}" type="slidenum">
              <a:rPr lang="en-US" smtClean="0"/>
              <a:pPr/>
              <a:t>‹#›</a:t>
            </a:fld>
            <a:endParaRPr lang="en-US"/>
          </a:p>
        </p:txBody>
      </p:sp>
      <p:sp>
        <p:nvSpPr>
          <p:cNvPr id="45" name="Freeform 9"/>
          <p:cNvSpPr>
            <a:spLocks/>
          </p:cNvSpPr>
          <p:nvPr userDrawn="1"/>
        </p:nvSpPr>
        <p:spPr bwMode="auto">
          <a:xfrm flipV="1">
            <a:off x="-25400" y="4889500"/>
            <a:ext cx="8839200" cy="3276600"/>
          </a:xfrm>
          <a:custGeom>
            <a:avLst/>
            <a:gdLst/>
            <a:ahLst/>
            <a:cxnLst>
              <a:cxn ang="0">
                <a:pos x="0" y="2527"/>
              </a:cxn>
              <a:cxn ang="0">
                <a:pos x="6913" y="3360"/>
              </a:cxn>
              <a:cxn ang="0">
                <a:pos x="0" y="2144"/>
              </a:cxn>
              <a:cxn ang="0">
                <a:pos x="0" y="2527"/>
              </a:cxn>
            </a:cxnLst>
            <a:rect l="0" t="0" r="r" b="b"/>
            <a:pathLst>
              <a:path w="6913" h="3360">
                <a:moveTo>
                  <a:pt x="0" y="2527"/>
                </a:moveTo>
                <a:cubicBezTo>
                  <a:pt x="5458" y="360"/>
                  <a:pt x="6913" y="3360"/>
                  <a:pt x="6913" y="3360"/>
                </a:cubicBezTo>
                <a:cubicBezTo>
                  <a:pt x="6913" y="3360"/>
                  <a:pt x="5593" y="0"/>
                  <a:pt x="0" y="2144"/>
                </a:cubicBezTo>
                <a:cubicBezTo>
                  <a:pt x="0" y="2144"/>
                  <a:pt x="0" y="2197"/>
                  <a:pt x="0" y="2527"/>
                </a:cubicBezTo>
                <a:close/>
              </a:path>
            </a:pathLst>
          </a:custGeom>
          <a:solidFill>
            <a:schemeClr val="accent4">
              <a:lumMod val="20000"/>
              <a:lumOff val="8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6" name="Freeform 8"/>
          <p:cNvSpPr>
            <a:spLocks/>
          </p:cNvSpPr>
          <p:nvPr userDrawn="1"/>
        </p:nvSpPr>
        <p:spPr bwMode="auto">
          <a:xfrm flipV="1">
            <a:off x="-25400" y="4786406"/>
            <a:ext cx="9144000" cy="3227294"/>
          </a:xfrm>
          <a:custGeom>
            <a:avLst/>
            <a:gdLst/>
            <a:ahLst/>
            <a:cxnLst>
              <a:cxn ang="0">
                <a:pos x="0" y="2527"/>
              </a:cxn>
              <a:cxn ang="0">
                <a:pos x="6913" y="3360"/>
              </a:cxn>
              <a:cxn ang="0">
                <a:pos x="0" y="2144"/>
              </a:cxn>
              <a:cxn ang="0">
                <a:pos x="0" y="2527"/>
              </a:cxn>
            </a:cxnLst>
            <a:rect l="0" t="0" r="r" b="b"/>
            <a:pathLst>
              <a:path w="6913" h="3360">
                <a:moveTo>
                  <a:pt x="0" y="2527"/>
                </a:moveTo>
                <a:cubicBezTo>
                  <a:pt x="5458" y="360"/>
                  <a:pt x="6913" y="3360"/>
                  <a:pt x="6913" y="3360"/>
                </a:cubicBezTo>
                <a:cubicBezTo>
                  <a:pt x="6913" y="3360"/>
                  <a:pt x="5593" y="0"/>
                  <a:pt x="0" y="2144"/>
                </a:cubicBezTo>
                <a:cubicBezTo>
                  <a:pt x="0" y="2144"/>
                  <a:pt x="0" y="2197"/>
                  <a:pt x="0" y="2527"/>
                </a:cubicBezTo>
                <a:close/>
              </a:path>
            </a:pathLst>
          </a:custGeom>
          <a:solidFill>
            <a:schemeClr val="accent4"/>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8" name="Freeform 5"/>
          <p:cNvSpPr>
            <a:spLocks/>
          </p:cNvSpPr>
          <p:nvPr userDrawn="1"/>
        </p:nvSpPr>
        <p:spPr bwMode="auto">
          <a:xfrm>
            <a:off x="1588" y="268288"/>
            <a:ext cx="9142413" cy="1760538"/>
          </a:xfrm>
          <a:custGeom>
            <a:avLst/>
            <a:gdLst/>
            <a:ahLst/>
            <a:cxnLst>
              <a:cxn ang="0">
                <a:pos x="16021" y="1568"/>
              </a:cxn>
              <a:cxn ang="0">
                <a:pos x="13697" y="1059"/>
              </a:cxn>
              <a:cxn ang="0">
                <a:pos x="11579" y="742"/>
              </a:cxn>
              <a:cxn ang="0">
                <a:pos x="9687" y="572"/>
              </a:cxn>
              <a:cxn ang="0">
                <a:pos x="7979" y="551"/>
              </a:cxn>
              <a:cxn ang="0">
                <a:pos x="6478" y="636"/>
              </a:cxn>
              <a:cxn ang="0">
                <a:pos x="5163" y="806"/>
              </a:cxn>
              <a:cxn ang="0">
                <a:pos x="4031" y="1059"/>
              </a:cxn>
              <a:cxn ang="0">
                <a:pos x="3044" y="1377"/>
              </a:cxn>
              <a:cxn ang="0">
                <a:pos x="2221" y="1716"/>
              </a:cxn>
              <a:cxn ang="0">
                <a:pos x="1543" y="2055"/>
              </a:cxn>
              <a:cxn ang="0">
                <a:pos x="987" y="2415"/>
              </a:cxn>
              <a:cxn ang="0">
                <a:pos x="576" y="2733"/>
              </a:cxn>
              <a:cxn ang="0">
                <a:pos x="288" y="2987"/>
              </a:cxn>
              <a:cxn ang="0">
                <a:pos x="82" y="3199"/>
              </a:cxn>
              <a:cxn ang="0">
                <a:pos x="0" y="3305"/>
              </a:cxn>
              <a:cxn ang="0">
                <a:pos x="0" y="3305"/>
              </a:cxn>
              <a:cxn ang="0">
                <a:pos x="82" y="3178"/>
              </a:cxn>
              <a:cxn ang="0">
                <a:pos x="267" y="2945"/>
              </a:cxn>
              <a:cxn ang="0">
                <a:pos x="535" y="2648"/>
              </a:cxn>
              <a:cxn ang="0">
                <a:pos x="946" y="2289"/>
              </a:cxn>
              <a:cxn ang="0">
                <a:pos x="1460" y="1886"/>
              </a:cxn>
              <a:cxn ang="0">
                <a:pos x="2118" y="1483"/>
              </a:cxn>
              <a:cxn ang="0">
                <a:pos x="2921" y="1081"/>
              </a:cxn>
              <a:cxn ang="0">
                <a:pos x="3887" y="720"/>
              </a:cxn>
              <a:cxn ang="0">
                <a:pos x="5018" y="403"/>
              </a:cxn>
              <a:cxn ang="0">
                <a:pos x="6335" y="170"/>
              </a:cxn>
              <a:cxn ang="0">
                <a:pos x="7836" y="22"/>
              </a:cxn>
              <a:cxn ang="0">
                <a:pos x="9543" y="22"/>
              </a:cxn>
              <a:cxn ang="0">
                <a:pos x="11476" y="149"/>
              </a:cxn>
              <a:cxn ang="0">
                <a:pos x="13615" y="424"/>
              </a:cxn>
              <a:cxn ang="0">
                <a:pos x="15980" y="911"/>
              </a:cxn>
              <a:cxn ang="0">
                <a:pos x="17276" y="1251"/>
              </a:cxn>
              <a:cxn ang="0">
                <a:pos x="17276" y="1356"/>
              </a:cxn>
              <a:cxn ang="0">
                <a:pos x="17276" y="1547"/>
              </a:cxn>
              <a:cxn ang="0">
                <a:pos x="17276" y="1886"/>
              </a:cxn>
            </a:cxnLst>
            <a:rect l="0" t="0" r="r" b="b"/>
            <a:pathLst>
              <a:path w="17276" h="3326">
                <a:moveTo>
                  <a:pt x="17276" y="1886"/>
                </a:moveTo>
                <a:lnTo>
                  <a:pt x="16021" y="1568"/>
                </a:lnTo>
                <a:lnTo>
                  <a:pt x="14829" y="1293"/>
                </a:lnTo>
                <a:lnTo>
                  <a:pt x="13697" y="1059"/>
                </a:lnTo>
                <a:lnTo>
                  <a:pt x="12607" y="890"/>
                </a:lnTo>
                <a:lnTo>
                  <a:pt x="11579" y="742"/>
                </a:lnTo>
                <a:lnTo>
                  <a:pt x="10612" y="636"/>
                </a:lnTo>
                <a:lnTo>
                  <a:pt x="9687" y="572"/>
                </a:lnTo>
                <a:lnTo>
                  <a:pt x="8802" y="551"/>
                </a:lnTo>
                <a:lnTo>
                  <a:pt x="7979" y="551"/>
                </a:lnTo>
                <a:lnTo>
                  <a:pt x="7219" y="572"/>
                </a:lnTo>
                <a:lnTo>
                  <a:pt x="6478" y="636"/>
                </a:lnTo>
                <a:lnTo>
                  <a:pt x="5800" y="700"/>
                </a:lnTo>
                <a:lnTo>
                  <a:pt x="5163" y="806"/>
                </a:lnTo>
                <a:lnTo>
                  <a:pt x="4565" y="932"/>
                </a:lnTo>
                <a:lnTo>
                  <a:pt x="4031" y="1059"/>
                </a:lnTo>
                <a:lnTo>
                  <a:pt x="3517" y="1207"/>
                </a:lnTo>
                <a:lnTo>
                  <a:pt x="3044" y="1377"/>
                </a:lnTo>
                <a:lnTo>
                  <a:pt x="2612" y="1526"/>
                </a:lnTo>
                <a:lnTo>
                  <a:pt x="2221" y="1716"/>
                </a:lnTo>
                <a:lnTo>
                  <a:pt x="1851" y="1886"/>
                </a:lnTo>
                <a:lnTo>
                  <a:pt x="1543" y="2055"/>
                </a:lnTo>
                <a:lnTo>
                  <a:pt x="1254" y="2246"/>
                </a:lnTo>
                <a:lnTo>
                  <a:pt x="987" y="2415"/>
                </a:lnTo>
                <a:lnTo>
                  <a:pt x="781" y="2564"/>
                </a:lnTo>
                <a:lnTo>
                  <a:pt x="576" y="2733"/>
                </a:lnTo>
                <a:lnTo>
                  <a:pt x="412" y="2860"/>
                </a:lnTo>
                <a:lnTo>
                  <a:pt x="288" y="2987"/>
                </a:lnTo>
                <a:lnTo>
                  <a:pt x="164" y="3093"/>
                </a:lnTo>
                <a:lnTo>
                  <a:pt x="82" y="3199"/>
                </a:lnTo>
                <a:lnTo>
                  <a:pt x="41" y="3263"/>
                </a:lnTo>
                <a:lnTo>
                  <a:pt x="0" y="3305"/>
                </a:lnTo>
                <a:lnTo>
                  <a:pt x="0" y="3326"/>
                </a:lnTo>
                <a:lnTo>
                  <a:pt x="0" y="3305"/>
                </a:lnTo>
                <a:lnTo>
                  <a:pt x="21" y="3263"/>
                </a:lnTo>
                <a:lnTo>
                  <a:pt x="82" y="3178"/>
                </a:lnTo>
                <a:lnTo>
                  <a:pt x="164" y="3073"/>
                </a:lnTo>
                <a:lnTo>
                  <a:pt x="267" y="2945"/>
                </a:lnTo>
                <a:lnTo>
                  <a:pt x="390" y="2818"/>
                </a:lnTo>
                <a:lnTo>
                  <a:pt x="535" y="2648"/>
                </a:lnTo>
                <a:lnTo>
                  <a:pt x="720" y="2479"/>
                </a:lnTo>
                <a:lnTo>
                  <a:pt x="946" y="2289"/>
                </a:lnTo>
                <a:lnTo>
                  <a:pt x="1172" y="2097"/>
                </a:lnTo>
                <a:lnTo>
                  <a:pt x="1460" y="1886"/>
                </a:lnTo>
                <a:lnTo>
                  <a:pt x="1768" y="1696"/>
                </a:lnTo>
                <a:lnTo>
                  <a:pt x="2118" y="1483"/>
                </a:lnTo>
                <a:lnTo>
                  <a:pt x="2509" y="1271"/>
                </a:lnTo>
                <a:lnTo>
                  <a:pt x="2921" y="1081"/>
                </a:lnTo>
                <a:lnTo>
                  <a:pt x="3394" y="890"/>
                </a:lnTo>
                <a:lnTo>
                  <a:pt x="3887" y="720"/>
                </a:lnTo>
                <a:lnTo>
                  <a:pt x="4442" y="551"/>
                </a:lnTo>
                <a:lnTo>
                  <a:pt x="5018" y="403"/>
                </a:lnTo>
                <a:lnTo>
                  <a:pt x="5656" y="275"/>
                </a:lnTo>
                <a:lnTo>
                  <a:pt x="6335" y="170"/>
                </a:lnTo>
                <a:lnTo>
                  <a:pt x="7075" y="85"/>
                </a:lnTo>
                <a:lnTo>
                  <a:pt x="7836" y="22"/>
                </a:lnTo>
                <a:lnTo>
                  <a:pt x="8679" y="0"/>
                </a:lnTo>
                <a:lnTo>
                  <a:pt x="9543" y="22"/>
                </a:lnTo>
                <a:lnTo>
                  <a:pt x="10489" y="64"/>
                </a:lnTo>
                <a:lnTo>
                  <a:pt x="11476" y="149"/>
                </a:lnTo>
                <a:lnTo>
                  <a:pt x="12505" y="255"/>
                </a:lnTo>
                <a:lnTo>
                  <a:pt x="13615" y="424"/>
                </a:lnTo>
                <a:lnTo>
                  <a:pt x="14767" y="657"/>
                </a:lnTo>
                <a:lnTo>
                  <a:pt x="15980" y="911"/>
                </a:lnTo>
                <a:lnTo>
                  <a:pt x="17276" y="1229"/>
                </a:lnTo>
                <a:lnTo>
                  <a:pt x="17276" y="1251"/>
                </a:lnTo>
                <a:lnTo>
                  <a:pt x="17276" y="1293"/>
                </a:lnTo>
                <a:lnTo>
                  <a:pt x="17276" y="1356"/>
                </a:lnTo>
                <a:lnTo>
                  <a:pt x="17276" y="1441"/>
                </a:lnTo>
                <a:lnTo>
                  <a:pt x="17276" y="1547"/>
                </a:lnTo>
                <a:lnTo>
                  <a:pt x="17276" y="1696"/>
                </a:lnTo>
                <a:lnTo>
                  <a:pt x="17276" y="1886"/>
                </a:lnTo>
                <a:close/>
              </a:path>
            </a:pathLst>
          </a:custGeom>
          <a:solidFill>
            <a:schemeClr val="accent4">
              <a:lumMod val="40000"/>
              <a:lumOff val="6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9" name="Freeform 6"/>
          <p:cNvSpPr>
            <a:spLocks/>
          </p:cNvSpPr>
          <p:nvPr userDrawn="1"/>
        </p:nvSpPr>
        <p:spPr bwMode="auto">
          <a:xfrm>
            <a:off x="523875" y="190500"/>
            <a:ext cx="8620125" cy="1658938"/>
          </a:xfrm>
          <a:custGeom>
            <a:avLst/>
            <a:gdLst/>
            <a:ahLst/>
            <a:cxnLst>
              <a:cxn ang="0">
                <a:pos x="15096" y="1483"/>
              </a:cxn>
              <a:cxn ang="0">
                <a:pos x="12916" y="1017"/>
              </a:cxn>
              <a:cxn ang="0">
                <a:pos x="10921" y="699"/>
              </a:cxn>
              <a:cxn ang="0">
                <a:pos x="9132" y="551"/>
              </a:cxn>
              <a:cxn ang="0">
                <a:pos x="7528" y="509"/>
              </a:cxn>
              <a:cxn ang="0">
                <a:pos x="6109" y="593"/>
              </a:cxn>
              <a:cxn ang="0">
                <a:pos x="4874" y="762"/>
              </a:cxn>
              <a:cxn ang="0">
                <a:pos x="3785" y="996"/>
              </a:cxn>
              <a:cxn ang="0">
                <a:pos x="2859" y="1293"/>
              </a:cxn>
              <a:cxn ang="0">
                <a:pos x="2098" y="1610"/>
              </a:cxn>
              <a:cxn ang="0">
                <a:pos x="1440" y="1949"/>
              </a:cxn>
              <a:cxn ang="0">
                <a:pos x="947" y="2267"/>
              </a:cxn>
              <a:cxn ang="0">
                <a:pos x="556" y="2563"/>
              </a:cxn>
              <a:cxn ang="0">
                <a:pos x="267" y="2818"/>
              </a:cxn>
              <a:cxn ang="0">
                <a:pos x="83" y="3008"/>
              </a:cxn>
              <a:cxn ang="0">
                <a:pos x="0" y="3114"/>
              </a:cxn>
              <a:cxn ang="0">
                <a:pos x="0" y="3114"/>
              </a:cxn>
              <a:cxn ang="0">
                <a:pos x="83" y="2987"/>
              </a:cxn>
              <a:cxn ang="0">
                <a:pos x="247" y="2776"/>
              </a:cxn>
              <a:cxn ang="0">
                <a:pos x="515" y="2500"/>
              </a:cxn>
              <a:cxn ang="0">
                <a:pos x="885" y="2161"/>
              </a:cxn>
              <a:cxn ang="0">
                <a:pos x="1379" y="1780"/>
              </a:cxn>
              <a:cxn ang="0">
                <a:pos x="1995" y="1399"/>
              </a:cxn>
              <a:cxn ang="0">
                <a:pos x="2757" y="1017"/>
              </a:cxn>
              <a:cxn ang="0">
                <a:pos x="3661" y="678"/>
              </a:cxn>
              <a:cxn ang="0">
                <a:pos x="4731" y="381"/>
              </a:cxn>
              <a:cxn ang="0">
                <a:pos x="5985" y="170"/>
              </a:cxn>
              <a:cxn ang="0">
                <a:pos x="7404" y="42"/>
              </a:cxn>
              <a:cxn ang="0">
                <a:pos x="9009" y="22"/>
              </a:cxn>
              <a:cxn ang="0">
                <a:pos x="10818" y="127"/>
              </a:cxn>
              <a:cxn ang="0">
                <a:pos x="12834" y="403"/>
              </a:cxn>
              <a:cxn ang="0">
                <a:pos x="15075" y="868"/>
              </a:cxn>
              <a:cxn ang="0">
                <a:pos x="16289" y="1186"/>
              </a:cxn>
              <a:cxn ang="0">
                <a:pos x="16289" y="1271"/>
              </a:cxn>
              <a:cxn ang="0">
                <a:pos x="16289" y="1461"/>
              </a:cxn>
              <a:cxn ang="0">
                <a:pos x="16289" y="1780"/>
              </a:cxn>
            </a:cxnLst>
            <a:rect l="0" t="0" r="r" b="b"/>
            <a:pathLst>
              <a:path w="16289" h="3135">
                <a:moveTo>
                  <a:pt x="16289" y="1780"/>
                </a:moveTo>
                <a:lnTo>
                  <a:pt x="15096" y="1483"/>
                </a:lnTo>
                <a:lnTo>
                  <a:pt x="13985" y="1229"/>
                </a:lnTo>
                <a:lnTo>
                  <a:pt x="12916" y="1017"/>
                </a:lnTo>
                <a:lnTo>
                  <a:pt x="11888" y="826"/>
                </a:lnTo>
                <a:lnTo>
                  <a:pt x="10921" y="699"/>
                </a:lnTo>
                <a:lnTo>
                  <a:pt x="9996" y="615"/>
                </a:lnTo>
                <a:lnTo>
                  <a:pt x="9132" y="551"/>
                </a:lnTo>
                <a:lnTo>
                  <a:pt x="8309" y="509"/>
                </a:lnTo>
                <a:lnTo>
                  <a:pt x="7528" y="509"/>
                </a:lnTo>
                <a:lnTo>
                  <a:pt x="6808" y="551"/>
                </a:lnTo>
                <a:lnTo>
                  <a:pt x="6109" y="593"/>
                </a:lnTo>
                <a:lnTo>
                  <a:pt x="5471" y="678"/>
                </a:lnTo>
                <a:lnTo>
                  <a:pt x="4874" y="762"/>
                </a:lnTo>
                <a:lnTo>
                  <a:pt x="4319" y="868"/>
                </a:lnTo>
                <a:lnTo>
                  <a:pt x="3785" y="996"/>
                </a:lnTo>
                <a:lnTo>
                  <a:pt x="3312" y="1144"/>
                </a:lnTo>
                <a:lnTo>
                  <a:pt x="2859" y="1293"/>
                </a:lnTo>
                <a:lnTo>
                  <a:pt x="2468" y="1441"/>
                </a:lnTo>
                <a:lnTo>
                  <a:pt x="2098" y="1610"/>
                </a:lnTo>
                <a:lnTo>
                  <a:pt x="1748" y="1780"/>
                </a:lnTo>
                <a:lnTo>
                  <a:pt x="1440" y="1949"/>
                </a:lnTo>
                <a:lnTo>
                  <a:pt x="1172" y="2119"/>
                </a:lnTo>
                <a:lnTo>
                  <a:pt x="947" y="2267"/>
                </a:lnTo>
                <a:lnTo>
                  <a:pt x="720" y="2415"/>
                </a:lnTo>
                <a:lnTo>
                  <a:pt x="556" y="2563"/>
                </a:lnTo>
                <a:lnTo>
                  <a:pt x="391" y="2712"/>
                </a:lnTo>
                <a:lnTo>
                  <a:pt x="267" y="2818"/>
                </a:lnTo>
                <a:lnTo>
                  <a:pt x="165" y="2924"/>
                </a:lnTo>
                <a:lnTo>
                  <a:pt x="83" y="3008"/>
                </a:lnTo>
                <a:lnTo>
                  <a:pt x="41" y="3072"/>
                </a:lnTo>
                <a:lnTo>
                  <a:pt x="0" y="3114"/>
                </a:lnTo>
                <a:lnTo>
                  <a:pt x="0" y="3135"/>
                </a:lnTo>
                <a:lnTo>
                  <a:pt x="0" y="3114"/>
                </a:lnTo>
                <a:lnTo>
                  <a:pt x="21" y="3072"/>
                </a:lnTo>
                <a:lnTo>
                  <a:pt x="83" y="2987"/>
                </a:lnTo>
                <a:lnTo>
                  <a:pt x="144" y="2902"/>
                </a:lnTo>
                <a:lnTo>
                  <a:pt x="247" y="2776"/>
                </a:lnTo>
                <a:lnTo>
                  <a:pt x="370" y="2648"/>
                </a:lnTo>
                <a:lnTo>
                  <a:pt x="515" y="2500"/>
                </a:lnTo>
                <a:lnTo>
                  <a:pt x="679" y="2331"/>
                </a:lnTo>
                <a:lnTo>
                  <a:pt x="885" y="2161"/>
                </a:lnTo>
                <a:lnTo>
                  <a:pt x="1111" y="1970"/>
                </a:lnTo>
                <a:lnTo>
                  <a:pt x="1379" y="1780"/>
                </a:lnTo>
                <a:lnTo>
                  <a:pt x="1666" y="1589"/>
                </a:lnTo>
                <a:lnTo>
                  <a:pt x="1995" y="1399"/>
                </a:lnTo>
                <a:lnTo>
                  <a:pt x="2366" y="1207"/>
                </a:lnTo>
                <a:lnTo>
                  <a:pt x="2757" y="1017"/>
                </a:lnTo>
                <a:lnTo>
                  <a:pt x="3188" y="848"/>
                </a:lnTo>
                <a:lnTo>
                  <a:pt x="3661" y="678"/>
                </a:lnTo>
                <a:lnTo>
                  <a:pt x="4176" y="529"/>
                </a:lnTo>
                <a:lnTo>
                  <a:pt x="4731" y="381"/>
                </a:lnTo>
                <a:lnTo>
                  <a:pt x="5327" y="254"/>
                </a:lnTo>
                <a:lnTo>
                  <a:pt x="5985" y="170"/>
                </a:lnTo>
                <a:lnTo>
                  <a:pt x="6664" y="84"/>
                </a:lnTo>
                <a:lnTo>
                  <a:pt x="7404" y="42"/>
                </a:lnTo>
                <a:lnTo>
                  <a:pt x="8165" y="0"/>
                </a:lnTo>
                <a:lnTo>
                  <a:pt x="9009" y="22"/>
                </a:lnTo>
                <a:lnTo>
                  <a:pt x="9893" y="64"/>
                </a:lnTo>
                <a:lnTo>
                  <a:pt x="10818" y="127"/>
                </a:lnTo>
                <a:lnTo>
                  <a:pt x="11806" y="254"/>
                </a:lnTo>
                <a:lnTo>
                  <a:pt x="12834" y="403"/>
                </a:lnTo>
                <a:lnTo>
                  <a:pt x="13924" y="615"/>
                </a:lnTo>
                <a:lnTo>
                  <a:pt x="15075" y="868"/>
                </a:lnTo>
                <a:lnTo>
                  <a:pt x="16289" y="1165"/>
                </a:lnTo>
                <a:lnTo>
                  <a:pt x="16289" y="1186"/>
                </a:lnTo>
                <a:lnTo>
                  <a:pt x="16289" y="1229"/>
                </a:lnTo>
                <a:lnTo>
                  <a:pt x="16289" y="1271"/>
                </a:lnTo>
                <a:lnTo>
                  <a:pt x="16289" y="1355"/>
                </a:lnTo>
                <a:lnTo>
                  <a:pt x="16289" y="1461"/>
                </a:lnTo>
                <a:lnTo>
                  <a:pt x="16289" y="1610"/>
                </a:lnTo>
                <a:lnTo>
                  <a:pt x="16289" y="1780"/>
                </a:lnTo>
                <a:close/>
              </a:path>
            </a:pathLst>
          </a:custGeom>
          <a:solidFill>
            <a:schemeClr val="accent4"/>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transition>
    <p:wedg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188646-8CEC-4AE4-B1E7-ADF9D885FD96}" type="datetimeFigureOut">
              <a:rPr lang="en-US" smtClean="0"/>
              <a:pPr/>
              <a:t>1/19/2018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CF81E8-6DE5-4C92-89BE-5D6CD56A8BF1}" type="slidenum">
              <a:rPr lang="en-US" smtClean="0"/>
              <a:pPr/>
              <a:t>‹#›</a:t>
            </a:fld>
            <a:endParaRPr lang="en-US"/>
          </a:p>
        </p:txBody>
      </p:sp>
    </p:spTree>
  </p:cSld>
  <p:clrMapOvr>
    <a:masterClrMapping/>
  </p:clrMapOvr>
  <p:transition>
    <p:wedg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188646-8CEC-4AE4-B1E7-ADF9D885FD96}" type="datetimeFigureOut">
              <a:rPr lang="en-US" smtClean="0"/>
              <a:pPr/>
              <a:t>1/19/2018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CF81E8-6DE5-4C92-89BE-5D6CD56A8BF1}" type="slidenum">
              <a:rPr lang="en-US" smtClean="0"/>
              <a:pPr/>
              <a:t>‹#›</a:t>
            </a:fld>
            <a:endParaRPr lang="en-US"/>
          </a:p>
        </p:txBody>
      </p:sp>
    </p:spTree>
  </p:cSld>
  <p:clrMapOvr>
    <a:masterClrMapping/>
  </p:clrMapOvr>
  <p:transition>
    <p:wedg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6FF2618-C234-4528-BB60-72360CB0937F}" type="datetimeFigureOut">
              <a:rPr lang="en-US" smtClean="0"/>
              <a:pPr/>
              <a:t>1/19/2018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969FB6-8607-469E-84BB-4E9214D062C9}" type="slidenum">
              <a:rPr lang="en-US" smtClean="0"/>
              <a:pPr/>
              <a:t>‹#›</a:t>
            </a:fld>
            <a:endParaRPr lang="en-US"/>
          </a:p>
        </p:txBody>
      </p:sp>
    </p:spTree>
  </p:cSld>
  <p:clrMapOvr>
    <a:masterClrMapping/>
  </p:clrMapOvr>
  <p:transition>
    <p:wedg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FF2618-C234-4528-BB60-72360CB0937F}" type="datetimeFigureOut">
              <a:rPr lang="en-US" smtClean="0"/>
              <a:pPr/>
              <a:t>1/19/2018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969FB6-8607-469E-84BB-4E9214D062C9}" type="slidenum">
              <a:rPr lang="en-US" smtClean="0"/>
              <a:pPr/>
              <a:t>‹#›</a:t>
            </a:fld>
            <a:endParaRPr lang="en-US"/>
          </a:p>
        </p:txBody>
      </p:sp>
    </p:spTree>
  </p:cSld>
  <p:clrMapOvr>
    <a:masterClrMapping/>
  </p:clrMapOvr>
  <p:transition>
    <p:wedg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6FF2618-C234-4528-BB60-72360CB0937F}" type="datetimeFigureOut">
              <a:rPr lang="en-US" smtClean="0"/>
              <a:pPr/>
              <a:t>1/19/2018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969FB6-8607-469E-84BB-4E9214D062C9}" type="slidenum">
              <a:rPr lang="en-US" smtClean="0"/>
              <a:pPr/>
              <a:t>‹#›</a:t>
            </a:fld>
            <a:endParaRPr lang="en-US"/>
          </a:p>
        </p:txBody>
      </p:sp>
    </p:spTree>
  </p:cSld>
  <p:clrMapOvr>
    <a:masterClrMapping/>
  </p:clrMapOvr>
  <p:transition>
    <p:wedg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6FF2618-C234-4528-BB60-72360CB0937F}" type="datetimeFigureOut">
              <a:rPr lang="en-US" smtClean="0"/>
              <a:pPr/>
              <a:t>1/19/2018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969FB6-8607-469E-84BB-4E9214D062C9}" type="slidenum">
              <a:rPr lang="en-US" smtClean="0"/>
              <a:pPr/>
              <a:t>‹#›</a:t>
            </a:fld>
            <a:endParaRPr lang="en-US"/>
          </a:p>
        </p:txBody>
      </p:sp>
    </p:spTree>
  </p:cSld>
  <p:clrMapOvr>
    <a:masterClrMapping/>
  </p:clrMapOvr>
  <p:transition>
    <p:wedg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6FF2618-C234-4528-BB60-72360CB0937F}" type="datetimeFigureOut">
              <a:rPr lang="en-US" smtClean="0"/>
              <a:pPr/>
              <a:t>1/19/2018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6969FB6-8607-469E-84BB-4E9214D062C9}" type="slidenum">
              <a:rPr lang="en-US" smtClean="0"/>
              <a:pPr/>
              <a:t>‹#›</a:t>
            </a:fld>
            <a:endParaRPr lang="en-US"/>
          </a:p>
        </p:txBody>
      </p:sp>
    </p:spTree>
  </p:cSld>
  <p:clrMapOvr>
    <a:masterClrMapping/>
  </p:clrMapOvr>
  <p:transition>
    <p:wedg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6FF2618-C234-4528-BB60-72360CB0937F}" type="datetimeFigureOut">
              <a:rPr lang="en-US" smtClean="0"/>
              <a:pPr/>
              <a:t>1/19/2018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6969FB6-8607-469E-84BB-4E9214D062C9}" type="slidenum">
              <a:rPr lang="en-US" smtClean="0"/>
              <a:pPr/>
              <a:t>‹#›</a:t>
            </a:fld>
            <a:endParaRPr lang="en-US"/>
          </a:p>
        </p:txBody>
      </p:sp>
    </p:spTree>
  </p:cSld>
  <p:clrMapOvr>
    <a:masterClrMapping/>
  </p:clrMapOvr>
  <p:transition>
    <p:wedg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FF2618-C234-4528-BB60-72360CB0937F}" type="datetimeFigureOut">
              <a:rPr lang="en-US" smtClean="0"/>
              <a:pPr/>
              <a:t>1/19/2018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6969FB6-8607-469E-84BB-4E9214D062C9}" type="slidenum">
              <a:rPr lang="en-US" smtClean="0"/>
              <a:pPr/>
              <a:t>‹#›</a:t>
            </a:fld>
            <a:endParaRPr lang="en-US"/>
          </a:p>
        </p:txBody>
      </p:sp>
    </p:spTree>
  </p:cSld>
  <p:clrMapOvr>
    <a:masterClrMapping/>
  </p:clrMapOvr>
  <p:transition>
    <p:wedg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FF2618-C234-4528-BB60-72360CB0937F}" type="datetimeFigureOut">
              <a:rPr lang="en-US" smtClean="0"/>
              <a:pPr/>
              <a:t>1/19/2018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969FB6-8607-469E-84BB-4E9214D062C9}" type="slidenum">
              <a:rPr lang="en-US" smtClean="0"/>
              <a:pPr/>
              <a:t>‹#›</a:t>
            </a:fld>
            <a:endParaRPr lang="en-US"/>
          </a:p>
        </p:txBody>
      </p:sp>
    </p:spTree>
  </p:cSld>
  <p:clrMapOvr>
    <a:masterClrMapping/>
  </p:clrMapOvr>
  <p:transition>
    <p:wedg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1188646-8CEC-4AE4-B1E7-ADF9D885FD96}" type="datetimeFigureOut">
              <a:rPr lang="en-US" smtClean="0"/>
              <a:pPr/>
              <a:t>1/19/2018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CF81E8-6DE5-4C92-89BE-5D6CD56A8BF1}" type="slidenum">
              <a:rPr lang="en-US" smtClean="0"/>
              <a:pPr/>
              <a:t>‹#›</a:t>
            </a:fld>
            <a:endParaRPr lang="en-US"/>
          </a:p>
        </p:txBody>
      </p:sp>
      <p:sp>
        <p:nvSpPr>
          <p:cNvPr id="10" name="Freeform 5"/>
          <p:cNvSpPr>
            <a:spLocks/>
          </p:cNvSpPr>
          <p:nvPr userDrawn="1"/>
        </p:nvSpPr>
        <p:spPr bwMode="auto">
          <a:xfrm>
            <a:off x="892175" y="169862"/>
            <a:ext cx="8251826" cy="1679671"/>
          </a:xfrm>
          <a:custGeom>
            <a:avLst/>
            <a:gdLst/>
            <a:ahLst/>
            <a:cxnLst>
              <a:cxn ang="0">
                <a:pos x="16021" y="1568"/>
              </a:cxn>
              <a:cxn ang="0">
                <a:pos x="13697" y="1059"/>
              </a:cxn>
              <a:cxn ang="0">
                <a:pos x="11579" y="742"/>
              </a:cxn>
              <a:cxn ang="0">
                <a:pos x="9687" y="572"/>
              </a:cxn>
              <a:cxn ang="0">
                <a:pos x="7979" y="551"/>
              </a:cxn>
              <a:cxn ang="0">
                <a:pos x="6478" y="636"/>
              </a:cxn>
              <a:cxn ang="0">
                <a:pos x="5163" y="806"/>
              </a:cxn>
              <a:cxn ang="0">
                <a:pos x="4031" y="1059"/>
              </a:cxn>
              <a:cxn ang="0">
                <a:pos x="3044" y="1377"/>
              </a:cxn>
              <a:cxn ang="0">
                <a:pos x="2221" y="1716"/>
              </a:cxn>
              <a:cxn ang="0">
                <a:pos x="1543" y="2055"/>
              </a:cxn>
              <a:cxn ang="0">
                <a:pos x="987" y="2415"/>
              </a:cxn>
              <a:cxn ang="0">
                <a:pos x="576" y="2733"/>
              </a:cxn>
              <a:cxn ang="0">
                <a:pos x="288" y="2987"/>
              </a:cxn>
              <a:cxn ang="0">
                <a:pos x="82" y="3199"/>
              </a:cxn>
              <a:cxn ang="0">
                <a:pos x="0" y="3305"/>
              </a:cxn>
              <a:cxn ang="0">
                <a:pos x="0" y="3305"/>
              </a:cxn>
              <a:cxn ang="0">
                <a:pos x="82" y="3178"/>
              </a:cxn>
              <a:cxn ang="0">
                <a:pos x="267" y="2945"/>
              </a:cxn>
              <a:cxn ang="0">
                <a:pos x="535" y="2648"/>
              </a:cxn>
              <a:cxn ang="0">
                <a:pos x="946" y="2289"/>
              </a:cxn>
              <a:cxn ang="0">
                <a:pos x="1460" y="1886"/>
              </a:cxn>
              <a:cxn ang="0">
                <a:pos x="2118" y="1483"/>
              </a:cxn>
              <a:cxn ang="0">
                <a:pos x="2921" y="1081"/>
              </a:cxn>
              <a:cxn ang="0">
                <a:pos x="3887" y="720"/>
              </a:cxn>
              <a:cxn ang="0">
                <a:pos x="5018" y="403"/>
              </a:cxn>
              <a:cxn ang="0">
                <a:pos x="6335" y="170"/>
              </a:cxn>
              <a:cxn ang="0">
                <a:pos x="7836" y="22"/>
              </a:cxn>
              <a:cxn ang="0">
                <a:pos x="9543" y="22"/>
              </a:cxn>
              <a:cxn ang="0">
                <a:pos x="11476" y="149"/>
              </a:cxn>
              <a:cxn ang="0">
                <a:pos x="13615" y="424"/>
              </a:cxn>
              <a:cxn ang="0">
                <a:pos x="15980" y="911"/>
              </a:cxn>
              <a:cxn ang="0">
                <a:pos x="17276" y="1251"/>
              </a:cxn>
              <a:cxn ang="0">
                <a:pos x="17276" y="1356"/>
              </a:cxn>
              <a:cxn ang="0">
                <a:pos x="17276" y="1547"/>
              </a:cxn>
              <a:cxn ang="0">
                <a:pos x="17276" y="1886"/>
              </a:cxn>
            </a:cxnLst>
            <a:rect l="0" t="0" r="r" b="b"/>
            <a:pathLst>
              <a:path w="17276" h="3326">
                <a:moveTo>
                  <a:pt x="17276" y="1886"/>
                </a:moveTo>
                <a:lnTo>
                  <a:pt x="16021" y="1568"/>
                </a:lnTo>
                <a:lnTo>
                  <a:pt x="14829" y="1293"/>
                </a:lnTo>
                <a:lnTo>
                  <a:pt x="13697" y="1059"/>
                </a:lnTo>
                <a:lnTo>
                  <a:pt x="12607" y="890"/>
                </a:lnTo>
                <a:lnTo>
                  <a:pt x="11579" y="742"/>
                </a:lnTo>
                <a:lnTo>
                  <a:pt x="10612" y="636"/>
                </a:lnTo>
                <a:lnTo>
                  <a:pt x="9687" y="572"/>
                </a:lnTo>
                <a:lnTo>
                  <a:pt x="8802" y="551"/>
                </a:lnTo>
                <a:lnTo>
                  <a:pt x="7979" y="551"/>
                </a:lnTo>
                <a:lnTo>
                  <a:pt x="7219" y="572"/>
                </a:lnTo>
                <a:lnTo>
                  <a:pt x="6478" y="636"/>
                </a:lnTo>
                <a:lnTo>
                  <a:pt x="5800" y="700"/>
                </a:lnTo>
                <a:lnTo>
                  <a:pt x="5163" y="806"/>
                </a:lnTo>
                <a:lnTo>
                  <a:pt x="4565" y="932"/>
                </a:lnTo>
                <a:lnTo>
                  <a:pt x="4031" y="1059"/>
                </a:lnTo>
                <a:lnTo>
                  <a:pt x="3517" y="1207"/>
                </a:lnTo>
                <a:lnTo>
                  <a:pt x="3044" y="1377"/>
                </a:lnTo>
                <a:lnTo>
                  <a:pt x="2612" y="1526"/>
                </a:lnTo>
                <a:lnTo>
                  <a:pt x="2221" y="1716"/>
                </a:lnTo>
                <a:lnTo>
                  <a:pt x="1851" y="1886"/>
                </a:lnTo>
                <a:lnTo>
                  <a:pt x="1543" y="2055"/>
                </a:lnTo>
                <a:lnTo>
                  <a:pt x="1254" y="2246"/>
                </a:lnTo>
                <a:lnTo>
                  <a:pt x="987" y="2415"/>
                </a:lnTo>
                <a:lnTo>
                  <a:pt x="781" y="2564"/>
                </a:lnTo>
                <a:lnTo>
                  <a:pt x="576" y="2733"/>
                </a:lnTo>
                <a:lnTo>
                  <a:pt x="412" y="2860"/>
                </a:lnTo>
                <a:lnTo>
                  <a:pt x="288" y="2987"/>
                </a:lnTo>
                <a:lnTo>
                  <a:pt x="164" y="3093"/>
                </a:lnTo>
                <a:lnTo>
                  <a:pt x="82" y="3199"/>
                </a:lnTo>
                <a:lnTo>
                  <a:pt x="41" y="3263"/>
                </a:lnTo>
                <a:lnTo>
                  <a:pt x="0" y="3305"/>
                </a:lnTo>
                <a:lnTo>
                  <a:pt x="0" y="3326"/>
                </a:lnTo>
                <a:lnTo>
                  <a:pt x="0" y="3305"/>
                </a:lnTo>
                <a:lnTo>
                  <a:pt x="21" y="3263"/>
                </a:lnTo>
                <a:lnTo>
                  <a:pt x="82" y="3178"/>
                </a:lnTo>
                <a:lnTo>
                  <a:pt x="164" y="3073"/>
                </a:lnTo>
                <a:lnTo>
                  <a:pt x="267" y="2945"/>
                </a:lnTo>
                <a:lnTo>
                  <a:pt x="390" y="2818"/>
                </a:lnTo>
                <a:lnTo>
                  <a:pt x="535" y="2648"/>
                </a:lnTo>
                <a:lnTo>
                  <a:pt x="720" y="2479"/>
                </a:lnTo>
                <a:lnTo>
                  <a:pt x="946" y="2289"/>
                </a:lnTo>
                <a:lnTo>
                  <a:pt x="1172" y="2097"/>
                </a:lnTo>
                <a:lnTo>
                  <a:pt x="1460" y="1886"/>
                </a:lnTo>
                <a:lnTo>
                  <a:pt x="1768" y="1696"/>
                </a:lnTo>
                <a:lnTo>
                  <a:pt x="2118" y="1483"/>
                </a:lnTo>
                <a:lnTo>
                  <a:pt x="2509" y="1271"/>
                </a:lnTo>
                <a:lnTo>
                  <a:pt x="2921" y="1081"/>
                </a:lnTo>
                <a:lnTo>
                  <a:pt x="3394" y="890"/>
                </a:lnTo>
                <a:lnTo>
                  <a:pt x="3887" y="720"/>
                </a:lnTo>
                <a:lnTo>
                  <a:pt x="4442" y="551"/>
                </a:lnTo>
                <a:lnTo>
                  <a:pt x="5018" y="403"/>
                </a:lnTo>
                <a:lnTo>
                  <a:pt x="5656" y="275"/>
                </a:lnTo>
                <a:lnTo>
                  <a:pt x="6335" y="170"/>
                </a:lnTo>
                <a:lnTo>
                  <a:pt x="7075" y="85"/>
                </a:lnTo>
                <a:lnTo>
                  <a:pt x="7836" y="22"/>
                </a:lnTo>
                <a:lnTo>
                  <a:pt x="8679" y="0"/>
                </a:lnTo>
                <a:lnTo>
                  <a:pt x="9543" y="22"/>
                </a:lnTo>
                <a:lnTo>
                  <a:pt x="10489" y="64"/>
                </a:lnTo>
                <a:lnTo>
                  <a:pt x="11476" y="149"/>
                </a:lnTo>
                <a:lnTo>
                  <a:pt x="12505" y="255"/>
                </a:lnTo>
                <a:lnTo>
                  <a:pt x="13615" y="424"/>
                </a:lnTo>
                <a:lnTo>
                  <a:pt x="14767" y="657"/>
                </a:lnTo>
                <a:lnTo>
                  <a:pt x="15980" y="911"/>
                </a:lnTo>
                <a:lnTo>
                  <a:pt x="17276" y="1229"/>
                </a:lnTo>
                <a:lnTo>
                  <a:pt x="17276" y="1251"/>
                </a:lnTo>
                <a:lnTo>
                  <a:pt x="17276" y="1293"/>
                </a:lnTo>
                <a:lnTo>
                  <a:pt x="17276" y="1356"/>
                </a:lnTo>
                <a:lnTo>
                  <a:pt x="17276" y="1441"/>
                </a:lnTo>
                <a:lnTo>
                  <a:pt x="17276" y="1547"/>
                </a:lnTo>
                <a:lnTo>
                  <a:pt x="17276" y="1696"/>
                </a:lnTo>
                <a:lnTo>
                  <a:pt x="17276" y="1886"/>
                </a:lnTo>
                <a:close/>
              </a:path>
            </a:pathLst>
          </a:custGeom>
          <a:solidFill>
            <a:schemeClr val="accent4">
              <a:lumMod val="40000"/>
              <a:lumOff val="6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6"/>
          <p:cNvSpPr>
            <a:spLocks/>
          </p:cNvSpPr>
          <p:nvPr userDrawn="1"/>
        </p:nvSpPr>
        <p:spPr bwMode="auto">
          <a:xfrm>
            <a:off x="533400" y="322262"/>
            <a:ext cx="8610600" cy="1582738"/>
          </a:xfrm>
          <a:custGeom>
            <a:avLst/>
            <a:gdLst/>
            <a:ahLst/>
            <a:cxnLst>
              <a:cxn ang="0">
                <a:pos x="15096" y="1483"/>
              </a:cxn>
              <a:cxn ang="0">
                <a:pos x="12916" y="1017"/>
              </a:cxn>
              <a:cxn ang="0">
                <a:pos x="10921" y="699"/>
              </a:cxn>
              <a:cxn ang="0">
                <a:pos x="9132" y="551"/>
              </a:cxn>
              <a:cxn ang="0">
                <a:pos x="7528" y="509"/>
              </a:cxn>
              <a:cxn ang="0">
                <a:pos x="6109" y="593"/>
              </a:cxn>
              <a:cxn ang="0">
                <a:pos x="4874" y="762"/>
              </a:cxn>
              <a:cxn ang="0">
                <a:pos x="3785" y="996"/>
              </a:cxn>
              <a:cxn ang="0">
                <a:pos x="2859" y="1293"/>
              </a:cxn>
              <a:cxn ang="0">
                <a:pos x="2098" y="1610"/>
              </a:cxn>
              <a:cxn ang="0">
                <a:pos x="1440" y="1949"/>
              </a:cxn>
              <a:cxn ang="0">
                <a:pos x="947" y="2267"/>
              </a:cxn>
              <a:cxn ang="0">
                <a:pos x="556" y="2563"/>
              </a:cxn>
              <a:cxn ang="0">
                <a:pos x="267" y="2818"/>
              </a:cxn>
              <a:cxn ang="0">
                <a:pos x="83" y="3008"/>
              </a:cxn>
              <a:cxn ang="0">
                <a:pos x="0" y="3114"/>
              </a:cxn>
              <a:cxn ang="0">
                <a:pos x="0" y="3114"/>
              </a:cxn>
              <a:cxn ang="0">
                <a:pos x="83" y="2987"/>
              </a:cxn>
              <a:cxn ang="0">
                <a:pos x="247" y="2776"/>
              </a:cxn>
              <a:cxn ang="0">
                <a:pos x="515" y="2500"/>
              </a:cxn>
              <a:cxn ang="0">
                <a:pos x="885" y="2161"/>
              </a:cxn>
              <a:cxn ang="0">
                <a:pos x="1379" y="1780"/>
              </a:cxn>
              <a:cxn ang="0">
                <a:pos x="1995" y="1399"/>
              </a:cxn>
              <a:cxn ang="0">
                <a:pos x="2757" y="1017"/>
              </a:cxn>
              <a:cxn ang="0">
                <a:pos x="3661" y="678"/>
              </a:cxn>
              <a:cxn ang="0">
                <a:pos x="4731" y="381"/>
              </a:cxn>
              <a:cxn ang="0">
                <a:pos x="5985" y="170"/>
              </a:cxn>
              <a:cxn ang="0">
                <a:pos x="7404" y="42"/>
              </a:cxn>
              <a:cxn ang="0">
                <a:pos x="9009" y="22"/>
              </a:cxn>
              <a:cxn ang="0">
                <a:pos x="10818" y="127"/>
              </a:cxn>
              <a:cxn ang="0">
                <a:pos x="12834" y="403"/>
              </a:cxn>
              <a:cxn ang="0">
                <a:pos x="15075" y="868"/>
              </a:cxn>
              <a:cxn ang="0">
                <a:pos x="16289" y="1186"/>
              </a:cxn>
              <a:cxn ang="0">
                <a:pos x="16289" y="1271"/>
              </a:cxn>
              <a:cxn ang="0">
                <a:pos x="16289" y="1461"/>
              </a:cxn>
              <a:cxn ang="0">
                <a:pos x="16289" y="1780"/>
              </a:cxn>
            </a:cxnLst>
            <a:rect l="0" t="0" r="r" b="b"/>
            <a:pathLst>
              <a:path w="16289" h="3135">
                <a:moveTo>
                  <a:pt x="16289" y="1780"/>
                </a:moveTo>
                <a:lnTo>
                  <a:pt x="15096" y="1483"/>
                </a:lnTo>
                <a:lnTo>
                  <a:pt x="13985" y="1229"/>
                </a:lnTo>
                <a:lnTo>
                  <a:pt x="12916" y="1017"/>
                </a:lnTo>
                <a:lnTo>
                  <a:pt x="11888" y="826"/>
                </a:lnTo>
                <a:lnTo>
                  <a:pt x="10921" y="699"/>
                </a:lnTo>
                <a:lnTo>
                  <a:pt x="9996" y="615"/>
                </a:lnTo>
                <a:lnTo>
                  <a:pt x="9132" y="551"/>
                </a:lnTo>
                <a:lnTo>
                  <a:pt x="8309" y="509"/>
                </a:lnTo>
                <a:lnTo>
                  <a:pt x="7528" y="509"/>
                </a:lnTo>
                <a:lnTo>
                  <a:pt x="6808" y="551"/>
                </a:lnTo>
                <a:lnTo>
                  <a:pt x="6109" y="593"/>
                </a:lnTo>
                <a:lnTo>
                  <a:pt x="5471" y="678"/>
                </a:lnTo>
                <a:lnTo>
                  <a:pt x="4874" y="762"/>
                </a:lnTo>
                <a:lnTo>
                  <a:pt x="4319" y="868"/>
                </a:lnTo>
                <a:lnTo>
                  <a:pt x="3785" y="996"/>
                </a:lnTo>
                <a:lnTo>
                  <a:pt x="3312" y="1144"/>
                </a:lnTo>
                <a:lnTo>
                  <a:pt x="2859" y="1293"/>
                </a:lnTo>
                <a:lnTo>
                  <a:pt x="2468" y="1441"/>
                </a:lnTo>
                <a:lnTo>
                  <a:pt x="2098" y="1610"/>
                </a:lnTo>
                <a:lnTo>
                  <a:pt x="1748" y="1780"/>
                </a:lnTo>
                <a:lnTo>
                  <a:pt x="1440" y="1949"/>
                </a:lnTo>
                <a:lnTo>
                  <a:pt x="1172" y="2119"/>
                </a:lnTo>
                <a:lnTo>
                  <a:pt x="947" y="2267"/>
                </a:lnTo>
                <a:lnTo>
                  <a:pt x="720" y="2415"/>
                </a:lnTo>
                <a:lnTo>
                  <a:pt x="556" y="2563"/>
                </a:lnTo>
                <a:lnTo>
                  <a:pt x="391" y="2712"/>
                </a:lnTo>
                <a:lnTo>
                  <a:pt x="267" y="2818"/>
                </a:lnTo>
                <a:lnTo>
                  <a:pt x="165" y="2924"/>
                </a:lnTo>
                <a:lnTo>
                  <a:pt x="83" y="3008"/>
                </a:lnTo>
                <a:lnTo>
                  <a:pt x="41" y="3072"/>
                </a:lnTo>
                <a:lnTo>
                  <a:pt x="0" y="3114"/>
                </a:lnTo>
                <a:lnTo>
                  <a:pt x="0" y="3135"/>
                </a:lnTo>
                <a:lnTo>
                  <a:pt x="0" y="3114"/>
                </a:lnTo>
                <a:lnTo>
                  <a:pt x="21" y="3072"/>
                </a:lnTo>
                <a:lnTo>
                  <a:pt x="83" y="2987"/>
                </a:lnTo>
                <a:lnTo>
                  <a:pt x="144" y="2902"/>
                </a:lnTo>
                <a:lnTo>
                  <a:pt x="247" y="2776"/>
                </a:lnTo>
                <a:lnTo>
                  <a:pt x="370" y="2648"/>
                </a:lnTo>
                <a:lnTo>
                  <a:pt x="515" y="2500"/>
                </a:lnTo>
                <a:lnTo>
                  <a:pt x="679" y="2331"/>
                </a:lnTo>
                <a:lnTo>
                  <a:pt x="885" y="2161"/>
                </a:lnTo>
                <a:lnTo>
                  <a:pt x="1111" y="1970"/>
                </a:lnTo>
                <a:lnTo>
                  <a:pt x="1379" y="1780"/>
                </a:lnTo>
                <a:lnTo>
                  <a:pt x="1666" y="1589"/>
                </a:lnTo>
                <a:lnTo>
                  <a:pt x="1995" y="1399"/>
                </a:lnTo>
                <a:lnTo>
                  <a:pt x="2366" y="1207"/>
                </a:lnTo>
                <a:lnTo>
                  <a:pt x="2757" y="1017"/>
                </a:lnTo>
                <a:lnTo>
                  <a:pt x="3188" y="848"/>
                </a:lnTo>
                <a:lnTo>
                  <a:pt x="3661" y="678"/>
                </a:lnTo>
                <a:lnTo>
                  <a:pt x="4176" y="529"/>
                </a:lnTo>
                <a:lnTo>
                  <a:pt x="4731" y="381"/>
                </a:lnTo>
                <a:lnTo>
                  <a:pt x="5327" y="254"/>
                </a:lnTo>
                <a:lnTo>
                  <a:pt x="5985" y="170"/>
                </a:lnTo>
                <a:lnTo>
                  <a:pt x="6664" y="84"/>
                </a:lnTo>
                <a:lnTo>
                  <a:pt x="7404" y="42"/>
                </a:lnTo>
                <a:lnTo>
                  <a:pt x="8165" y="0"/>
                </a:lnTo>
                <a:lnTo>
                  <a:pt x="9009" y="22"/>
                </a:lnTo>
                <a:lnTo>
                  <a:pt x="9893" y="64"/>
                </a:lnTo>
                <a:lnTo>
                  <a:pt x="10818" y="127"/>
                </a:lnTo>
                <a:lnTo>
                  <a:pt x="11806" y="254"/>
                </a:lnTo>
                <a:lnTo>
                  <a:pt x="12834" y="403"/>
                </a:lnTo>
                <a:lnTo>
                  <a:pt x="13924" y="615"/>
                </a:lnTo>
                <a:lnTo>
                  <a:pt x="15075" y="868"/>
                </a:lnTo>
                <a:lnTo>
                  <a:pt x="16289" y="1165"/>
                </a:lnTo>
                <a:lnTo>
                  <a:pt x="16289" y="1186"/>
                </a:lnTo>
                <a:lnTo>
                  <a:pt x="16289" y="1229"/>
                </a:lnTo>
                <a:lnTo>
                  <a:pt x="16289" y="1271"/>
                </a:lnTo>
                <a:lnTo>
                  <a:pt x="16289" y="1355"/>
                </a:lnTo>
                <a:lnTo>
                  <a:pt x="16289" y="1461"/>
                </a:lnTo>
                <a:lnTo>
                  <a:pt x="16289" y="1610"/>
                </a:lnTo>
                <a:lnTo>
                  <a:pt x="16289" y="1780"/>
                </a:lnTo>
                <a:close/>
              </a:path>
            </a:pathLst>
          </a:custGeom>
          <a:solidFill>
            <a:schemeClr val="accent4"/>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12"/>
          <p:cNvSpPr/>
          <p:nvPr userDrawn="1"/>
        </p:nvSpPr>
        <p:spPr>
          <a:xfrm>
            <a:off x="-10274" y="4572000"/>
            <a:ext cx="9154274" cy="2310441"/>
          </a:xfrm>
          <a:custGeom>
            <a:avLst/>
            <a:gdLst>
              <a:gd name="connsiteX0" fmla="*/ 0 w 9154274"/>
              <a:gd name="connsiteY0" fmla="*/ 1202077 h 2476072"/>
              <a:gd name="connsiteX1" fmla="*/ 3996647 w 9154274"/>
              <a:gd name="connsiteY1" fmla="*/ 1890445 h 2476072"/>
              <a:gd name="connsiteX2" fmla="*/ 6832314 w 9154274"/>
              <a:gd name="connsiteY2" fmla="*/ 1510301 h 2476072"/>
              <a:gd name="connsiteX3" fmla="*/ 9154274 w 9154274"/>
              <a:gd name="connsiteY3" fmla="*/ 0 h 2476072"/>
              <a:gd name="connsiteX4" fmla="*/ 9154274 w 9154274"/>
              <a:gd name="connsiteY4" fmla="*/ 2476072 h 2476072"/>
              <a:gd name="connsiteX5" fmla="*/ 0 w 9154274"/>
              <a:gd name="connsiteY5" fmla="*/ 2455524 h 2476072"/>
              <a:gd name="connsiteX6" fmla="*/ 0 w 9154274"/>
              <a:gd name="connsiteY6" fmla="*/ 1202077 h 2476072"/>
              <a:gd name="connsiteX0" fmla="*/ 0 w 9154274"/>
              <a:gd name="connsiteY0" fmla="*/ 1202077 h 2476072"/>
              <a:gd name="connsiteX1" fmla="*/ 3996647 w 9154274"/>
              <a:gd name="connsiteY1" fmla="*/ 1890445 h 2476072"/>
              <a:gd name="connsiteX2" fmla="*/ 6832314 w 9154274"/>
              <a:gd name="connsiteY2" fmla="*/ 1510301 h 2476072"/>
              <a:gd name="connsiteX3" fmla="*/ 9154274 w 9154274"/>
              <a:gd name="connsiteY3" fmla="*/ 0 h 2476072"/>
              <a:gd name="connsiteX4" fmla="*/ 9154274 w 9154274"/>
              <a:gd name="connsiteY4" fmla="*/ 2476072 h 2476072"/>
              <a:gd name="connsiteX5" fmla="*/ 0 w 9154274"/>
              <a:gd name="connsiteY5" fmla="*/ 2455524 h 2476072"/>
              <a:gd name="connsiteX6" fmla="*/ 0 w 9154274"/>
              <a:gd name="connsiteY6" fmla="*/ 1202077 h 2476072"/>
              <a:gd name="connsiteX0" fmla="*/ 0 w 9154274"/>
              <a:gd name="connsiteY0" fmla="*/ 1202077 h 2476072"/>
              <a:gd name="connsiteX1" fmla="*/ 3996647 w 9154274"/>
              <a:gd name="connsiteY1" fmla="*/ 1890445 h 2476072"/>
              <a:gd name="connsiteX2" fmla="*/ 6832314 w 9154274"/>
              <a:gd name="connsiteY2" fmla="*/ 1510301 h 2476072"/>
              <a:gd name="connsiteX3" fmla="*/ 9154274 w 9154274"/>
              <a:gd name="connsiteY3" fmla="*/ 0 h 2476072"/>
              <a:gd name="connsiteX4" fmla="*/ 9154274 w 9154274"/>
              <a:gd name="connsiteY4" fmla="*/ 2476072 h 2476072"/>
              <a:gd name="connsiteX5" fmla="*/ 0 w 9154274"/>
              <a:gd name="connsiteY5" fmla="*/ 2455524 h 2476072"/>
              <a:gd name="connsiteX6" fmla="*/ 0 w 9154274"/>
              <a:gd name="connsiteY6" fmla="*/ 1202077 h 2476072"/>
              <a:gd name="connsiteX0" fmla="*/ 0 w 9154274"/>
              <a:gd name="connsiteY0" fmla="*/ 1202077 h 2476072"/>
              <a:gd name="connsiteX1" fmla="*/ 3996647 w 9154274"/>
              <a:gd name="connsiteY1" fmla="*/ 1890445 h 2476072"/>
              <a:gd name="connsiteX2" fmla="*/ 6832314 w 9154274"/>
              <a:gd name="connsiteY2" fmla="*/ 1510301 h 2476072"/>
              <a:gd name="connsiteX3" fmla="*/ 9154274 w 9154274"/>
              <a:gd name="connsiteY3" fmla="*/ 0 h 2476072"/>
              <a:gd name="connsiteX4" fmla="*/ 9154274 w 9154274"/>
              <a:gd name="connsiteY4" fmla="*/ 2476072 h 2476072"/>
              <a:gd name="connsiteX5" fmla="*/ 0 w 9154274"/>
              <a:gd name="connsiteY5" fmla="*/ 2455524 h 2476072"/>
              <a:gd name="connsiteX6" fmla="*/ 0 w 9154274"/>
              <a:gd name="connsiteY6" fmla="*/ 1202077 h 2476072"/>
              <a:gd name="connsiteX0" fmla="*/ 0 w 9154274"/>
              <a:gd name="connsiteY0" fmla="*/ 1202077 h 2476072"/>
              <a:gd name="connsiteX1" fmla="*/ 3996647 w 9154274"/>
              <a:gd name="connsiteY1" fmla="*/ 1890445 h 2476072"/>
              <a:gd name="connsiteX2" fmla="*/ 9154274 w 9154274"/>
              <a:gd name="connsiteY2" fmla="*/ 0 h 2476072"/>
              <a:gd name="connsiteX3" fmla="*/ 9154274 w 9154274"/>
              <a:gd name="connsiteY3" fmla="*/ 2476072 h 2476072"/>
              <a:gd name="connsiteX4" fmla="*/ 0 w 9154274"/>
              <a:gd name="connsiteY4" fmla="*/ 2455524 h 2476072"/>
              <a:gd name="connsiteX5" fmla="*/ 0 w 9154274"/>
              <a:gd name="connsiteY5" fmla="*/ 1202077 h 2476072"/>
              <a:gd name="connsiteX0" fmla="*/ 0 w 9154274"/>
              <a:gd name="connsiteY0" fmla="*/ 1202077 h 2476072"/>
              <a:gd name="connsiteX1" fmla="*/ 3996647 w 9154274"/>
              <a:gd name="connsiteY1" fmla="*/ 1890445 h 2476072"/>
              <a:gd name="connsiteX2" fmla="*/ 9154274 w 9154274"/>
              <a:gd name="connsiteY2" fmla="*/ 0 h 2476072"/>
              <a:gd name="connsiteX3" fmla="*/ 9154274 w 9154274"/>
              <a:gd name="connsiteY3" fmla="*/ 2476072 h 2476072"/>
              <a:gd name="connsiteX4" fmla="*/ 0 w 9154274"/>
              <a:gd name="connsiteY4" fmla="*/ 2455524 h 2476072"/>
              <a:gd name="connsiteX5" fmla="*/ 0 w 9154274"/>
              <a:gd name="connsiteY5" fmla="*/ 1202077 h 2476072"/>
              <a:gd name="connsiteX0" fmla="*/ 0 w 9154274"/>
              <a:gd name="connsiteY0" fmla="*/ 1202077 h 2476072"/>
              <a:gd name="connsiteX1" fmla="*/ 3996647 w 9154274"/>
              <a:gd name="connsiteY1" fmla="*/ 1890445 h 2476072"/>
              <a:gd name="connsiteX2" fmla="*/ 9154274 w 9154274"/>
              <a:gd name="connsiteY2" fmla="*/ 0 h 2476072"/>
              <a:gd name="connsiteX3" fmla="*/ 9154274 w 9154274"/>
              <a:gd name="connsiteY3" fmla="*/ 2476072 h 2476072"/>
              <a:gd name="connsiteX4" fmla="*/ 0 w 9154274"/>
              <a:gd name="connsiteY4" fmla="*/ 2455524 h 2476072"/>
              <a:gd name="connsiteX5" fmla="*/ 0 w 9154274"/>
              <a:gd name="connsiteY5" fmla="*/ 1202077 h 2476072"/>
              <a:gd name="connsiteX0" fmla="*/ 0 w 9154274"/>
              <a:gd name="connsiteY0" fmla="*/ 1202077 h 2476072"/>
              <a:gd name="connsiteX1" fmla="*/ 3996647 w 9154274"/>
              <a:gd name="connsiteY1" fmla="*/ 1890445 h 2476072"/>
              <a:gd name="connsiteX2" fmla="*/ 9154274 w 9154274"/>
              <a:gd name="connsiteY2" fmla="*/ 0 h 2476072"/>
              <a:gd name="connsiteX3" fmla="*/ 9154274 w 9154274"/>
              <a:gd name="connsiteY3" fmla="*/ 2476072 h 2476072"/>
              <a:gd name="connsiteX4" fmla="*/ 0 w 9154274"/>
              <a:gd name="connsiteY4" fmla="*/ 2455524 h 2476072"/>
              <a:gd name="connsiteX5" fmla="*/ 0 w 9154274"/>
              <a:gd name="connsiteY5" fmla="*/ 1202077 h 2476072"/>
              <a:gd name="connsiteX0" fmla="*/ 0 w 9154274"/>
              <a:gd name="connsiteY0" fmla="*/ 1202077 h 2476072"/>
              <a:gd name="connsiteX1" fmla="*/ 3996647 w 9154274"/>
              <a:gd name="connsiteY1" fmla="*/ 1890445 h 2476072"/>
              <a:gd name="connsiteX2" fmla="*/ 9154274 w 9154274"/>
              <a:gd name="connsiteY2" fmla="*/ 0 h 2476072"/>
              <a:gd name="connsiteX3" fmla="*/ 9154274 w 9154274"/>
              <a:gd name="connsiteY3" fmla="*/ 2476072 h 2476072"/>
              <a:gd name="connsiteX4" fmla="*/ 0 w 9154274"/>
              <a:gd name="connsiteY4" fmla="*/ 2455524 h 2476072"/>
              <a:gd name="connsiteX5" fmla="*/ 0 w 9154274"/>
              <a:gd name="connsiteY5" fmla="*/ 1202077 h 2476072"/>
              <a:gd name="connsiteX0" fmla="*/ 0 w 9154274"/>
              <a:gd name="connsiteY0" fmla="*/ 1202077 h 2476072"/>
              <a:gd name="connsiteX1" fmla="*/ 3996647 w 9154274"/>
              <a:gd name="connsiteY1" fmla="*/ 1890445 h 2476072"/>
              <a:gd name="connsiteX2" fmla="*/ 9154274 w 9154274"/>
              <a:gd name="connsiteY2" fmla="*/ 0 h 2476072"/>
              <a:gd name="connsiteX3" fmla="*/ 9154274 w 9154274"/>
              <a:gd name="connsiteY3" fmla="*/ 2476072 h 2476072"/>
              <a:gd name="connsiteX4" fmla="*/ 0 w 9154274"/>
              <a:gd name="connsiteY4" fmla="*/ 2455524 h 2476072"/>
              <a:gd name="connsiteX5" fmla="*/ 0 w 9154274"/>
              <a:gd name="connsiteY5" fmla="*/ 1202077 h 2476072"/>
              <a:gd name="connsiteX0" fmla="*/ 12324 w 9166598"/>
              <a:gd name="connsiteY0" fmla="*/ 1202077 h 3995891"/>
              <a:gd name="connsiteX1" fmla="*/ 4008971 w 9166598"/>
              <a:gd name="connsiteY1" fmla="*/ 1890445 h 3995891"/>
              <a:gd name="connsiteX2" fmla="*/ 9166598 w 9166598"/>
              <a:gd name="connsiteY2" fmla="*/ 0 h 3995891"/>
              <a:gd name="connsiteX3" fmla="*/ 9166598 w 9166598"/>
              <a:gd name="connsiteY3" fmla="*/ 2476072 h 3995891"/>
              <a:gd name="connsiteX4" fmla="*/ 12324 w 9166598"/>
              <a:gd name="connsiteY4" fmla="*/ 2455524 h 3995891"/>
              <a:gd name="connsiteX5" fmla="*/ 12324 w 9166598"/>
              <a:gd name="connsiteY5" fmla="*/ 1202077 h 3995891"/>
              <a:gd name="connsiteX0" fmla="*/ 12324 w 9166598"/>
              <a:gd name="connsiteY0" fmla="*/ 1202077 h 3995891"/>
              <a:gd name="connsiteX1" fmla="*/ 4008971 w 9166598"/>
              <a:gd name="connsiteY1" fmla="*/ 1890445 h 3995891"/>
              <a:gd name="connsiteX2" fmla="*/ 9166598 w 9166598"/>
              <a:gd name="connsiteY2" fmla="*/ 0 h 3995891"/>
              <a:gd name="connsiteX3" fmla="*/ 9166598 w 9166598"/>
              <a:gd name="connsiteY3" fmla="*/ 2476072 h 3995891"/>
              <a:gd name="connsiteX4" fmla="*/ 12324 w 9166598"/>
              <a:gd name="connsiteY4" fmla="*/ 2455524 h 3995891"/>
              <a:gd name="connsiteX5" fmla="*/ 12324 w 9166598"/>
              <a:gd name="connsiteY5" fmla="*/ 1202077 h 3995891"/>
              <a:gd name="connsiteX0" fmla="*/ 12324 w 9166598"/>
              <a:gd name="connsiteY0" fmla="*/ 1202077 h 3995891"/>
              <a:gd name="connsiteX1" fmla="*/ 4008971 w 9166598"/>
              <a:gd name="connsiteY1" fmla="*/ 1890445 h 3995891"/>
              <a:gd name="connsiteX2" fmla="*/ 9166598 w 9166598"/>
              <a:gd name="connsiteY2" fmla="*/ 0 h 3995891"/>
              <a:gd name="connsiteX3" fmla="*/ 9166598 w 9166598"/>
              <a:gd name="connsiteY3" fmla="*/ 2476072 h 3995891"/>
              <a:gd name="connsiteX4" fmla="*/ 12324 w 9166598"/>
              <a:gd name="connsiteY4" fmla="*/ 2455524 h 3995891"/>
              <a:gd name="connsiteX5" fmla="*/ 12324 w 9166598"/>
              <a:gd name="connsiteY5" fmla="*/ 1202077 h 3995891"/>
              <a:gd name="connsiteX0" fmla="*/ 0 w 9154274"/>
              <a:gd name="connsiteY0" fmla="*/ 1202077 h 3049861"/>
              <a:gd name="connsiteX1" fmla="*/ 3996647 w 9154274"/>
              <a:gd name="connsiteY1" fmla="*/ 1890445 h 3049861"/>
              <a:gd name="connsiteX2" fmla="*/ 9154274 w 9154274"/>
              <a:gd name="connsiteY2" fmla="*/ 0 h 3049861"/>
              <a:gd name="connsiteX3" fmla="*/ 9154274 w 9154274"/>
              <a:gd name="connsiteY3" fmla="*/ 2476072 h 3049861"/>
              <a:gd name="connsiteX4" fmla="*/ 0 w 9154274"/>
              <a:gd name="connsiteY4" fmla="*/ 2455524 h 3049861"/>
              <a:gd name="connsiteX5" fmla="*/ 0 w 9154274"/>
              <a:gd name="connsiteY5" fmla="*/ 1202077 h 3049861"/>
              <a:gd name="connsiteX0" fmla="*/ 0 w 9154274"/>
              <a:gd name="connsiteY0" fmla="*/ 1202077 h 3049861"/>
              <a:gd name="connsiteX1" fmla="*/ 3996647 w 9154274"/>
              <a:gd name="connsiteY1" fmla="*/ 1890445 h 3049861"/>
              <a:gd name="connsiteX2" fmla="*/ 9154274 w 9154274"/>
              <a:gd name="connsiteY2" fmla="*/ 0 h 3049861"/>
              <a:gd name="connsiteX3" fmla="*/ 9154274 w 9154274"/>
              <a:gd name="connsiteY3" fmla="*/ 2476072 h 3049861"/>
              <a:gd name="connsiteX4" fmla="*/ 0 w 9154274"/>
              <a:gd name="connsiteY4" fmla="*/ 2455524 h 3049861"/>
              <a:gd name="connsiteX5" fmla="*/ 0 w 9154274"/>
              <a:gd name="connsiteY5" fmla="*/ 1202077 h 3049861"/>
              <a:gd name="connsiteX0" fmla="*/ 0 w 9154274"/>
              <a:gd name="connsiteY0" fmla="*/ 1202077 h 2885326"/>
              <a:gd name="connsiteX1" fmla="*/ 3996647 w 9154274"/>
              <a:gd name="connsiteY1" fmla="*/ 1890445 h 2885326"/>
              <a:gd name="connsiteX2" fmla="*/ 9154274 w 9154274"/>
              <a:gd name="connsiteY2" fmla="*/ 0 h 2885326"/>
              <a:gd name="connsiteX3" fmla="*/ 9154274 w 9154274"/>
              <a:gd name="connsiteY3" fmla="*/ 2476072 h 2885326"/>
              <a:gd name="connsiteX4" fmla="*/ 0 w 9154274"/>
              <a:gd name="connsiteY4" fmla="*/ 2455524 h 2885326"/>
              <a:gd name="connsiteX5" fmla="*/ 0 w 9154274"/>
              <a:gd name="connsiteY5" fmla="*/ 1202077 h 2885326"/>
              <a:gd name="connsiteX0" fmla="*/ 0 w 9154274"/>
              <a:gd name="connsiteY0" fmla="*/ 1202077 h 2476072"/>
              <a:gd name="connsiteX1" fmla="*/ 3996647 w 9154274"/>
              <a:gd name="connsiteY1" fmla="*/ 1890445 h 2476072"/>
              <a:gd name="connsiteX2" fmla="*/ 9154274 w 9154274"/>
              <a:gd name="connsiteY2" fmla="*/ 0 h 2476072"/>
              <a:gd name="connsiteX3" fmla="*/ 9154274 w 9154274"/>
              <a:gd name="connsiteY3" fmla="*/ 2476072 h 2476072"/>
              <a:gd name="connsiteX4" fmla="*/ 0 w 9154274"/>
              <a:gd name="connsiteY4" fmla="*/ 2455524 h 2476072"/>
              <a:gd name="connsiteX5" fmla="*/ 0 w 9154274"/>
              <a:gd name="connsiteY5" fmla="*/ 1202077 h 2476072"/>
              <a:gd name="connsiteX0" fmla="*/ 0 w 9154274"/>
              <a:gd name="connsiteY0" fmla="*/ 1202077 h 2476072"/>
              <a:gd name="connsiteX1" fmla="*/ 3996647 w 9154274"/>
              <a:gd name="connsiteY1" fmla="*/ 1890445 h 2476072"/>
              <a:gd name="connsiteX2" fmla="*/ 9154274 w 9154274"/>
              <a:gd name="connsiteY2" fmla="*/ 0 h 2476072"/>
              <a:gd name="connsiteX3" fmla="*/ 9154274 w 9154274"/>
              <a:gd name="connsiteY3" fmla="*/ 2476072 h 2476072"/>
              <a:gd name="connsiteX4" fmla="*/ 0 w 9154274"/>
              <a:gd name="connsiteY4" fmla="*/ 2455524 h 2476072"/>
              <a:gd name="connsiteX5" fmla="*/ 0 w 9154274"/>
              <a:gd name="connsiteY5" fmla="*/ 1202077 h 24760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54274" h="2476072">
                <a:moveTo>
                  <a:pt x="0" y="1202077"/>
                </a:moveTo>
                <a:cubicBezTo>
                  <a:pt x="875016" y="1451225"/>
                  <a:pt x="2273156" y="1880171"/>
                  <a:pt x="3996647" y="1890445"/>
                </a:cubicBezTo>
                <a:cubicBezTo>
                  <a:pt x="7798941" y="1960652"/>
                  <a:pt x="8793822" y="505146"/>
                  <a:pt x="9154274" y="0"/>
                </a:cubicBezTo>
                <a:lnTo>
                  <a:pt x="9154274" y="2476072"/>
                </a:lnTo>
                <a:lnTo>
                  <a:pt x="0" y="2455524"/>
                </a:lnTo>
                <a:cubicBezTo>
                  <a:pt x="3425" y="2027434"/>
                  <a:pt x="6849" y="1599344"/>
                  <a:pt x="0" y="1202077"/>
                </a:cubicBezTo>
                <a:close/>
              </a:path>
            </a:pathLst>
          </a:cu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a:spLocks/>
          </p:cNvSpPr>
          <p:nvPr userDrawn="1"/>
        </p:nvSpPr>
        <p:spPr bwMode="auto">
          <a:xfrm flipV="1">
            <a:off x="0" y="4114800"/>
            <a:ext cx="8991600" cy="3810000"/>
          </a:xfrm>
          <a:custGeom>
            <a:avLst/>
            <a:gdLst/>
            <a:ahLst/>
            <a:cxnLst>
              <a:cxn ang="0">
                <a:pos x="0" y="2527"/>
              </a:cxn>
              <a:cxn ang="0">
                <a:pos x="6913" y="3360"/>
              </a:cxn>
              <a:cxn ang="0">
                <a:pos x="0" y="2144"/>
              </a:cxn>
              <a:cxn ang="0">
                <a:pos x="0" y="2527"/>
              </a:cxn>
            </a:cxnLst>
            <a:rect l="0" t="0" r="r" b="b"/>
            <a:pathLst>
              <a:path w="6913" h="3360">
                <a:moveTo>
                  <a:pt x="0" y="2527"/>
                </a:moveTo>
                <a:cubicBezTo>
                  <a:pt x="5458" y="360"/>
                  <a:pt x="6913" y="3360"/>
                  <a:pt x="6913" y="3360"/>
                </a:cubicBezTo>
                <a:cubicBezTo>
                  <a:pt x="6913" y="3360"/>
                  <a:pt x="5593" y="0"/>
                  <a:pt x="0" y="2144"/>
                </a:cubicBezTo>
                <a:cubicBezTo>
                  <a:pt x="0" y="2144"/>
                  <a:pt x="0" y="2197"/>
                  <a:pt x="0" y="2527"/>
                </a:cubicBezTo>
                <a:close/>
              </a:path>
            </a:pathLst>
          </a:custGeom>
          <a:solidFill>
            <a:schemeClr val="accent4">
              <a:lumMod val="40000"/>
              <a:lumOff val="6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9"/>
          <p:cNvSpPr>
            <a:spLocks/>
          </p:cNvSpPr>
          <p:nvPr userDrawn="1"/>
        </p:nvSpPr>
        <p:spPr bwMode="auto">
          <a:xfrm flipV="1">
            <a:off x="0" y="4571999"/>
            <a:ext cx="9144000" cy="3251199"/>
          </a:xfrm>
          <a:custGeom>
            <a:avLst/>
            <a:gdLst/>
            <a:ahLst/>
            <a:cxnLst>
              <a:cxn ang="0">
                <a:pos x="0" y="2527"/>
              </a:cxn>
              <a:cxn ang="0">
                <a:pos x="6913" y="3360"/>
              </a:cxn>
              <a:cxn ang="0">
                <a:pos x="0" y="2144"/>
              </a:cxn>
              <a:cxn ang="0">
                <a:pos x="0" y="2527"/>
              </a:cxn>
            </a:cxnLst>
            <a:rect l="0" t="0" r="r" b="b"/>
            <a:pathLst>
              <a:path w="6913" h="3360">
                <a:moveTo>
                  <a:pt x="0" y="2527"/>
                </a:moveTo>
                <a:cubicBezTo>
                  <a:pt x="5458" y="360"/>
                  <a:pt x="6913" y="3360"/>
                  <a:pt x="6913" y="3360"/>
                </a:cubicBezTo>
                <a:cubicBezTo>
                  <a:pt x="6913" y="3360"/>
                  <a:pt x="5593" y="0"/>
                  <a:pt x="0" y="2144"/>
                </a:cubicBezTo>
                <a:cubicBezTo>
                  <a:pt x="0" y="2144"/>
                  <a:pt x="0" y="2197"/>
                  <a:pt x="0" y="2527"/>
                </a:cubicBezTo>
                <a:close/>
              </a:path>
            </a:pathLst>
          </a:custGeom>
          <a:solidFill>
            <a:schemeClr val="accent4"/>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transition>
    <p:wedg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FF2618-C234-4528-BB60-72360CB0937F}" type="datetimeFigureOut">
              <a:rPr lang="en-US" smtClean="0"/>
              <a:pPr/>
              <a:t>1/19/2018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969FB6-8607-469E-84BB-4E9214D062C9}" type="slidenum">
              <a:rPr lang="en-US" smtClean="0"/>
              <a:pPr/>
              <a:t>‹#›</a:t>
            </a:fld>
            <a:endParaRPr lang="en-US"/>
          </a:p>
        </p:txBody>
      </p:sp>
    </p:spTree>
  </p:cSld>
  <p:clrMapOvr>
    <a:masterClrMapping/>
  </p:clrMapOvr>
  <p:transition>
    <p:wedg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FF2618-C234-4528-BB60-72360CB0937F}" type="datetimeFigureOut">
              <a:rPr lang="en-US" smtClean="0"/>
              <a:pPr/>
              <a:t>1/19/2018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969FB6-8607-469E-84BB-4E9214D062C9}" type="slidenum">
              <a:rPr lang="en-US" smtClean="0"/>
              <a:pPr/>
              <a:t>‹#›</a:t>
            </a:fld>
            <a:endParaRPr lang="en-US"/>
          </a:p>
        </p:txBody>
      </p:sp>
    </p:spTree>
  </p:cSld>
  <p:clrMapOvr>
    <a:masterClrMapping/>
  </p:clrMapOvr>
  <p:transition>
    <p:wedg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FF2618-C234-4528-BB60-72360CB0937F}" type="datetimeFigureOut">
              <a:rPr lang="en-US" smtClean="0"/>
              <a:pPr/>
              <a:t>1/19/2018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969FB6-8607-469E-84BB-4E9214D062C9}" type="slidenum">
              <a:rPr lang="en-US" smtClean="0"/>
              <a:pPr/>
              <a:t>‹#›</a:t>
            </a:fld>
            <a:endParaRPr lang="en-US"/>
          </a:p>
        </p:txBody>
      </p:sp>
    </p:spTree>
  </p:cSld>
  <p:clrMapOvr>
    <a:masterClrMapping/>
  </p:clrMapOvr>
  <p:transition>
    <p:wedg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1188646-8CEC-4AE4-B1E7-ADF9D885FD96}" type="datetimeFigureOut">
              <a:rPr lang="en-US" smtClean="0"/>
              <a:pPr/>
              <a:t>1/19/2018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CF81E8-6DE5-4C92-89BE-5D6CD56A8BF1}" type="slidenum">
              <a:rPr lang="en-US" smtClean="0"/>
              <a:pPr/>
              <a:t>‹#›</a:t>
            </a:fld>
            <a:endParaRPr lang="en-US"/>
          </a:p>
        </p:txBody>
      </p:sp>
    </p:spTree>
  </p:cSld>
  <p:clrMapOvr>
    <a:masterClrMapping/>
  </p:clrMapOvr>
  <p:transition>
    <p:wedg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1188646-8CEC-4AE4-B1E7-ADF9D885FD96}" type="datetimeFigureOut">
              <a:rPr lang="en-US" smtClean="0"/>
              <a:pPr/>
              <a:t>1/19/2018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CF81E8-6DE5-4C92-89BE-5D6CD56A8BF1}" type="slidenum">
              <a:rPr lang="en-US" smtClean="0"/>
              <a:pPr/>
              <a:t>‹#›</a:t>
            </a:fld>
            <a:endParaRPr lang="en-US"/>
          </a:p>
        </p:txBody>
      </p:sp>
    </p:spTree>
  </p:cSld>
  <p:clrMapOvr>
    <a:masterClrMapping/>
  </p:clrMapOvr>
  <p:transition>
    <p:wedg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1188646-8CEC-4AE4-B1E7-ADF9D885FD96}" type="datetimeFigureOut">
              <a:rPr lang="en-US" smtClean="0"/>
              <a:pPr/>
              <a:t>1/19/2018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CF81E8-6DE5-4C92-89BE-5D6CD56A8BF1}" type="slidenum">
              <a:rPr lang="en-US" smtClean="0"/>
              <a:pPr/>
              <a:t>‹#›</a:t>
            </a:fld>
            <a:endParaRPr lang="en-US"/>
          </a:p>
        </p:txBody>
      </p:sp>
    </p:spTree>
  </p:cSld>
  <p:clrMapOvr>
    <a:masterClrMapping/>
  </p:clrMapOvr>
  <p:transition>
    <p:wedg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1188646-8CEC-4AE4-B1E7-ADF9D885FD96}" type="datetimeFigureOut">
              <a:rPr lang="en-US" smtClean="0"/>
              <a:pPr/>
              <a:t>1/19/2018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CF81E8-6DE5-4C92-89BE-5D6CD56A8BF1}" type="slidenum">
              <a:rPr lang="en-US" smtClean="0"/>
              <a:pPr/>
              <a:t>‹#›</a:t>
            </a:fld>
            <a:endParaRPr lang="en-US"/>
          </a:p>
        </p:txBody>
      </p:sp>
    </p:spTree>
  </p:cSld>
  <p:clrMapOvr>
    <a:masterClrMapping/>
  </p:clrMapOvr>
  <p:transition>
    <p:wedg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188646-8CEC-4AE4-B1E7-ADF9D885FD96}" type="datetimeFigureOut">
              <a:rPr lang="en-US" smtClean="0"/>
              <a:pPr/>
              <a:t>1/19/2018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CF81E8-6DE5-4C92-89BE-5D6CD56A8BF1}" type="slidenum">
              <a:rPr lang="en-US" smtClean="0"/>
              <a:pPr/>
              <a:t>‹#›</a:t>
            </a:fld>
            <a:endParaRPr lang="en-US"/>
          </a:p>
        </p:txBody>
      </p:sp>
    </p:spTree>
  </p:cSld>
  <p:clrMapOvr>
    <a:masterClrMapping/>
  </p:clrMapOvr>
  <p:transition>
    <p:wedg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188646-8CEC-4AE4-B1E7-ADF9D885FD96}" type="datetimeFigureOut">
              <a:rPr lang="en-US" smtClean="0"/>
              <a:pPr/>
              <a:t>1/19/2018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CF81E8-6DE5-4C92-89BE-5D6CD56A8BF1}" type="slidenum">
              <a:rPr lang="en-US" smtClean="0"/>
              <a:pPr/>
              <a:t>‹#›</a:t>
            </a:fld>
            <a:endParaRPr lang="en-US"/>
          </a:p>
        </p:txBody>
      </p:sp>
    </p:spTree>
  </p:cSld>
  <p:clrMapOvr>
    <a:masterClrMapping/>
  </p:clrMapOvr>
  <p:transition>
    <p:wedg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188646-8CEC-4AE4-B1E7-ADF9D885FD96}" type="datetimeFigureOut">
              <a:rPr lang="en-US" smtClean="0"/>
              <a:pPr/>
              <a:t>1/19/2018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CF81E8-6DE5-4C92-89BE-5D6CD56A8BF1}" type="slidenum">
              <a:rPr lang="en-US" smtClean="0"/>
              <a:pPr/>
              <a:t>‹#›</a:t>
            </a:fld>
            <a:endParaRPr lang="en-US"/>
          </a:p>
        </p:txBody>
      </p:sp>
    </p:spTree>
  </p:cSld>
  <p:clrMapOvr>
    <a:masterClrMapping/>
  </p:clrMapOvr>
  <p:transition>
    <p:wedg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188646-8CEC-4AE4-B1E7-ADF9D885FD96}" type="datetimeFigureOut">
              <a:rPr lang="en-US" smtClean="0"/>
              <a:pPr/>
              <a:t>1/19/2018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CF81E8-6DE5-4C92-89BE-5D6CD56A8BF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wedge/>
  </p:transition>
  <p:txStyles>
    <p:titleStyle>
      <a:lvl1pPr algn="l" defTabSz="914400" rtl="1" eaLnBrk="1" latinLnBrk="0" hangingPunct="1">
        <a:spcBef>
          <a:spcPct val="0"/>
        </a:spcBef>
        <a:buNone/>
        <a:defRPr sz="3600" kern="1200">
          <a:solidFill>
            <a:schemeClr val="accent3">
              <a:lumMod val="75000"/>
            </a:schemeClr>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2400" kern="1200">
          <a:solidFill>
            <a:schemeClr val="accent5">
              <a:lumMod val="75000"/>
            </a:schemeClr>
          </a:solidFill>
          <a:latin typeface="+mn-lt"/>
          <a:ea typeface="+mn-ea"/>
          <a:cs typeface="+mn-cs"/>
        </a:defRPr>
      </a:lvl1pPr>
      <a:lvl2pPr marL="742950" indent="-285750" algn="r" defTabSz="914400" rtl="1" eaLnBrk="1" latinLnBrk="0" hangingPunct="1">
        <a:spcBef>
          <a:spcPct val="20000"/>
        </a:spcBef>
        <a:buFont typeface="Arial" pitchFamily="34" charset="0"/>
        <a:buChar char="–"/>
        <a:defRPr sz="2000" kern="1200">
          <a:solidFill>
            <a:schemeClr val="accent5">
              <a:lumMod val="75000"/>
            </a:schemeClr>
          </a:solidFill>
          <a:latin typeface="+mn-lt"/>
          <a:ea typeface="+mn-ea"/>
          <a:cs typeface="+mn-cs"/>
        </a:defRPr>
      </a:lvl2pPr>
      <a:lvl3pPr marL="1143000" indent="-228600" algn="r" defTabSz="914400" rtl="1" eaLnBrk="1" latinLnBrk="0" hangingPunct="1">
        <a:spcBef>
          <a:spcPct val="20000"/>
        </a:spcBef>
        <a:buFont typeface="Arial" pitchFamily="34" charset="0"/>
        <a:buChar char="•"/>
        <a:defRPr sz="1800" kern="1200">
          <a:solidFill>
            <a:schemeClr val="accent5">
              <a:lumMod val="75000"/>
            </a:schemeClr>
          </a:solidFill>
          <a:latin typeface="+mn-lt"/>
          <a:ea typeface="+mn-ea"/>
          <a:cs typeface="+mn-cs"/>
        </a:defRPr>
      </a:lvl3pPr>
      <a:lvl4pPr marL="1600200" indent="-228600" algn="r" defTabSz="914400" rtl="1" eaLnBrk="1" latinLnBrk="0" hangingPunct="1">
        <a:spcBef>
          <a:spcPct val="20000"/>
        </a:spcBef>
        <a:buFont typeface="Arial" pitchFamily="34" charset="0"/>
        <a:buChar char="–"/>
        <a:defRPr sz="1600" kern="1200">
          <a:solidFill>
            <a:schemeClr val="accent5">
              <a:lumMod val="75000"/>
            </a:schemeClr>
          </a:solidFill>
          <a:latin typeface="+mn-lt"/>
          <a:ea typeface="+mn-ea"/>
          <a:cs typeface="+mn-cs"/>
        </a:defRPr>
      </a:lvl4pPr>
      <a:lvl5pPr marL="2057400" indent="-228600" algn="r" defTabSz="914400" rtl="1" eaLnBrk="1" latinLnBrk="0" hangingPunct="1">
        <a:spcBef>
          <a:spcPct val="20000"/>
        </a:spcBef>
        <a:buFont typeface="Arial" pitchFamily="34" charset="0"/>
        <a:buChar char="»"/>
        <a:defRPr sz="1600" kern="1200">
          <a:solidFill>
            <a:schemeClr val="accent5">
              <a:lumMod val="75000"/>
            </a:schemeClr>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FF2618-C234-4528-BB60-72360CB0937F}" type="datetimeFigureOut">
              <a:rPr lang="en-US" smtClean="0"/>
              <a:pPr/>
              <a:t>1/19/2018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969FB6-8607-469E-84BB-4E9214D062C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wedge/>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3.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www-01.sil.org/linguistics/glossaryoflinguisticterms/WhatIsAnImplicationalScale.htm"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91680" y="967368"/>
            <a:ext cx="5715040" cy="523220"/>
          </a:xfrm>
          <a:prstGeom prst="rect">
            <a:avLst/>
          </a:prstGeom>
          <a:noFill/>
        </p:spPr>
        <p:txBody>
          <a:bodyPr wrap="square" rtlCol="0">
            <a:spAutoFit/>
          </a:bodyPr>
          <a:lstStyle/>
          <a:p>
            <a:pPr algn="ctr"/>
            <a:endParaRPr lang="en-GB" sz="28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9" name="TextBox 8"/>
          <p:cNvSpPr txBox="1"/>
          <p:nvPr/>
        </p:nvSpPr>
        <p:spPr>
          <a:xfrm>
            <a:off x="1979712" y="3573016"/>
            <a:ext cx="5328592" cy="1200329"/>
          </a:xfrm>
          <a:prstGeom prst="rect">
            <a:avLst/>
          </a:prstGeom>
          <a:noFill/>
        </p:spPr>
        <p:txBody>
          <a:bodyPr wrap="square" rtlCol="1">
            <a:spAutoFit/>
          </a:bodyPr>
          <a:lstStyle/>
          <a:p>
            <a:pPr algn="ctr"/>
            <a:r>
              <a:rPr lang="en-US" sz="2400" dirty="0" smtClean="0">
                <a:solidFill>
                  <a:schemeClr val="bg1">
                    <a:lumMod val="95000"/>
                  </a:schemeClr>
                </a:solidFill>
              </a:rPr>
              <a:t>Semantics</a:t>
            </a:r>
          </a:p>
          <a:p>
            <a:pPr algn="ctr"/>
            <a:r>
              <a:rPr lang="en-US" sz="2400" dirty="0" smtClean="0">
                <a:solidFill>
                  <a:schemeClr val="bg1">
                    <a:lumMod val="95000"/>
                  </a:schemeClr>
                </a:solidFill>
              </a:rPr>
              <a:t>Sentences relations </a:t>
            </a:r>
          </a:p>
          <a:p>
            <a:pPr algn="ctr"/>
            <a:r>
              <a:rPr lang="en-US" sz="2400" dirty="0" smtClean="0">
                <a:solidFill>
                  <a:schemeClr val="bg1">
                    <a:lumMod val="95000"/>
                  </a:schemeClr>
                </a:solidFill>
              </a:rPr>
              <a:t>presupposition &amp; </a:t>
            </a:r>
            <a:r>
              <a:rPr lang="en-US" sz="2400" dirty="0" err="1" smtClean="0">
                <a:solidFill>
                  <a:schemeClr val="bg1">
                    <a:lumMod val="95000"/>
                  </a:schemeClr>
                </a:solidFill>
              </a:rPr>
              <a:t>Implicature</a:t>
            </a:r>
            <a:endParaRPr lang="ar-IQ" sz="2400" dirty="0">
              <a:solidFill>
                <a:schemeClr val="bg1">
                  <a:lumMod val="95000"/>
                </a:schemeClr>
              </a:solidFill>
            </a:endParaRPr>
          </a:p>
        </p:txBody>
      </p:sp>
      <p:sp>
        <p:nvSpPr>
          <p:cNvPr id="10" name="TextBox 9"/>
          <p:cNvSpPr txBox="1"/>
          <p:nvPr/>
        </p:nvSpPr>
        <p:spPr>
          <a:xfrm>
            <a:off x="2483768" y="5517232"/>
            <a:ext cx="4320480" cy="584775"/>
          </a:xfrm>
          <a:prstGeom prst="rect">
            <a:avLst/>
          </a:prstGeom>
          <a:noFill/>
        </p:spPr>
        <p:txBody>
          <a:bodyPr wrap="square" rtlCol="1">
            <a:spAutoFit/>
          </a:bodyPr>
          <a:lstStyle/>
          <a:p>
            <a:pPr algn="ctr"/>
            <a:endParaRPr lang="ar-IQ" sz="3200" dirty="0">
              <a:solidFill>
                <a:schemeClr val="bg1">
                  <a:lumMod val="95000"/>
                </a:schemeClr>
              </a:solidFill>
            </a:endParaRPr>
          </a:p>
        </p:txBody>
      </p:sp>
    </p:spTree>
  </p:cSld>
  <p:clrMapOvr>
    <a:masterClrMapping/>
  </p:clrMapOvr>
  <p:transition>
    <p:wedg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normAutofit lnSpcReduction="10000"/>
          </a:bodyPr>
          <a:lstStyle/>
          <a:p>
            <a:pPr algn="just" rtl="0"/>
            <a:r>
              <a:rPr lang="en-US" dirty="0" smtClean="0">
                <a:solidFill>
                  <a:schemeClr val="tx1"/>
                </a:solidFill>
                <a:latin typeface="Book Antiqua" pitchFamily="18" charset="0"/>
              </a:rPr>
              <a:t>If it is true that John's brother has come back from Texas, it must be true that John has a brother. </a:t>
            </a:r>
          </a:p>
          <a:p>
            <a:pPr algn="just" rtl="0"/>
            <a:endParaRPr lang="en-US" i="1" dirty="0" smtClean="0">
              <a:solidFill>
                <a:schemeClr val="tx1"/>
              </a:solidFill>
              <a:latin typeface="Book Antiqua" pitchFamily="18" charset="0"/>
            </a:endParaRPr>
          </a:p>
          <a:p>
            <a:pPr algn="just" rtl="0"/>
            <a:endParaRPr lang="en-US" i="1" dirty="0" smtClean="0">
              <a:solidFill>
                <a:schemeClr val="tx1"/>
              </a:solidFill>
              <a:latin typeface="Book Antiqua" pitchFamily="18" charset="0"/>
            </a:endParaRPr>
          </a:p>
          <a:p>
            <a:pPr algn="just" rtl="0"/>
            <a:r>
              <a:rPr lang="en-US" i="1" dirty="0" smtClean="0">
                <a:solidFill>
                  <a:schemeClr val="tx1"/>
                </a:solidFill>
                <a:latin typeface="Book Antiqua" pitchFamily="18" charset="0"/>
              </a:rPr>
              <a:t>I</a:t>
            </a:r>
            <a:r>
              <a:rPr lang="en-US" dirty="0" smtClean="0">
                <a:solidFill>
                  <a:schemeClr val="tx1"/>
                </a:solidFill>
                <a:latin typeface="Book Antiqua" pitchFamily="18" charset="0"/>
              </a:rPr>
              <a:t>f it is false that John's brother has come back from Texas (if he is still there, for example), the presupposition that John has a brother still survives. </a:t>
            </a:r>
          </a:p>
          <a:p>
            <a:pPr algn="just" rtl="0"/>
            <a:endParaRPr lang="en-US" dirty="0" smtClean="0">
              <a:solidFill>
                <a:schemeClr val="tx1"/>
              </a:solidFill>
              <a:latin typeface="Book Antiqua" pitchFamily="18" charset="0"/>
            </a:endParaRPr>
          </a:p>
          <a:p>
            <a:pPr algn="just" rtl="0"/>
            <a:endParaRPr lang="en-US" dirty="0" smtClean="0">
              <a:solidFill>
                <a:schemeClr val="tx1"/>
              </a:solidFill>
              <a:latin typeface="Book Antiqua" pitchFamily="18" charset="0"/>
            </a:endParaRPr>
          </a:p>
          <a:p>
            <a:pPr algn="just" rtl="0"/>
            <a:r>
              <a:rPr lang="en-US" dirty="0" smtClean="0">
                <a:solidFill>
                  <a:schemeClr val="tx1"/>
                </a:solidFill>
                <a:latin typeface="Book Antiqua" pitchFamily="18" charset="0"/>
              </a:rPr>
              <a:t>If is true that John has a brother, it doesn't tell us anything about whether he has come back from Texas or not: we just don't know.</a:t>
            </a:r>
          </a:p>
          <a:p>
            <a:endParaRPr lang="ar-IQ" dirty="0"/>
          </a:p>
        </p:txBody>
      </p:sp>
      <p:sp>
        <p:nvSpPr>
          <p:cNvPr id="5" name="Wave 4"/>
          <p:cNvSpPr/>
          <p:nvPr/>
        </p:nvSpPr>
        <p:spPr>
          <a:xfrm rot="21327106">
            <a:off x="465606" y="487110"/>
            <a:ext cx="6979932" cy="986035"/>
          </a:xfrm>
          <a:prstGeom prst="wav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000" dirty="0" smtClean="0">
                <a:solidFill>
                  <a:schemeClr val="tx1"/>
                </a:solidFill>
                <a:latin typeface="Book Antiqua" pitchFamily="18" charset="0"/>
              </a:rPr>
              <a:t>John`s brother has just got back from Texas.</a:t>
            </a:r>
          </a:p>
          <a:p>
            <a:pPr algn="ctr"/>
            <a:endParaRPr lang="ar-IQ" dirty="0"/>
          </a:p>
        </p:txBody>
      </p:sp>
    </p:spTree>
  </p:cSld>
  <p:clrMapOvr>
    <a:masterClrMapping/>
  </p:clrMapOvr>
  <p:transition>
    <p:wedg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7772400" cy="1357297"/>
          </a:xfrm>
        </p:spPr>
        <p:txBody>
          <a:bodyPr/>
          <a:lstStyle/>
          <a:p>
            <a:endParaRPr lang="ar-IQ" dirty="0"/>
          </a:p>
        </p:txBody>
      </p:sp>
      <p:sp>
        <p:nvSpPr>
          <p:cNvPr id="3" name="Subtitle 2"/>
          <p:cNvSpPr>
            <a:spLocks noGrp="1"/>
          </p:cNvSpPr>
          <p:nvPr>
            <p:ph type="subTitle" idx="1"/>
          </p:nvPr>
        </p:nvSpPr>
        <p:spPr>
          <a:xfrm>
            <a:off x="0" y="0"/>
            <a:ext cx="9144000" cy="6858000"/>
          </a:xfrm>
        </p:spPr>
        <p:txBody>
          <a:bodyPr>
            <a:noAutofit/>
          </a:bodyPr>
          <a:lstStyle/>
          <a:p>
            <a:pPr algn="just" rtl="0"/>
            <a:r>
              <a:rPr lang="en-US" sz="2000" dirty="0" smtClean="0">
                <a:solidFill>
                  <a:srgbClr val="FFFF00"/>
                </a:solidFill>
                <a:latin typeface="Book Antiqua" pitchFamily="18" charset="0"/>
              </a:rPr>
              <a:t>So viewing presupposition as a truth relation allows us to set up a truth table, and allows us to capture an important difference between entailment and presupposition. </a:t>
            </a:r>
          </a:p>
          <a:p>
            <a:pPr algn="just" rtl="0"/>
            <a:r>
              <a:rPr lang="en-US" sz="2000" dirty="0" smtClean="0">
                <a:solidFill>
                  <a:srgbClr val="FFFF00"/>
                </a:solidFill>
                <a:latin typeface="Book Antiqua" pitchFamily="18" charset="0"/>
              </a:rPr>
              <a:t>-If we negate an entailing sentence, then the entailment fails; </a:t>
            </a:r>
          </a:p>
          <a:p>
            <a:pPr algn="just" rtl="0"/>
            <a:r>
              <a:rPr lang="en-US" sz="2000" dirty="0" smtClean="0">
                <a:solidFill>
                  <a:srgbClr val="FFFF00"/>
                </a:solidFill>
                <a:latin typeface="Book Antiqua" pitchFamily="18" charset="0"/>
              </a:rPr>
              <a:t>-but negating a presupposing sentence allows the presupposition to survive. Take for example the entailment pair in :</a:t>
            </a:r>
          </a:p>
          <a:p>
            <a:pPr marL="457200" lvl="0" indent="-457200" algn="just" rtl="0">
              <a:buAutoNum type="alphaLcPeriod"/>
            </a:pPr>
            <a:r>
              <a:rPr lang="en-US" sz="2000" dirty="0" smtClean="0">
                <a:solidFill>
                  <a:srgbClr val="FFFF00"/>
                </a:solidFill>
                <a:latin typeface="Book Antiqua" pitchFamily="18" charset="0"/>
              </a:rPr>
              <a:t>I saw my father today,</a:t>
            </a:r>
          </a:p>
          <a:p>
            <a:pPr marL="457200" lvl="0" indent="-457200" algn="just" rtl="0">
              <a:buAutoNum type="alphaLcPeriod"/>
            </a:pPr>
            <a:r>
              <a:rPr lang="en-US" sz="2000" dirty="0" smtClean="0">
                <a:solidFill>
                  <a:srgbClr val="FFFF00"/>
                </a:solidFill>
                <a:latin typeface="Book Antiqua" pitchFamily="18" charset="0"/>
              </a:rPr>
              <a:t> b.   I saw someone today.</a:t>
            </a:r>
          </a:p>
          <a:p>
            <a:pPr algn="just" rtl="0"/>
            <a:r>
              <a:rPr lang="en-US" sz="2000" dirty="0" smtClean="0">
                <a:solidFill>
                  <a:srgbClr val="FFFF00"/>
                </a:solidFill>
                <a:latin typeface="Book Antiqua" pitchFamily="18" charset="0"/>
              </a:rPr>
              <a:t> </a:t>
            </a:r>
          </a:p>
          <a:p>
            <a:pPr marL="0" lvl="8" algn="just" rtl="0"/>
            <a:r>
              <a:rPr lang="en-US" dirty="0" smtClean="0">
                <a:solidFill>
                  <a:srgbClr val="FFFF00"/>
                </a:solidFill>
                <a:latin typeface="Book Antiqua" pitchFamily="18" charset="0"/>
              </a:rPr>
              <a:t>If we negate </a:t>
            </a:r>
            <a:r>
              <a:rPr lang="en-US" u="sng" dirty="0" smtClean="0">
                <a:solidFill>
                  <a:srgbClr val="FFFF00"/>
                </a:solidFill>
                <a:latin typeface="Book Antiqua" pitchFamily="18" charset="0"/>
              </a:rPr>
              <a:t>a</a:t>
            </a:r>
            <a:r>
              <a:rPr lang="en-US" dirty="0" smtClean="0">
                <a:solidFill>
                  <a:srgbClr val="FFFF00"/>
                </a:solidFill>
                <a:latin typeface="Book Antiqua" pitchFamily="18" charset="0"/>
              </a:rPr>
              <a:t> then it no longer entails </a:t>
            </a:r>
            <a:r>
              <a:rPr lang="en-US" u="sng" dirty="0" smtClean="0">
                <a:solidFill>
                  <a:srgbClr val="FFFF00"/>
                </a:solidFill>
                <a:latin typeface="Book Antiqua" pitchFamily="18" charset="0"/>
              </a:rPr>
              <a:t>b</a:t>
            </a:r>
            <a:r>
              <a:rPr lang="en-US" dirty="0" smtClean="0">
                <a:solidFill>
                  <a:srgbClr val="FFFF00"/>
                </a:solidFill>
                <a:latin typeface="Book Antiqua" pitchFamily="18" charset="0"/>
              </a:rPr>
              <a:t>:</a:t>
            </a:r>
          </a:p>
          <a:p>
            <a:pPr marL="0" lvl="8" algn="just" rtl="0"/>
            <a:r>
              <a:rPr lang="en-US" dirty="0" smtClean="0">
                <a:solidFill>
                  <a:srgbClr val="FFFF00"/>
                </a:solidFill>
                <a:latin typeface="Book Antiqua" pitchFamily="18" charset="0"/>
              </a:rPr>
              <a:t>a-I didn't see my father today,</a:t>
            </a:r>
          </a:p>
          <a:p>
            <a:pPr marL="457200" lvl="0" indent="-457200" algn="just" rtl="0"/>
            <a:r>
              <a:rPr lang="en-US" sz="2000" dirty="0" smtClean="0">
                <a:solidFill>
                  <a:srgbClr val="FFFF00"/>
                </a:solidFill>
                <a:latin typeface="Book Antiqua" pitchFamily="18" charset="0"/>
              </a:rPr>
              <a:t> b.   I saw someone today. </a:t>
            </a:r>
          </a:p>
          <a:p>
            <a:pPr marL="457200" lvl="0" indent="-457200" algn="just" rtl="0"/>
            <a:r>
              <a:rPr lang="en-US" sz="2000" dirty="0" smtClean="0">
                <a:solidFill>
                  <a:srgbClr val="FFFF00"/>
                </a:solidFill>
                <a:latin typeface="Book Antiqua" pitchFamily="18" charset="0"/>
              </a:rPr>
              <a:t>While:</a:t>
            </a:r>
          </a:p>
          <a:p>
            <a:pPr lvl="0" algn="just" rtl="0"/>
            <a:r>
              <a:rPr lang="en-US" sz="2000" dirty="0" smtClean="0">
                <a:solidFill>
                  <a:srgbClr val="FFFF00"/>
                </a:solidFill>
              </a:rPr>
              <a:t>. a- </a:t>
            </a:r>
            <a:r>
              <a:rPr lang="en-US" sz="2000" dirty="0" smtClean="0">
                <a:solidFill>
                  <a:srgbClr val="FFFF00"/>
                </a:solidFill>
                <a:latin typeface="Book Antiqua" pitchFamily="18" charset="0"/>
              </a:rPr>
              <a:t>The mayor of Liverpool is in town,</a:t>
            </a:r>
          </a:p>
          <a:p>
            <a:pPr lvl="0" algn="just" rtl="0"/>
            <a:r>
              <a:rPr lang="en-US" sz="2000" dirty="0" smtClean="0">
                <a:solidFill>
                  <a:srgbClr val="FFFF00"/>
                </a:solidFill>
                <a:latin typeface="Book Antiqua" pitchFamily="18" charset="0"/>
              </a:rPr>
              <a:t> b.   There is a mayor of Liverpool.</a:t>
            </a:r>
          </a:p>
          <a:p>
            <a:pPr algn="just" rtl="0"/>
            <a:r>
              <a:rPr lang="en-US" sz="2000" dirty="0" smtClean="0">
                <a:solidFill>
                  <a:srgbClr val="FFFF00"/>
                </a:solidFill>
                <a:latin typeface="Book Antiqua" pitchFamily="18" charset="0"/>
              </a:rPr>
              <a:t>If we negate </a:t>
            </a:r>
            <a:r>
              <a:rPr lang="en-US" sz="2000" u="sng" dirty="0" smtClean="0">
                <a:solidFill>
                  <a:srgbClr val="FFFF00"/>
                </a:solidFill>
                <a:latin typeface="Book Antiqua" pitchFamily="18" charset="0"/>
              </a:rPr>
              <a:t>a</a:t>
            </a:r>
            <a:r>
              <a:rPr lang="en-US" sz="2000" dirty="0" smtClean="0">
                <a:solidFill>
                  <a:srgbClr val="FFFF00"/>
                </a:solidFill>
                <a:latin typeface="Book Antiqua" pitchFamily="18" charset="0"/>
              </a:rPr>
              <a:t> the resulting sentence still has the presupposition, </a:t>
            </a:r>
          </a:p>
          <a:p>
            <a:pPr marL="457200" indent="-457200" algn="just" rtl="0"/>
            <a:r>
              <a:rPr lang="en-US" sz="2000" dirty="0" smtClean="0">
                <a:solidFill>
                  <a:srgbClr val="FFFF00"/>
                </a:solidFill>
                <a:latin typeface="Book Antiqua" pitchFamily="18" charset="0"/>
              </a:rPr>
              <a:t>a-The mayor of Liverpool isn't in town today, </a:t>
            </a:r>
          </a:p>
          <a:p>
            <a:pPr marL="457200" indent="-457200" algn="just" rtl="0"/>
            <a:r>
              <a:rPr lang="en-US" sz="2000" dirty="0" smtClean="0">
                <a:solidFill>
                  <a:srgbClr val="FFFF00"/>
                </a:solidFill>
                <a:latin typeface="Book Antiqua" pitchFamily="18" charset="0"/>
              </a:rPr>
              <a:t>b.   There is a mayor of Liverpool</a:t>
            </a:r>
            <a:r>
              <a:rPr lang="en-US" sz="2000" dirty="0" smtClean="0">
                <a:solidFill>
                  <a:srgbClr val="FFFF00"/>
                </a:solidFill>
              </a:rPr>
              <a:t>.</a:t>
            </a:r>
          </a:p>
          <a:p>
            <a:pPr marL="0" lvl="8" algn="just" rtl="0"/>
            <a:endParaRPr lang="en-US" dirty="0" smtClean="0">
              <a:solidFill>
                <a:srgbClr val="FFFF00"/>
              </a:solidFill>
              <a:latin typeface="Book Antiqua" pitchFamily="18" charset="0"/>
            </a:endParaRPr>
          </a:p>
          <a:p>
            <a:pPr algn="just" rtl="0"/>
            <a:endParaRPr lang="en-US" sz="2000" dirty="0" smtClean="0">
              <a:solidFill>
                <a:schemeClr val="bg1"/>
              </a:solidFill>
              <a:latin typeface="Book Antiqua" pitchFamily="18" charset="0"/>
            </a:endParaRPr>
          </a:p>
          <a:p>
            <a:pPr algn="just" rtl="0"/>
            <a:endParaRPr lang="en-US" sz="2000" dirty="0" smtClean="0">
              <a:solidFill>
                <a:schemeClr val="bg1"/>
              </a:solidFill>
              <a:latin typeface="Book Antiqua" pitchFamily="18" charset="0"/>
            </a:endParaRPr>
          </a:p>
          <a:p>
            <a:pPr marL="457200" lvl="0" indent="-457200" algn="just" rtl="0"/>
            <a:endParaRPr lang="en-US" sz="2000" dirty="0">
              <a:solidFill>
                <a:schemeClr val="bg1"/>
              </a:solidFill>
              <a:latin typeface="Book Antiqua" pitchFamily="18" charset="0"/>
            </a:endParaRPr>
          </a:p>
        </p:txBody>
      </p:sp>
    </p:spTree>
  </p:cSld>
  <p:clrMapOvr>
    <a:masterClrMapping/>
  </p:clrMapOvr>
  <p:transition>
    <p:wedg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14356"/>
          </a:xfrm>
        </p:spPr>
        <p:txBody>
          <a:bodyPr/>
          <a:lstStyle/>
          <a:p>
            <a:r>
              <a:rPr lang="en-US" dirty="0" smtClean="0">
                <a:solidFill>
                  <a:schemeClr val="tx1"/>
                </a:solidFill>
                <a:latin typeface="Book Antiqua" pitchFamily="18" charset="0"/>
              </a:rPr>
              <a:t>presupposition failure</a:t>
            </a:r>
            <a:endParaRPr lang="en-US" dirty="0"/>
          </a:p>
        </p:txBody>
      </p:sp>
      <p:sp>
        <p:nvSpPr>
          <p:cNvPr id="3" name="Content Placeholder 2"/>
          <p:cNvSpPr>
            <a:spLocks noGrp="1"/>
          </p:cNvSpPr>
          <p:nvPr>
            <p:ph idx="1"/>
          </p:nvPr>
        </p:nvSpPr>
        <p:spPr>
          <a:xfrm>
            <a:off x="285720" y="642918"/>
            <a:ext cx="8229600" cy="2714644"/>
          </a:xfrm>
        </p:spPr>
        <p:txBody>
          <a:bodyPr>
            <a:normAutofit/>
          </a:bodyPr>
          <a:lstStyle/>
          <a:p>
            <a:pPr algn="just" rtl="0"/>
            <a:r>
              <a:rPr lang="en-US" dirty="0" smtClean="0">
                <a:solidFill>
                  <a:schemeClr val="accent3">
                    <a:lumMod val="60000"/>
                    <a:lumOff val="40000"/>
                  </a:schemeClr>
                </a:solidFill>
                <a:latin typeface="Book Antiqua" pitchFamily="18" charset="0"/>
              </a:rPr>
              <a:t>. One phenomenon which has traditionally caused problems for a truth relations approach but may be less problematic in an interactional approach is </a:t>
            </a:r>
            <a:r>
              <a:rPr lang="en-US" dirty="0" smtClean="0">
                <a:solidFill>
                  <a:schemeClr val="tx1"/>
                </a:solidFill>
                <a:latin typeface="Book Antiqua" pitchFamily="18" charset="0"/>
              </a:rPr>
              <a:t>presupposition failure</a:t>
            </a:r>
            <a:r>
              <a:rPr lang="en-US" dirty="0" smtClean="0">
                <a:solidFill>
                  <a:schemeClr val="accent3">
                    <a:lumMod val="60000"/>
                    <a:lumOff val="40000"/>
                  </a:schemeClr>
                </a:solidFill>
                <a:latin typeface="Book Antiqua" pitchFamily="18" charset="0"/>
              </a:rPr>
              <a:t>. It has been observed that using a name or a definite description to refer presupposes the existence of the named or described </a:t>
            </a:r>
            <a:r>
              <a:rPr lang="en-US" dirty="0" err="1" smtClean="0">
                <a:solidFill>
                  <a:schemeClr val="accent3">
                    <a:lumMod val="60000"/>
                    <a:lumOff val="40000"/>
                  </a:schemeClr>
                </a:solidFill>
                <a:latin typeface="Book Antiqua" pitchFamily="18" charset="0"/>
              </a:rPr>
              <a:t>entity:so</a:t>
            </a:r>
            <a:r>
              <a:rPr lang="en-US" dirty="0" smtClean="0">
                <a:solidFill>
                  <a:schemeClr val="accent3">
                    <a:lumMod val="60000"/>
                    <a:lumOff val="40000"/>
                  </a:schemeClr>
                </a:solidFill>
                <a:latin typeface="Book Antiqua" pitchFamily="18" charset="0"/>
              </a:rPr>
              <a:t> the a sentences below presuppose the b sentences:</a:t>
            </a:r>
          </a:p>
          <a:p>
            <a:pPr lvl="0" algn="just" rtl="0"/>
            <a:endParaRPr lang="en-US" dirty="0">
              <a:solidFill>
                <a:schemeClr val="accent3">
                  <a:lumMod val="60000"/>
                  <a:lumOff val="40000"/>
                </a:schemeClr>
              </a:solidFill>
              <a:latin typeface="Book Antiqua" pitchFamily="18" charset="0"/>
            </a:endParaRPr>
          </a:p>
        </p:txBody>
      </p:sp>
      <p:sp>
        <p:nvSpPr>
          <p:cNvPr id="28673" name="Rectangle 1"/>
          <p:cNvSpPr>
            <a:spLocks noChangeArrowheads="1"/>
          </p:cNvSpPr>
          <p:nvPr/>
        </p:nvSpPr>
        <p:spPr bwMode="auto">
          <a:xfrm>
            <a:off x="0" y="4801311"/>
            <a:ext cx="9144000" cy="166199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tabLst>
                <a:tab pos="522288" algn="l"/>
              </a:tabLst>
            </a:pP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a:t>
            </a:r>
            <a:r>
              <a:rPr kumimoji="0" lang="en-US"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Ronald is a vegetarian, </a:t>
            </a:r>
          </a:p>
          <a:p>
            <a:pPr marL="0" marR="0" lvl="0" indent="0" algn="l" defTabSz="914400" rtl="1" eaLnBrk="1" fontAlgn="base" latinLnBrk="0" hangingPunct="1">
              <a:lnSpc>
                <a:spcPct val="100000"/>
              </a:lnSpc>
              <a:spcBef>
                <a:spcPct val="0"/>
              </a:spcBef>
              <a:spcAft>
                <a:spcPct val="0"/>
              </a:spcAft>
              <a:buClrTx/>
              <a:buSzTx/>
              <a:tabLst>
                <a:tab pos="522288" algn="l"/>
              </a:tabLst>
            </a:pPr>
            <a:r>
              <a:rPr kumimoji="0" lang="en-US"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b.   Ronald exists.</a:t>
            </a:r>
            <a:endParaRPr kumimoji="0" lang="en-US"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tab pos="522288" algn="l"/>
              </a:tabLst>
            </a:pPr>
            <a:r>
              <a:rPr kumimoji="0" lang="en-US"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   The King of France is bald,</a:t>
            </a:r>
          </a:p>
          <a:p>
            <a:pPr marL="0" marR="0" lvl="0" indent="0" algn="l" defTabSz="914400" rtl="0" eaLnBrk="0" fontAlgn="base" latinLnBrk="0" hangingPunct="0">
              <a:lnSpc>
                <a:spcPct val="100000"/>
              </a:lnSpc>
              <a:spcBef>
                <a:spcPct val="0"/>
              </a:spcBef>
              <a:spcAft>
                <a:spcPct val="0"/>
              </a:spcAft>
              <a:buClrTx/>
              <a:buSzTx/>
              <a:tabLst>
                <a:tab pos="522288" algn="l"/>
              </a:tabLst>
            </a:pPr>
            <a:r>
              <a:rPr kumimoji="0" lang="en-US"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b.   There is a King of France.</a:t>
            </a:r>
            <a:endParaRPr kumimoji="0" lang="en-US"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22288"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6" name="Vertical Scroll 25"/>
          <p:cNvSpPr/>
          <p:nvPr/>
        </p:nvSpPr>
        <p:spPr>
          <a:xfrm>
            <a:off x="5572132" y="3357562"/>
            <a:ext cx="3071834" cy="3000396"/>
          </a:xfrm>
          <a:prstGeom prst="verticalScroll">
            <a:avLst/>
          </a:prstGeom>
          <a:solidFill>
            <a:schemeClr val="accent4">
              <a:lumMod val="60000"/>
              <a:lumOff val="40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dirty="0" smtClean="0">
                <a:solidFill>
                  <a:schemeClr val="tx1"/>
                </a:solidFill>
              </a:rPr>
              <a:t>T                     T</a:t>
            </a:r>
          </a:p>
          <a:p>
            <a:pPr algn="ctr"/>
            <a:r>
              <a:rPr lang="en-US" dirty="0" smtClean="0">
                <a:solidFill>
                  <a:schemeClr val="tx1"/>
                </a:solidFill>
              </a:rPr>
              <a:t>F                    T</a:t>
            </a:r>
          </a:p>
          <a:p>
            <a:pPr algn="ctr"/>
            <a:r>
              <a:rPr lang="en-US" dirty="0" smtClean="0">
                <a:solidFill>
                  <a:schemeClr val="tx1"/>
                </a:solidFill>
              </a:rPr>
              <a:t>T\F               T </a:t>
            </a:r>
          </a:p>
          <a:p>
            <a:pPr algn="ctr"/>
            <a:r>
              <a:rPr lang="en-US" dirty="0" err="1" smtClean="0">
                <a:solidFill>
                  <a:schemeClr val="tx1"/>
                </a:solidFill>
              </a:rPr>
              <a:t>T</a:t>
            </a:r>
            <a:r>
              <a:rPr lang="en-US" sz="1400" dirty="0" err="1" smtClean="0">
                <a:solidFill>
                  <a:schemeClr val="tx1"/>
                </a:solidFill>
              </a:rPr>
              <a:t>v</a:t>
            </a:r>
            <a:r>
              <a:rPr lang="en-US" sz="1400" dirty="0" smtClean="0">
                <a:solidFill>
                  <a:schemeClr val="tx1"/>
                </a:solidFill>
              </a:rPr>
              <a:t> </a:t>
            </a:r>
            <a:r>
              <a:rPr lang="en-US" dirty="0" smtClean="0">
                <a:solidFill>
                  <a:schemeClr val="tx1"/>
                </a:solidFill>
              </a:rPr>
              <a:t>F                  F</a:t>
            </a:r>
          </a:p>
          <a:p>
            <a:pPr algn="ctr"/>
            <a:endParaRPr lang="en-US" dirty="0" smtClean="0"/>
          </a:p>
          <a:p>
            <a:pPr algn="ctr"/>
            <a:endParaRPr lang="en-US" dirty="0" smtClean="0"/>
          </a:p>
        </p:txBody>
      </p:sp>
      <p:cxnSp>
        <p:nvCxnSpPr>
          <p:cNvPr id="28" name="Straight Arrow Connector 27"/>
          <p:cNvCxnSpPr/>
          <p:nvPr/>
        </p:nvCxnSpPr>
        <p:spPr>
          <a:xfrm>
            <a:off x="6715140" y="4286256"/>
            <a:ext cx="64294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a:off x="6786578" y="4857760"/>
            <a:ext cx="64294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a:off x="6786578" y="4572008"/>
            <a:ext cx="64294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6786578" y="5143512"/>
            <a:ext cx="64294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3" name="Rectangle 32"/>
          <p:cNvSpPr/>
          <p:nvPr/>
        </p:nvSpPr>
        <p:spPr>
          <a:xfrm>
            <a:off x="5929322" y="3714752"/>
            <a:ext cx="2357454" cy="357190"/>
          </a:xfrm>
          <a:prstGeom prst="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dirty="0" smtClean="0">
                <a:solidFill>
                  <a:schemeClr val="tx1"/>
                </a:solidFill>
              </a:rPr>
              <a:t>P               q   </a:t>
            </a:r>
            <a:endParaRPr lang="ar-IQ" dirty="0">
              <a:solidFill>
                <a:schemeClr val="tx1"/>
              </a:solidFill>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9"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dissolve">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9" presetClass="exit" presetSubtype="0" fill="hold" grpId="1" nodeType="clickEffect">
                                  <p:stCondLst>
                                    <p:cond delay="0"/>
                                  </p:stCondLst>
                                  <p:childTnLst>
                                    <p:animEffect transition="out" filter="dissolve">
                                      <p:cBhvr>
                                        <p:cTn id="18" dur="500"/>
                                        <p:tgtEl>
                                          <p:spTgt spid="3">
                                            <p:txEl>
                                              <p:pRg st="0" end="0"/>
                                            </p:txEl>
                                          </p:spTgt>
                                        </p:tgtEl>
                                      </p:cBhvr>
                                    </p:animEffect>
                                    <p:set>
                                      <p:cBhvr>
                                        <p:cTn id="19"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P spid="3" grpId="1"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28605"/>
            <a:ext cx="7772400" cy="1071570"/>
          </a:xfrm>
        </p:spPr>
        <p:txBody>
          <a:bodyPr/>
          <a:lstStyle/>
          <a:p>
            <a:pPr algn="ctr"/>
            <a:r>
              <a:rPr lang="en-US" b="1" dirty="0" smtClean="0">
                <a:solidFill>
                  <a:srgbClr val="FFFF00"/>
                </a:solidFill>
              </a:rPr>
              <a:t>truth-value gap</a:t>
            </a:r>
            <a:endParaRPr lang="ar-IQ" dirty="0">
              <a:solidFill>
                <a:srgbClr val="FFFF00"/>
              </a:solidFill>
            </a:endParaRPr>
          </a:p>
        </p:txBody>
      </p:sp>
      <p:sp>
        <p:nvSpPr>
          <p:cNvPr id="3" name="Subtitle 2"/>
          <p:cNvSpPr>
            <a:spLocks noGrp="1"/>
          </p:cNvSpPr>
          <p:nvPr>
            <p:ph type="subTitle" idx="1"/>
          </p:nvPr>
        </p:nvSpPr>
        <p:spPr>
          <a:xfrm>
            <a:off x="0" y="1828800"/>
            <a:ext cx="8458200" cy="4314844"/>
          </a:xfrm>
        </p:spPr>
        <p:txBody>
          <a:bodyPr>
            <a:normAutofit/>
          </a:bodyPr>
          <a:lstStyle/>
          <a:p>
            <a:pPr lvl="0" algn="l" rtl="0"/>
            <a:r>
              <a:rPr lang="en-US" dirty="0" smtClean="0">
                <a:solidFill>
                  <a:srgbClr val="FFFF00"/>
                </a:solidFill>
              </a:rPr>
              <a:t>If A statement can be neither true nor false, it opens a nasty can of worms. How many degrees in between are possible? A good deal of the attractive simplicity of the truth-based approach seems in danger of being lost. It is a problem that has generated a number of solutions in the philosophical literature; :</a:t>
            </a:r>
          </a:p>
          <a:p>
            <a:pPr lvl="0" algn="l" rtl="0"/>
            <a:r>
              <a:rPr lang="en-US" dirty="0" smtClean="0">
                <a:solidFill>
                  <a:srgbClr val="FFFF00"/>
                </a:solidFill>
                <a:latin typeface="Book Antiqua" pitchFamily="18" charset="0"/>
              </a:rPr>
              <a:t>The King of France is bald is true if and only if:</a:t>
            </a:r>
          </a:p>
          <a:p>
            <a:pPr algn="l" rtl="0"/>
            <a:r>
              <a:rPr lang="en-US" dirty="0" smtClean="0">
                <a:solidFill>
                  <a:srgbClr val="FFFF00"/>
                </a:solidFill>
                <a:latin typeface="Book Antiqua" pitchFamily="18" charset="0"/>
              </a:rPr>
              <a:t> </a:t>
            </a:r>
          </a:p>
          <a:p>
            <a:pPr lvl="0" algn="l" rtl="0"/>
            <a:r>
              <a:rPr lang="en-US" dirty="0" smtClean="0">
                <a:solidFill>
                  <a:srgbClr val="FFFF00"/>
                </a:solidFill>
                <a:latin typeface="Book Antiqua" pitchFamily="18" charset="0"/>
              </a:rPr>
              <a:t>a-at least one thing is the king</a:t>
            </a:r>
          </a:p>
          <a:p>
            <a:pPr lvl="0" algn="l" rtl="0"/>
            <a:r>
              <a:rPr lang="en-US" dirty="0" smtClean="0">
                <a:solidFill>
                  <a:srgbClr val="FFFF00"/>
                </a:solidFill>
                <a:latin typeface="Book Antiqua" pitchFamily="18" charset="0"/>
              </a:rPr>
              <a:t>b-at most one thing is the king</a:t>
            </a:r>
          </a:p>
          <a:p>
            <a:pPr lvl="0" algn="l" rtl="0"/>
            <a:r>
              <a:rPr lang="en-US" dirty="0" smtClean="0">
                <a:solidFill>
                  <a:srgbClr val="FFFF00"/>
                </a:solidFill>
                <a:latin typeface="Book Antiqua" pitchFamily="18" charset="0"/>
              </a:rPr>
              <a:t>c-whatever is the king is bald.</a:t>
            </a:r>
          </a:p>
          <a:p>
            <a:endParaRPr lang="ar-IQ" dirty="0"/>
          </a:p>
        </p:txBody>
      </p:sp>
    </p:spTree>
  </p:cSld>
  <p:clrMapOvr>
    <a:masterClrMapping/>
  </p:clrMapOvr>
  <p:transition>
    <p:wedg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Presupposition triggers</a:t>
            </a:r>
            <a:r>
              <a:rPr lang="en-US" dirty="0" smtClean="0"/>
              <a:t/>
            </a:r>
            <a:br>
              <a:rPr lang="en-US" dirty="0" smtClean="0"/>
            </a:br>
            <a:endParaRPr lang="en-US" dirty="0">
              <a:solidFill>
                <a:schemeClr val="accent3">
                  <a:lumMod val="50000"/>
                </a:schemeClr>
              </a:solidFill>
            </a:endParaRPr>
          </a:p>
        </p:txBody>
      </p:sp>
      <p:sp>
        <p:nvSpPr>
          <p:cNvPr id="3" name="Content Placeholder 2"/>
          <p:cNvSpPr>
            <a:spLocks noGrp="1"/>
          </p:cNvSpPr>
          <p:nvPr>
            <p:ph idx="1"/>
          </p:nvPr>
        </p:nvSpPr>
        <p:spPr>
          <a:xfrm>
            <a:off x="0" y="1783357"/>
            <a:ext cx="8686800" cy="4525963"/>
          </a:xfrm>
        </p:spPr>
        <p:txBody>
          <a:bodyPr/>
          <a:lstStyle/>
          <a:p>
            <a:pPr algn="just" rtl="0">
              <a:buNone/>
            </a:pPr>
            <a:r>
              <a:rPr lang="en-US" dirty="0" smtClean="0">
                <a:solidFill>
                  <a:schemeClr val="accent3"/>
                </a:solidFill>
              </a:rPr>
              <a:t>.</a:t>
            </a:r>
            <a:r>
              <a:rPr lang="en-US" dirty="0" smtClean="0"/>
              <a:t> </a:t>
            </a:r>
            <a:r>
              <a:rPr lang="en-US" dirty="0" smtClean="0">
                <a:solidFill>
                  <a:schemeClr val="tx1"/>
                </a:solidFill>
                <a:latin typeface="Book Antiqua" pitchFamily="18" charset="0"/>
              </a:rPr>
              <a:t>We have seen that the use of a name or definite description gives rise to a presupposition of existence. Other types of presupposition are produced by particular words or constructions, which together are sometimes called </a:t>
            </a:r>
            <a:r>
              <a:rPr lang="en-US" b="1" dirty="0" smtClean="0">
                <a:solidFill>
                  <a:schemeClr val="tx1"/>
                </a:solidFill>
                <a:latin typeface="Book Antiqua" pitchFamily="18" charset="0"/>
              </a:rPr>
              <a:t>presupposition triggers</a:t>
            </a:r>
          </a:p>
          <a:p>
            <a:pPr algn="just" rtl="0"/>
            <a:r>
              <a:rPr lang="en-US" dirty="0" smtClean="0">
                <a:solidFill>
                  <a:schemeClr val="tx1"/>
                </a:solidFill>
                <a:latin typeface="Book Antiqua" pitchFamily="18" charset="0"/>
              </a:rPr>
              <a:t>Some of these triggers derive from syntactic struc­ture, for example the cleft construction in 1 and the pseudo-cleft in 2 share the presupposition in 3:</a:t>
            </a:r>
          </a:p>
          <a:p>
            <a:pPr algn="just" rtl="0"/>
            <a:r>
              <a:rPr lang="en-US" dirty="0" smtClean="0">
                <a:solidFill>
                  <a:schemeClr val="tx1"/>
                </a:solidFill>
                <a:latin typeface="Book Antiqua" pitchFamily="18" charset="0"/>
              </a:rPr>
              <a:t>1-It was his </a:t>
            </a:r>
            <a:r>
              <a:rPr lang="en-US" dirty="0" err="1" smtClean="0">
                <a:solidFill>
                  <a:schemeClr val="tx1"/>
                </a:solidFill>
                <a:latin typeface="Book Antiqua" pitchFamily="18" charset="0"/>
              </a:rPr>
              <a:t>behaviour</a:t>
            </a:r>
            <a:r>
              <a:rPr lang="en-US" dirty="0" smtClean="0">
                <a:solidFill>
                  <a:schemeClr val="tx1"/>
                </a:solidFill>
                <a:latin typeface="Book Antiqua" pitchFamily="18" charset="0"/>
              </a:rPr>
              <a:t> with frogs that disgusted me.</a:t>
            </a:r>
          </a:p>
          <a:p>
            <a:pPr algn="just" rtl="0"/>
            <a:r>
              <a:rPr lang="en-US" dirty="0" smtClean="0">
                <a:solidFill>
                  <a:schemeClr val="tx1"/>
                </a:solidFill>
                <a:latin typeface="Book Antiqua" pitchFamily="18" charset="0"/>
              </a:rPr>
              <a:t>2-What disgusted me was his </a:t>
            </a:r>
            <a:r>
              <a:rPr lang="en-US" dirty="0" err="1" smtClean="0">
                <a:solidFill>
                  <a:schemeClr val="tx1"/>
                </a:solidFill>
                <a:latin typeface="Book Antiqua" pitchFamily="18" charset="0"/>
              </a:rPr>
              <a:t>behaviour</a:t>
            </a:r>
            <a:r>
              <a:rPr lang="en-US" dirty="0" smtClean="0">
                <a:solidFill>
                  <a:schemeClr val="tx1"/>
                </a:solidFill>
                <a:latin typeface="Book Antiqua" pitchFamily="18" charset="0"/>
              </a:rPr>
              <a:t> with frogs.</a:t>
            </a:r>
          </a:p>
          <a:p>
            <a:pPr algn="just" rtl="0"/>
            <a:r>
              <a:rPr lang="en-US" dirty="0" smtClean="0">
                <a:solidFill>
                  <a:schemeClr val="tx1"/>
                </a:solidFill>
                <a:latin typeface="Book Antiqua" pitchFamily="18" charset="0"/>
              </a:rPr>
              <a:t>3-Something disgusted me.</a:t>
            </a:r>
          </a:p>
          <a:p>
            <a:pPr algn="just" rtl="0">
              <a:buNone/>
            </a:pPr>
            <a:endParaRPr lang="en-US" dirty="0">
              <a:solidFill>
                <a:schemeClr val="tx1"/>
              </a:solidFill>
              <a:latin typeface="Book Antiqua" pitchFamily="18" charset="0"/>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ipe(down)">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wipe(down)">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wipe(down)">
                                      <p:cBhvr>
                                        <p:cTn id="3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endParaRPr lang="en-US" dirty="0">
              <a:solidFill>
                <a:schemeClr val="accent3">
                  <a:lumMod val="50000"/>
                </a:schemeClr>
              </a:solidFill>
            </a:endParaRPr>
          </a:p>
        </p:txBody>
      </p:sp>
      <p:sp>
        <p:nvSpPr>
          <p:cNvPr id="3" name="Content Placeholder 2"/>
          <p:cNvSpPr>
            <a:spLocks noGrp="1"/>
          </p:cNvSpPr>
          <p:nvPr>
            <p:ph idx="1"/>
          </p:nvPr>
        </p:nvSpPr>
        <p:spPr>
          <a:xfrm>
            <a:off x="457200" y="0"/>
            <a:ext cx="8229600" cy="6643710"/>
          </a:xfrm>
        </p:spPr>
        <p:txBody>
          <a:bodyPr>
            <a:normAutofit fontScale="25000" lnSpcReduction="20000"/>
          </a:bodyPr>
          <a:lstStyle/>
          <a:p>
            <a:pPr algn="l" rtl="0"/>
            <a:endParaRPr lang="en-US" dirty="0" smtClean="0">
              <a:solidFill>
                <a:schemeClr val="accent3"/>
              </a:solidFill>
            </a:endParaRPr>
          </a:p>
          <a:p>
            <a:pPr algn="just" rtl="0">
              <a:lnSpc>
                <a:spcPct val="170000"/>
              </a:lnSpc>
            </a:pPr>
            <a:r>
              <a:rPr lang="en-US" sz="8000" dirty="0" smtClean="0">
                <a:solidFill>
                  <a:schemeClr val="tx1"/>
                </a:solidFill>
                <a:latin typeface="Book Antiqua" pitchFamily="18" charset="0"/>
              </a:rPr>
              <a:t>Many presuppositions are produced by the presence of certain words. Many of these </a:t>
            </a:r>
            <a:r>
              <a:rPr lang="en-US" sz="8000" b="1" dirty="0" smtClean="0">
                <a:solidFill>
                  <a:schemeClr val="tx1"/>
                </a:solidFill>
                <a:latin typeface="Book Antiqua" pitchFamily="18" charset="0"/>
              </a:rPr>
              <a:t>lexical triggers </a:t>
            </a:r>
            <a:r>
              <a:rPr lang="en-US" sz="8000" dirty="0" smtClean="0">
                <a:solidFill>
                  <a:schemeClr val="tx1"/>
                </a:solidFill>
                <a:latin typeface="Book Antiqua" pitchFamily="18" charset="0"/>
              </a:rPr>
              <a:t>are verbs. For example, there is a class of verbs like </a:t>
            </a:r>
            <a:r>
              <a:rPr lang="en-US" sz="8000" i="1" dirty="0" smtClean="0">
                <a:solidFill>
                  <a:schemeClr val="tx1"/>
                </a:solidFill>
                <a:latin typeface="Book Antiqua" pitchFamily="18" charset="0"/>
              </a:rPr>
              <a:t>regret </a:t>
            </a:r>
            <a:r>
              <a:rPr lang="en-US" sz="8000" dirty="0" smtClean="0">
                <a:solidFill>
                  <a:schemeClr val="tx1"/>
                </a:solidFill>
                <a:latin typeface="Book Antiqua" pitchFamily="18" charset="0"/>
              </a:rPr>
              <a:t>and </a:t>
            </a:r>
            <a:r>
              <a:rPr lang="en-US" sz="8000" i="1" dirty="0" smtClean="0">
                <a:solidFill>
                  <a:schemeClr val="tx1"/>
                </a:solidFill>
                <a:latin typeface="Book Antiqua" pitchFamily="18" charset="0"/>
              </a:rPr>
              <a:t>realize </a:t>
            </a:r>
            <a:r>
              <a:rPr lang="en-US" sz="8000" dirty="0" smtClean="0">
                <a:solidFill>
                  <a:schemeClr val="tx1"/>
                </a:solidFill>
                <a:latin typeface="Book Antiqua" pitchFamily="18" charset="0"/>
              </a:rPr>
              <a:t>that are called </a:t>
            </a:r>
            <a:r>
              <a:rPr lang="en-US" sz="8000" b="1" dirty="0" err="1" smtClean="0">
                <a:solidFill>
                  <a:schemeClr val="tx1"/>
                </a:solidFill>
                <a:latin typeface="Book Antiqua" pitchFamily="18" charset="0"/>
              </a:rPr>
              <a:t>factive</a:t>
            </a:r>
            <a:r>
              <a:rPr lang="en-US" sz="8000" b="1" dirty="0" smtClean="0">
                <a:solidFill>
                  <a:schemeClr val="tx1"/>
                </a:solidFill>
                <a:latin typeface="Book Antiqua" pitchFamily="18" charset="0"/>
              </a:rPr>
              <a:t> </a:t>
            </a:r>
            <a:r>
              <a:rPr lang="en-US" sz="8000" dirty="0" smtClean="0">
                <a:solidFill>
                  <a:schemeClr val="tx1"/>
                </a:solidFill>
                <a:latin typeface="Book Antiqua" pitchFamily="18" charset="0"/>
              </a:rPr>
              <a:t>verbs because they presuppose the truth of their complement clause. Compare sentences -6-and -7-below: only the sentence with the </a:t>
            </a:r>
            <a:r>
              <a:rPr lang="en-US" sz="8000" dirty="0" err="1" smtClean="0">
                <a:solidFill>
                  <a:schemeClr val="tx1"/>
                </a:solidFill>
                <a:latin typeface="Book Antiqua" pitchFamily="18" charset="0"/>
              </a:rPr>
              <a:t>factive</a:t>
            </a:r>
            <a:r>
              <a:rPr lang="en-US" sz="8000" dirty="0" smtClean="0">
                <a:solidFill>
                  <a:schemeClr val="tx1"/>
                </a:solidFill>
                <a:latin typeface="Book Antiqua" pitchFamily="18" charset="0"/>
              </a:rPr>
              <a:t> </a:t>
            </a:r>
            <a:r>
              <a:rPr lang="en-US" sz="8000" i="1" dirty="0" smtClean="0">
                <a:solidFill>
                  <a:schemeClr val="tx1"/>
                </a:solidFill>
                <a:latin typeface="Book Antiqua" pitchFamily="18" charset="0"/>
              </a:rPr>
              <a:t>realize </a:t>
            </a:r>
            <a:r>
              <a:rPr lang="en-US" sz="8000" dirty="0" smtClean="0">
                <a:solidFill>
                  <a:schemeClr val="tx1"/>
                </a:solidFill>
                <a:latin typeface="Book Antiqua" pitchFamily="18" charset="0"/>
              </a:rPr>
              <a:t>presupposes-8-. There is no such presupposition with the non-</a:t>
            </a:r>
            <a:r>
              <a:rPr lang="en-US" sz="8000" dirty="0" err="1" smtClean="0">
                <a:solidFill>
                  <a:schemeClr val="tx1"/>
                </a:solidFill>
                <a:latin typeface="Book Antiqua" pitchFamily="18" charset="0"/>
              </a:rPr>
              <a:t>factive</a:t>
            </a:r>
            <a:r>
              <a:rPr lang="en-US" sz="8000" dirty="0" smtClean="0">
                <a:solidFill>
                  <a:schemeClr val="tx1"/>
                </a:solidFill>
                <a:latin typeface="Book Antiqua" pitchFamily="18" charset="0"/>
              </a:rPr>
              <a:t> verb </a:t>
            </a:r>
            <a:r>
              <a:rPr lang="en-US" sz="8000" i="1" dirty="0" smtClean="0">
                <a:solidFill>
                  <a:schemeClr val="tx1"/>
                </a:solidFill>
                <a:latin typeface="Book Antiqua" pitchFamily="18" charset="0"/>
              </a:rPr>
              <a:t>think. </a:t>
            </a:r>
            <a:endParaRPr lang="en-US" sz="8000" dirty="0" smtClean="0">
              <a:solidFill>
                <a:schemeClr val="tx1"/>
              </a:solidFill>
              <a:latin typeface="Book Antiqua" pitchFamily="18" charset="0"/>
            </a:endParaRPr>
          </a:p>
          <a:p>
            <a:pPr algn="just" rtl="0">
              <a:lnSpc>
                <a:spcPct val="170000"/>
              </a:lnSpc>
            </a:pPr>
            <a:r>
              <a:rPr lang="en-US" sz="8000" dirty="0" smtClean="0">
                <a:solidFill>
                  <a:schemeClr val="tx1"/>
                </a:solidFill>
                <a:latin typeface="Book Antiqua" pitchFamily="18" charset="0"/>
              </a:rPr>
              <a:t>6-Sean realized that Miranda had dandruff.</a:t>
            </a:r>
          </a:p>
          <a:p>
            <a:pPr algn="just" rtl="0">
              <a:lnSpc>
                <a:spcPct val="170000"/>
              </a:lnSpc>
            </a:pPr>
            <a:r>
              <a:rPr lang="en-US" sz="8000" dirty="0" smtClean="0">
                <a:solidFill>
                  <a:schemeClr val="tx1"/>
                </a:solidFill>
                <a:latin typeface="Book Antiqua" pitchFamily="18" charset="0"/>
              </a:rPr>
              <a:t>7-Sean thought that Miranda had dandruff.</a:t>
            </a:r>
          </a:p>
          <a:p>
            <a:pPr algn="just" rtl="0">
              <a:lnSpc>
                <a:spcPct val="170000"/>
              </a:lnSpc>
            </a:pPr>
            <a:r>
              <a:rPr lang="en-US" sz="8000" dirty="0" smtClean="0">
                <a:solidFill>
                  <a:schemeClr val="tx1"/>
                </a:solidFill>
                <a:latin typeface="Book Antiqua" pitchFamily="18" charset="0"/>
              </a:rPr>
              <a:t>8- Miranda had dandruff. </a:t>
            </a:r>
          </a:p>
          <a:p>
            <a:pPr algn="just" rtl="0">
              <a:lnSpc>
                <a:spcPct val="120000"/>
              </a:lnSpc>
              <a:buNone/>
            </a:pPr>
            <a:r>
              <a:rPr lang="en-US" sz="8000" dirty="0" smtClean="0">
                <a:solidFill>
                  <a:schemeClr val="tx1"/>
                </a:solidFill>
                <a:latin typeface="Book Antiqua" pitchFamily="18" charset="0"/>
              </a:rPr>
              <a:t> </a:t>
            </a:r>
          </a:p>
          <a:p>
            <a:r>
              <a:rPr lang="en-US" dirty="0" smtClean="0"/>
              <a:t> </a:t>
            </a:r>
          </a:p>
          <a:p>
            <a:pPr algn="l" rtl="0"/>
            <a:endParaRPr lang="en-US" dirty="0" smtClean="0">
              <a:solidFill>
                <a:schemeClr val="accent3"/>
              </a:solidFill>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nodePh="1">
                                  <p:stCondLst>
                                    <p:cond delay="0"/>
                                  </p:stCondLst>
                                  <p:endCondLst>
                                    <p:cond evt="begin" delay="0">
                                      <p:tn val="5"/>
                                    </p:cond>
                                  </p:end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0"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wedge">
                                      <p:cBhvr>
                                        <p:cTn id="14" dur="20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0"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wedge">
                                      <p:cBhvr>
                                        <p:cTn id="19" dur="2000"/>
                                        <p:tgtEl>
                                          <p:spTgt spid="3">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0" presetClass="entr" presetSubtype="0" fill="hold" grpId="0"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wedge">
                                      <p:cBhvr>
                                        <p:cTn id="24" dur="2000"/>
                                        <p:tgtEl>
                                          <p:spTgt spid="3">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0" presetClass="entr" presetSubtype="0" fill="hold" grpId="0"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wedge">
                                      <p:cBhvr>
                                        <p:cTn id="29" dur="2000"/>
                                        <p:tgtEl>
                                          <p:spTgt spid="3">
                                            <p:txEl>
                                              <p:pRg st="4" end="4"/>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0" presetClass="entr" presetSubtype="0" fill="hold" grpId="0" nodeType="click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wedge">
                                      <p:cBhvr>
                                        <p:cTn id="34" dur="2000"/>
                                        <p:tgtEl>
                                          <p:spTgt spid="3">
                                            <p:txEl>
                                              <p:pRg st="5" end="5"/>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20" presetClass="entr" presetSubtype="0" fill="hold" grpId="0"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Effect transition="in" filter="wedge">
                                      <p:cBhvr>
                                        <p:cTn id="39"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14290"/>
            <a:ext cx="9144000" cy="6429420"/>
          </a:xfrm>
        </p:spPr>
        <p:txBody>
          <a:bodyPr>
            <a:normAutofit lnSpcReduction="10000"/>
          </a:bodyPr>
          <a:lstStyle/>
          <a:p>
            <a:pPr algn="just" rtl="0">
              <a:buNone/>
            </a:pPr>
            <a:r>
              <a:rPr lang="en-US" dirty="0" smtClean="0">
                <a:solidFill>
                  <a:schemeClr val="tx1"/>
                </a:solidFill>
                <a:latin typeface="Book Antiqua" pitchFamily="18" charset="0"/>
              </a:rPr>
              <a:t>    </a:t>
            </a:r>
            <a:r>
              <a:rPr lang="en-US" dirty="0" err="1" smtClean="0">
                <a:solidFill>
                  <a:schemeClr val="tx1"/>
                </a:solidFill>
                <a:latin typeface="Book Antiqua" pitchFamily="18" charset="0"/>
              </a:rPr>
              <a:t>presuppositional</a:t>
            </a:r>
            <a:r>
              <a:rPr lang="en-US" dirty="0" smtClean="0">
                <a:solidFill>
                  <a:schemeClr val="tx1"/>
                </a:solidFill>
                <a:latin typeface="Book Antiqua" pitchFamily="18" charset="0"/>
              </a:rPr>
              <a:t> </a:t>
            </a:r>
            <a:r>
              <a:rPr lang="en-US" dirty="0" err="1" smtClean="0">
                <a:solidFill>
                  <a:schemeClr val="tx1"/>
                </a:solidFill>
                <a:latin typeface="Book Antiqua" pitchFamily="18" charset="0"/>
              </a:rPr>
              <a:t>behaviour</a:t>
            </a:r>
            <a:r>
              <a:rPr lang="en-US" dirty="0" smtClean="0">
                <a:solidFill>
                  <a:schemeClr val="tx1"/>
                </a:solidFill>
                <a:latin typeface="Book Antiqua" pitchFamily="18" charset="0"/>
              </a:rPr>
              <a:t> seems sensitive to context. While a given sentence always produces the same set of entailments, it seems that this is not true of presuppositions. Levinson (1983) gives as an example the type of presupposition usually triggered by time adverbial clauses, e.g. </a:t>
            </a:r>
            <a:r>
              <a:rPr lang="en-US" u="sng" dirty="0" smtClean="0">
                <a:solidFill>
                  <a:schemeClr val="tx1"/>
                </a:solidFill>
                <a:latin typeface="Book Antiqua" pitchFamily="18" charset="0"/>
              </a:rPr>
              <a:t>a </a:t>
            </a:r>
            <a:r>
              <a:rPr lang="en-US" dirty="0" smtClean="0">
                <a:solidFill>
                  <a:schemeClr val="tx1"/>
                </a:solidFill>
                <a:latin typeface="Book Antiqua" pitchFamily="18" charset="0"/>
              </a:rPr>
              <a:t> presupposing </a:t>
            </a:r>
            <a:r>
              <a:rPr lang="en-US" u="sng" dirty="0" smtClean="0">
                <a:solidFill>
                  <a:schemeClr val="tx1"/>
                </a:solidFill>
                <a:latin typeface="Book Antiqua" pitchFamily="18" charset="0"/>
              </a:rPr>
              <a:t>b</a:t>
            </a:r>
            <a:r>
              <a:rPr lang="en-US" dirty="0" smtClean="0">
                <a:solidFill>
                  <a:schemeClr val="tx1"/>
                </a:solidFill>
                <a:latin typeface="Book Antiqua" pitchFamily="18" charset="0"/>
              </a:rPr>
              <a:t> below:</a:t>
            </a:r>
          </a:p>
          <a:p>
            <a:pPr algn="just" rtl="0">
              <a:buNone/>
            </a:pPr>
            <a:r>
              <a:rPr lang="en-US" dirty="0" smtClean="0">
                <a:solidFill>
                  <a:schemeClr val="tx1"/>
                </a:solidFill>
                <a:latin typeface="Book Antiqua" pitchFamily="18" charset="0"/>
              </a:rPr>
              <a:t> a    </a:t>
            </a:r>
            <a:r>
              <a:rPr lang="en-US" u="sng" dirty="0" smtClean="0">
                <a:solidFill>
                  <a:schemeClr val="tx1"/>
                </a:solidFill>
                <a:latin typeface="Book Antiqua" pitchFamily="18" charset="0"/>
              </a:rPr>
              <a:t> </a:t>
            </a:r>
            <a:r>
              <a:rPr lang="en-US" dirty="0" smtClean="0">
                <a:solidFill>
                  <a:schemeClr val="tx1"/>
                </a:solidFill>
                <a:latin typeface="Book Antiqua" pitchFamily="18" charset="0"/>
              </a:rPr>
              <a:t>She died before she finished her thesis,</a:t>
            </a:r>
          </a:p>
          <a:p>
            <a:pPr algn="just" rtl="0">
              <a:buNone/>
            </a:pPr>
            <a:r>
              <a:rPr lang="en-US" dirty="0" smtClean="0">
                <a:solidFill>
                  <a:schemeClr val="tx1"/>
                </a:solidFill>
                <a:latin typeface="Book Antiqua" pitchFamily="18" charset="0"/>
              </a:rPr>
              <a:t> b.   She finished her thesis.</a:t>
            </a:r>
          </a:p>
          <a:p>
            <a:pPr algn="just" rtl="0">
              <a:buNone/>
            </a:pPr>
            <a:r>
              <a:rPr lang="en-US" dirty="0" smtClean="0">
                <a:solidFill>
                  <a:schemeClr val="tx1"/>
                </a:solidFill>
                <a:latin typeface="Book Antiqua" pitchFamily="18" charset="0"/>
              </a:rPr>
              <a:t>       Here presupposition is blocked or cancelled by our general knowledge of the world: dead people do not normally complete unfinished theses.</a:t>
            </a:r>
          </a:p>
          <a:p>
            <a:pPr algn="just" rtl="0">
              <a:buNone/>
            </a:pPr>
            <a:endParaRPr lang="en-US" dirty="0" smtClean="0">
              <a:solidFill>
                <a:schemeClr val="tx1"/>
              </a:solidFill>
              <a:latin typeface="Book Antiqua" pitchFamily="18" charset="0"/>
            </a:endParaRPr>
          </a:p>
          <a:p>
            <a:pPr algn="just" rtl="0">
              <a:buNone/>
            </a:pPr>
            <a:r>
              <a:rPr lang="en-US" b="1" dirty="0" err="1" smtClean="0">
                <a:solidFill>
                  <a:schemeClr val="tx1"/>
                </a:solidFill>
                <a:latin typeface="Book Antiqua" pitchFamily="18" charset="0"/>
              </a:rPr>
              <a:t>defeasibility,</a:t>
            </a:r>
            <a:r>
              <a:rPr lang="en-US" dirty="0" err="1" smtClean="0">
                <a:solidFill>
                  <a:schemeClr val="tx1"/>
                </a:solidFill>
                <a:latin typeface="Book Antiqua" pitchFamily="18" charset="0"/>
              </a:rPr>
              <a:t>the</a:t>
            </a:r>
            <a:r>
              <a:rPr lang="en-US" dirty="0" smtClean="0">
                <a:solidFill>
                  <a:schemeClr val="tx1"/>
                </a:solidFill>
                <a:latin typeface="Book Antiqua" pitchFamily="18" charset="0"/>
              </a:rPr>
              <a:t> cancelling of presuppositions If presuppositions arise or not depending on the context of knowledge, this suggests that we need an account of them that can make reference to what the participants know, as in an interactional approach, rather than an ac­count limited to formal relations between sentences.</a:t>
            </a:r>
          </a:p>
          <a:p>
            <a:pPr algn="just" rtl="0"/>
            <a:endParaRPr lang="en-US" dirty="0" smtClean="0"/>
          </a:p>
          <a:p>
            <a:pPr algn="just" rtl="0"/>
            <a:endParaRPr lang="en-US" dirty="0" smtClean="0">
              <a:solidFill>
                <a:schemeClr val="tx1"/>
              </a:solidFill>
              <a:latin typeface="Book Antiqua" pitchFamily="18" charset="0"/>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lgn="just" rtl="0">
              <a:buNone/>
            </a:pPr>
            <a:r>
              <a:rPr lang="en-US" b="1" dirty="0" smtClean="0"/>
              <a:t>       Pragmati</a:t>
            </a:r>
            <a:r>
              <a:rPr lang="en-US" dirty="0" smtClean="0"/>
              <a:t>c </a:t>
            </a:r>
            <a:r>
              <a:rPr lang="en-US" b="1" dirty="0" smtClean="0"/>
              <a:t>theories of presupposition</a:t>
            </a:r>
            <a:endParaRPr lang="en-US" dirty="0" smtClean="0">
              <a:solidFill>
                <a:schemeClr val="tx1"/>
              </a:solidFill>
            </a:endParaRPr>
          </a:p>
          <a:p>
            <a:pPr algn="just" rtl="0">
              <a:buNone/>
            </a:pPr>
            <a:r>
              <a:rPr lang="en-US" dirty="0" smtClean="0">
                <a:solidFill>
                  <a:schemeClr val="tx1"/>
                </a:solidFill>
              </a:rPr>
              <a:t>     Some writers (for example Leech 1981) have divided presuppositions into two types: </a:t>
            </a:r>
          </a:p>
          <a:p>
            <a:pPr algn="just" rtl="0"/>
            <a:r>
              <a:rPr lang="en-US" dirty="0" smtClean="0">
                <a:solidFill>
                  <a:schemeClr val="tx1"/>
                </a:solidFill>
              </a:rPr>
              <a:t>one, </a:t>
            </a:r>
            <a:r>
              <a:rPr lang="en-US" b="1" dirty="0" smtClean="0">
                <a:solidFill>
                  <a:schemeClr val="tx1"/>
                </a:solidFill>
              </a:rPr>
              <a:t>semantic presupposition, </a:t>
            </a:r>
            <a:r>
              <a:rPr lang="en-US" dirty="0" smtClean="0">
                <a:solidFill>
                  <a:schemeClr val="tx1"/>
                </a:solidFill>
              </a:rPr>
              <a:t>amenable to a truth-relations approach; another, </a:t>
            </a:r>
          </a:p>
          <a:p>
            <a:pPr algn="just" rtl="0"/>
            <a:r>
              <a:rPr lang="en-US" b="1" dirty="0" smtClean="0">
                <a:solidFill>
                  <a:schemeClr val="tx1"/>
                </a:solidFill>
              </a:rPr>
              <a:t>pragmatic presupposition, </a:t>
            </a:r>
            <a:r>
              <a:rPr lang="en-US" dirty="0" smtClean="0">
                <a:solidFill>
                  <a:schemeClr val="tx1"/>
                </a:solidFill>
              </a:rPr>
              <a:t>which requires an interactional description. In contrast, </a:t>
            </a:r>
            <a:r>
              <a:rPr lang="en-US" dirty="0" err="1" smtClean="0">
                <a:solidFill>
                  <a:schemeClr val="tx1"/>
                </a:solidFill>
              </a:rPr>
              <a:t>Stalnaker</a:t>
            </a:r>
            <a:r>
              <a:rPr lang="en-US" dirty="0" smtClean="0">
                <a:solidFill>
                  <a:schemeClr val="tx1"/>
                </a:solidFill>
              </a:rPr>
              <a:t> (1974) argued that presupposition is essentially a pragmatic phenomenon: part of the set of assumptions made by participants in a conversation, which he termed the </a:t>
            </a:r>
            <a:r>
              <a:rPr lang="en-US" b="1" dirty="0" smtClean="0">
                <a:solidFill>
                  <a:schemeClr val="tx1"/>
                </a:solidFill>
              </a:rPr>
              <a:t>common ground</a:t>
            </a:r>
            <a:r>
              <a:rPr lang="en-US" b="1" dirty="0" smtClean="0"/>
              <a:t>.</a:t>
            </a:r>
          </a:p>
          <a:p>
            <a:pPr algn="just" rtl="0"/>
            <a:r>
              <a:rPr lang="en-US" dirty="0" smtClean="0">
                <a:solidFill>
                  <a:schemeClr val="tx1"/>
                </a:solidFill>
              </a:rPr>
              <a:t>A pragmatic view of presupposition is also proposed by </a:t>
            </a:r>
            <a:r>
              <a:rPr lang="en-US" dirty="0" err="1" smtClean="0">
                <a:solidFill>
                  <a:schemeClr val="tx1"/>
                </a:solidFill>
              </a:rPr>
              <a:t>Sperber</a:t>
            </a:r>
            <a:r>
              <a:rPr lang="en-US" dirty="0" smtClean="0">
                <a:solidFill>
                  <a:schemeClr val="tx1"/>
                </a:solidFill>
              </a:rPr>
              <a:t> and Wilson (1995), who argue that presupposition is not an independent phenomenon but one of a series of effects produced when the speaker employs syntactic structure and intonation to show the hearer how the current sentence fits into the previous background</a:t>
            </a:r>
          </a:p>
          <a:p>
            <a:pPr algn="just" rtl="0"/>
            <a:endParaRPr lang="en-US" b="1" dirty="0" smtClean="0"/>
          </a:p>
          <a:p>
            <a:pPr algn="just" rtl="0">
              <a:buNone/>
            </a:pPr>
            <a:endParaRPr lang="en-US" dirty="0">
              <a:solidFill>
                <a:schemeClr val="accent3"/>
              </a:solidFill>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l" rtl="0">
              <a:buNone/>
            </a:pPr>
            <a:r>
              <a:rPr lang="en-US" sz="2800" dirty="0" smtClean="0">
                <a:solidFill>
                  <a:schemeClr val="accent3"/>
                </a:solidFill>
              </a:rPr>
              <a:t>                                    </a:t>
            </a:r>
            <a:r>
              <a:rPr lang="en-US" sz="3600" dirty="0" err="1" smtClean="0">
                <a:solidFill>
                  <a:schemeClr val="accent3"/>
                </a:solidFill>
              </a:rPr>
              <a:t>Implicature</a:t>
            </a:r>
            <a:endParaRPr lang="en-US" sz="3600" dirty="0" smtClean="0">
              <a:solidFill>
                <a:schemeClr val="accent3"/>
              </a:solidFill>
            </a:endParaRPr>
          </a:p>
          <a:p>
            <a:pPr algn="l" rtl="0">
              <a:buNone/>
            </a:pPr>
            <a:endParaRPr lang="en-US" sz="2000" dirty="0" smtClean="0">
              <a:solidFill>
                <a:schemeClr val="accent3"/>
              </a:solidFill>
            </a:endParaRPr>
          </a:p>
          <a:p>
            <a:pPr algn="l" rtl="0">
              <a:buNone/>
            </a:pPr>
            <a:r>
              <a:rPr lang="en-US" dirty="0" smtClean="0">
                <a:solidFill>
                  <a:srgbClr val="FF0000"/>
                </a:solidFill>
              </a:rPr>
              <a:t>to mean more than what  we actually say.</a:t>
            </a:r>
          </a:p>
          <a:p>
            <a:pPr algn="l" rtl="0">
              <a:buNone/>
            </a:pPr>
            <a:r>
              <a:rPr lang="en-US" dirty="0" smtClean="0">
                <a:solidFill>
                  <a:srgbClr val="FF0000"/>
                </a:solidFill>
              </a:rPr>
              <a:t>What  is your opinion about A? </a:t>
            </a:r>
          </a:p>
          <a:p>
            <a:pPr algn="l" rtl="0">
              <a:buFontTx/>
              <a:buChar char="-"/>
            </a:pPr>
            <a:r>
              <a:rPr lang="en-US" dirty="0" smtClean="0">
                <a:solidFill>
                  <a:schemeClr val="tx1"/>
                </a:solidFill>
              </a:rPr>
              <a:t>He`d share his last crust of bread with you</a:t>
            </a:r>
            <a:r>
              <a:rPr lang="en-US" dirty="0" smtClean="0">
                <a:solidFill>
                  <a:srgbClr val="FF0000"/>
                </a:solidFill>
              </a:rPr>
              <a:t>.</a:t>
            </a:r>
          </a:p>
          <a:p>
            <a:pPr algn="l" rtl="0">
              <a:buFontTx/>
              <a:buChar char="-"/>
            </a:pPr>
            <a:r>
              <a:rPr lang="en-US" dirty="0" smtClean="0">
                <a:solidFill>
                  <a:srgbClr val="FF0000"/>
                </a:solidFill>
              </a:rPr>
              <a:t>The answer implies that A is kind &amp; generous.</a:t>
            </a:r>
          </a:p>
          <a:p>
            <a:pPr algn="l" rtl="0">
              <a:buNone/>
            </a:pPr>
            <a:r>
              <a:rPr lang="en-US" dirty="0" smtClean="0">
                <a:solidFill>
                  <a:srgbClr val="FF0000"/>
                </a:solidFill>
              </a:rPr>
              <a:t>Much of the information that is conveyed from the speaker to the addressee in day to day conversation is implied.</a:t>
            </a:r>
          </a:p>
          <a:p>
            <a:pPr algn="l" rtl="0">
              <a:buNone/>
            </a:pPr>
            <a:r>
              <a:rPr lang="en-US" dirty="0" smtClean="0">
                <a:solidFill>
                  <a:srgbClr val="FF0000"/>
                </a:solidFill>
              </a:rPr>
              <a:t>In some cases, it is not clear whether the speaker intends the addressee to draw a particular inference or not . And this opens the way for misunderstanding &amp; misrepresentation.</a:t>
            </a:r>
          </a:p>
          <a:p>
            <a:pPr algn="l" rtl="0">
              <a:buNone/>
            </a:pPr>
            <a:r>
              <a:rPr lang="en-US" dirty="0" smtClean="0">
                <a:solidFill>
                  <a:srgbClr val="FF0000"/>
                </a:solidFill>
              </a:rPr>
              <a:t> </a:t>
            </a:r>
          </a:p>
          <a:p>
            <a:pPr algn="l" rtl="0">
              <a:buNone/>
            </a:pPr>
            <a:endParaRPr lang="ar-IQ" dirty="0">
              <a:solidFill>
                <a:srgbClr val="FF0000"/>
              </a:solidFill>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plus(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3" presetClass="entr" presetSubtype="16"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plus(in)">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3" presetClass="entr" presetSubtype="16"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plus(in)">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3" presetClass="entr" presetSubtype="16"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plus(in)">
                                      <p:cBhvr>
                                        <p:cTn id="22" dur="2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3" presetClass="entr" presetSubtype="16"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plus(in)">
                                      <p:cBhvr>
                                        <p:cTn id="27" dur="20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3" presetClass="entr" presetSubtype="16"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plus(in)">
                                      <p:cBhvr>
                                        <p:cTn id="32" dur="20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3" presetClass="entr" presetSubtype="16"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plus(in)">
                                      <p:cBhvr>
                                        <p:cTn id="37" dur="20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3" presetClass="entr" presetSubtype="16"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plus(in)">
                                      <p:cBhvr>
                                        <p:cTn id="42"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7772400" cy="1071546"/>
          </a:xfrm>
        </p:spPr>
        <p:txBody>
          <a:bodyPr/>
          <a:lstStyle/>
          <a:p>
            <a:endParaRPr lang="ar-IQ" dirty="0"/>
          </a:p>
        </p:txBody>
      </p:sp>
      <p:sp>
        <p:nvSpPr>
          <p:cNvPr id="3" name="Subtitle 2"/>
          <p:cNvSpPr>
            <a:spLocks noGrp="1"/>
          </p:cNvSpPr>
          <p:nvPr>
            <p:ph type="subTitle" idx="1"/>
          </p:nvPr>
        </p:nvSpPr>
        <p:spPr>
          <a:xfrm>
            <a:off x="0" y="1357298"/>
            <a:ext cx="9144000" cy="5500702"/>
          </a:xfrm>
        </p:spPr>
        <p:txBody>
          <a:bodyPr/>
          <a:lstStyle/>
          <a:p>
            <a:pPr algn="just" rtl="0"/>
            <a:r>
              <a:rPr lang="en-US" dirty="0" smtClean="0">
                <a:solidFill>
                  <a:srgbClr val="FFFF00"/>
                </a:solidFill>
                <a:latin typeface="Book Antiqua" pitchFamily="18" charset="0"/>
              </a:rPr>
              <a:t>-the term 'implication' is normally used in philosophical semantics to refer to the truth-functional relation of material implication; and this in turn is distinguished from strict im­plication, or entailment. </a:t>
            </a:r>
          </a:p>
          <a:p>
            <a:pPr algn="just" rtl="0"/>
            <a:r>
              <a:rPr lang="en-US" dirty="0" smtClean="0">
                <a:solidFill>
                  <a:srgbClr val="FFFF00"/>
                </a:solidFill>
                <a:latin typeface="Book Antiqua" pitchFamily="18" charset="0"/>
                <a:cs typeface="Angsana New" pitchFamily="18" charset="-34"/>
              </a:rPr>
              <a:t>-The term </a:t>
            </a:r>
            <a:r>
              <a:rPr lang="en-US" dirty="0" err="1" smtClean="0">
                <a:solidFill>
                  <a:srgbClr val="FFFF00"/>
                </a:solidFill>
                <a:latin typeface="Book Antiqua" pitchFamily="18" charset="0"/>
                <a:cs typeface="Angsana New" pitchFamily="18" charset="-34"/>
              </a:rPr>
              <a:t>implicature</a:t>
            </a:r>
            <a:r>
              <a:rPr lang="en-US" dirty="0" smtClean="0">
                <a:solidFill>
                  <a:srgbClr val="FFFF00"/>
                </a:solidFill>
                <a:latin typeface="Book Antiqua" pitchFamily="18" charset="0"/>
                <a:cs typeface="Angsana New" pitchFamily="18" charset="-34"/>
              </a:rPr>
              <a:t>* was introduced into the philosophy of language by Grice in his William James lectures in 1967/8 (cf. Grice, 1975)..</a:t>
            </a:r>
          </a:p>
          <a:p>
            <a:pPr algn="just" rtl="0"/>
            <a:r>
              <a:rPr lang="en-US" dirty="0" smtClean="0">
                <a:solidFill>
                  <a:srgbClr val="FFFF00"/>
                </a:solidFill>
                <a:latin typeface="Book Antiqua" pitchFamily="18" charset="0"/>
                <a:cs typeface="Angsana New" pitchFamily="18" charset="-34"/>
              </a:rPr>
              <a:t>-</a:t>
            </a:r>
            <a:r>
              <a:rPr lang="en-US" dirty="0" smtClean="0">
                <a:solidFill>
                  <a:srgbClr val="FFFF00"/>
                </a:solidFill>
                <a:latin typeface="Book Antiqua" pitchFamily="18" charset="0"/>
              </a:rPr>
              <a:t>Grice's notion of </a:t>
            </a:r>
            <a:r>
              <a:rPr lang="en-US" dirty="0" err="1" smtClean="0">
                <a:solidFill>
                  <a:srgbClr val="FFFF00"/>
                </a:solidFill>
                <a:latin typeface="Book Antiqua" pitchFamily="18" charset="0"/>
              </a:rPr>
              <a:t>implicature</a:t>
            </a:r>
            <a:r>
              <a:rPr lang="en-US" dirty="0" smtClean="0">
                <a:solidFill>
                  <a:srgbClr val="FFFF00"/>
                </a:solidFill>
                <a:latin typeface="Book Antiqua" pitchFamily="18" charset="0"/>
              </a:rPr>
              <a:t> is intended to cover at least some of the difference between the broader, everyday, notion of implication and the narrower, philoso­phical, notion of entailment. </a:t>
            </a:r>
          </a:p>
          <a:p>
            <a:pPr algn="just" rtl="0"/>
            <a:r>
              <a:rPr lang="en-US" dirty="0" smtClean="0">
                <a:solidFill>
                  <a:srgbClr val="FFFF00"/>
                </a:solidFill>
                <a:latin typeface="Book Antiqua" pitchFamily="18" charset="0"/>
              </a:rPr>
              <a:t>notion of </a:t>
            </a:r>
            <a:r>
              <a:rPr lang="en-US" dirty="0" err="1" smtClean="0">
                <a:solidFill>
                  <a:srgbClr val="FFFF00"/>
                </a:solidFill>
                <a:latin typeface="Book Antiqua" pitchFamily="18" charset="0"/>
              </a:rPr>
              <a:t>implicature</a:t>
            </a:r>
            <a:r>
              <a:rPr lang="en-US" dirty="0" smtClean="0">
                <a:solidFill>
                  <a:srgbClr val="FFFF00"/>
                </a:solidFill>
                <a:latin typeface="Book Antiqua" pitchFamily="18" charset="0"/>
              </a:rPr>
              <a:t> rests upon a distinction between what is actually said and what is implied (but not entailed) in saying what is said</a:t>
            </a:r>
            <a:endParaRPr lang="en-US" dirty="0" smtClean="0">
              <a:solidFill>
                <a:srgbClr val="FFFF00"/>
              </a:solidFill>
              <a:latin typeface="Book Antiqua" pitchFamily="18" charset="0"/>
              <a:cs typeface="Angsana New" pitchFamily="18" charset="-34"/>
            </a:endParaRPr>
          </a:p>
          <a:p>
            <a:pPr algn="just"/>
            <a:endParaRPr lang="ar-IQ" dirty="0">
              <a:solidFill>
                <a:srgbClr val="FFFF00"/>
              </a:solidFill>
              <a:latin typeface="Book Antiqua" pitchFamily="18" charset="0"/>
            </a:endParaRPr>
          </a:p>
        </p:txBody>
      </p:sp>
    </p:spTree>
  </p:cSld>
  <p:clrMapOvr>
    <a:masterClrMapping/>
  </p:clrMapOvr>
  <p:transition>
    <p:wedg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1143000"/>
          </a:xfrm>
        </p:spPr>
        <p:txBody>
          <a:bodyPr>
            <a:normAutofit/>
          </a:bodyPr>
          <a:lstStyle/>
          <a:p>
            <a:r>
              <a:rPr lang="en-US" sz="4000" b="1" dirty="0" smtClean="0">
                <a:solidFill>
                  <a:schemeClr val="accent3">
                    <a:lumMod val="50000"/>
                  </a:schemeClr>
                </a:solidFill>
              </a:rPr>
              <a:t>TODAY’S OVERVIEW</a:t>
            </a:r>
            <a:endParaRPr lang="en-US" sz="4000" b="1" dirty="0">
              <a:solidFill>
                <a:schemeClr val="accent3">
                  <a:lumMod val="50000"/>
                </a:schemeClr>
              </a:solidFill>
            </a:endParaRPr>
          </a:p>
        </p:txBody>
      </p:sp>
      <p:graphicFrame>
        <p:nvGraphicFramePr>
          <p:cNvPr id="5" name="Content Placeholder 4"/>
          <p:cNvGraphicFramePr>
            <a:graphicFrameLocks noGrp="1"/>
          </p:cNvGraphicFramePr>
          <p:nvPr>
            <p:ph idx="1"/>
          </p:nvPr>
        </p:nvGraphicFramePr>
        <p:xfrm>
          <a:off x="0" y="1196752"/>
          <a:ext cx="9144000" cy="51125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5">
                                            <p:graphicEl>
                                              <a:dgm id="{D45125A8-5ADB-467B-A4B4-3F6C1ECDB72F}"/>
                                            </p:graphicEl>
                                          </p:spTgt>
                                        </p:tgtEl>
                                        <p:attrNameLst>
                                          <p:attrName>style.visibility</p:attrName>
                                        </p:attrNameLst>
                                      </p:cBhvr>
                                      <p:to>
                                        <p:strVal val="visible"/>
                                      </p:to>
                                    </p:set>
                                    <p:animEffect transition="in" filter="fade">
                                      <p:cBhvr>
                                        <p:cTn id="14" dur="2000"/>
                                        <p:tgtEl>
                                          <p:spTgt spid="5">
                                            <p:graphicEl>
                                              <a:dgm id="{D45125A8-5ADB-467B-A4B4-3F6C1ECDB72F}"/>
                                            </p:graphic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5">
                                            <p:graphicEl>
                                              <a:dgm id="{E39567DA-85B3-4078-AFF1-DDBDE0C98992}"/>
                                            </p:graphicEl>
                                          </p:spTgt>
                                        </p:tgtEl>
                                        <p:attrNameLst>
                                          <p:attrName>style.visibility</p:attrName>
                                        </p:attrNameLst>
                                      </p:cBhvr>
                                      <p:to>
                                        <p:strVal val="visible"/>
                                      </p:to>
                                    </p:set>
                                    <p:animEffect transition="in" filter="fade">
                                      <p:cBhvr>
                                        <p:cTn id="19" dur="2000"/>
                                        <p:tgtEl>
                                          <p:spTgt spid="5">
                                            <p:graphicEl>
                                              <a:dgm id="{E39567DA-85B3-4078-AFF1-DDBDE0C98992}"/>
                                            </p:graphic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5">
                                            <p:graphicEl>
                                              <a:dgm id="{11F49707-BECC-4FAE-AB98-4567E72B8231}"/>
                                            </p:graphicEl>
                                          </p:spTgt>
                                        </p:tgtEl>
                                        <p:attrNameLst>
                                          <p:attrName>style.visibility</p:attrName>
                                        </p:attrNameLst>
                                      </p:cBhvr>
                                      <p:to>
                                        <p:strVal val="visible"/>
                                      </p:to>
                                    </p:set>
                                    <p:animEffect transition="in" filter="fade">
                                      <p:cBhvr>
                                        <p:cTn id="22" dur="2000"/>
                                        <p:tgtEl>
                                          <p:spTgt spid="5">
                                            <p:graphicEl>
                                              <a:dgm id="{11F49707-BECC-4FAE-AB98-4567E72B8231}"/>
                                            </p:graphic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graphicEl>
                                              <a:dgm id="{3FF5205A-F559-4005-A49C-50DE87B2EA5E}"/>
                                            </p:graphicEl>
                                          </p:spTgt>
                                        </p:tgtEl>
                                        <p:attrNameLst>
                                          <p:attrName>style.visibility</p:attrName>
                                        </p:attrNameLst>
                                      </p:cBhvr>
                                      <p:to>
                                        <p:strVal val="visible"/>
                                      </p:to>
                                    </p:set>
                                    <p:animEffect transition="in" filter="fade">
                                      <p:cBhvr>
                                        <p:cTn id="27" dur="2000"/>
                                        <p:tgtEl>
                                          <p:spTgt spid="5">
                                            <p:graphicEl>
                                              <a:dgm id="{3FF5205A-F559-4005-A49C-50DE87B2EA5E}"/>
                                            </p:graphic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5">
                                            <p:graphicEl>
                                              <a:dgm id="{357BFFDE-46E9-4BCA-BE81-2DAE872274DD}"/>
                                            </p:graphicEl>
                                          </p:spTgt>
                                        </p:tgtEl>
                                        <p:attrNameLst>
                                          <p:attrName>style.visibility</p:attrName>
                                        </p:attrNameLst>
                                      </p:cBhvr>
                                      <p:to>
                                        <p:strVal val="visible"/>
                                      </p:to>
                                    </p:set>
                                    <p:animEffect transition="in" filter="fade">
                                      <p:cBhvr>
                                        <p:cTn id="30" dur="2000"/>
                                        <p:tgtEl>
                                          <p:spTgt spid="5">
                                            <p:graphicEl>
                                              <a:dgm id="{357BFFDE-46E9-4BCA-BE81-2DAE872274DD}"/>
                                            </p:graphic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5">
                                            <p:graphicEl>
                                              <a:dgm id="{5A7DABC3-1360-4CD3-8251-568CA8D3C0AA}"/>
                                            </p:graphicEl>
                                          </p:spTgt>
                                        </p:tgtEl>
                                        <p:attrNameLst>
                                          <p:attrName>style.visibility</p:attrName>
                                        </p:attrNameLst>
                                      </p:cBhvr>
                                      <p:to>
                                        <p:strVal val="visible"/>
                                      </p:to>
                                    </p:set>
                                    <p:animEffect transition="in" filter="fade">
                                      <p:cBhvr>
                                        <p:cTn id="35" dur="2000"/>
                                        <p:tgtEl>
                                          <p:spTgt spid="5">
                                            <p:graphicEl>
                                              <a:dgm id="{5A7DABC3-1360-4CD3-8251-568CA8D3C0AA}"/>
                                            </p:graphicEl>
                                          </p:spTgt>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5">
                                            <p:graphicEl>
                                              <a:dgm id="{FFBC80BA-F086-4CCB-A50F-B16410E9CF85}"/>
                                            </p:graphicEl>
                                          </p:spTgt>
                                        </p:tgtEl>
                                        <p:attrNameLst>
                                          <p:attrName>style.visibility</p:attrName>
                                        </p:attrNameLst>
                                      </p:cBhvr>
                                      <p:to>
                                        <p:strVal val="visible"/>
                                      </p:to>
                                    </p:set>
                                    <p:animEffect transition="in" filter="fade">
                                      <p:cBhvr>
                                        <p:cTn id="38" dur="2000"/>
                                        <p:tgtEl>
                                          <p:spTgt spid="5">
                                            <p:graphicEl>
                                              <a:dgm id="{FFBC80BA-F086-4CCB-A50F-B16410E9CF85}"/>
                                            </p:graphicEl>
                                          </p:spTgt>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5">
                                            <p:graphicEl>
                                              <a:dgm id="{9504D13D-7467-427F-9931-01EB25AB5922}"/>
                                            </p:graphicEl>
                                          </p:spTgt>
                                        </p:tgtEl>
                                        <p:attrNameLst>
                                          <p:attrName>style.visibility</p:attrName>
                                        </p:attrNameLst>
                                      </p:cBhvr>
                                      <p:to>
                                        <p:strVal val="visible"/>
                                      </p:to>
                                    </p:set>
                                    <p:animEffect transition="in" filter="fade">
                                      <p:cBhvr>
                                        <p:cTn id="43" dur="2000"/>
                                        <p:tgtEl>
                                          <p:spTgt spid="5">
                                            <p:graphicEl>
                                              <a:dgm id="{9504D13D-7467-427F-9931-01EB25AB5922}"/>
                                            </p:graphicEl>
                                          </p:spTgt>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5">
                                            <p:graphicEl>
                                              <a:dgm id="{F87013CA-2B88-478B-AFAA-DEC435608CA4}"/>
                                            </p:graphicEl>
                                          </p:spTgt>
                                        </p:tgtEl>
                                        <p:attrNameLst>
                                          <p:attrName>style.visibility</p:attrName>
                                        </p:attrNameLst>
                                      </p:cBhvr>
                                      <p:to>
                                        <p:strVal val="visible"/>
                                      </p:to>
                                    </p:set>
                                    <p:animEffect transition="in" filter="fade">
                                      <p:cBhvr>
                                        <p:cTn id="46" dur="2000"/>
                                        <p:tgtEl>
                                          <p:spTgt spid="5">
                                            <p:graphicEl>
                                              <a:dgm id="{F87013CA-2B88-478B-AFAA-DEC435608CA4}"/>
                                            </p:graphicEl>
                                          </p:spTgt>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5">
                                            <p:graphicEl>
                                              <a:dgm id="{FA2652FD-104D-466F-BCA9-8C977F0DDC04}"/>
                                            </p:graphicEl>
                                          </p:spTgt>
                                        </p:tgtEl>
                                        <p:attrNameLst>
                                          <p:attrName>style.visibility</p:attrName>
                                        </p:attrNameLst>
                                      </p:cBhvr>
                                      <p:to>
                                        <p:strVal val="visible"/>
                                      </p:to>
                                    </p:set>
                                    <p:animEffect transition="in" filter="fade">
                                      <p:cBhvr>
                                        <p:cTn id="49" dur="2000"/>
                                        <p:tgtEl>
                                          <p:spTgt spid="5">
                                            <p:graphicEl>
                                              <a:dgm id="{FA2652FD-104D-466F-BCA9-8C977F0DDC04}"/>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5" grpId="0">
        <p:bldSub>
          <a:bldDgm bld="one"/>
        </p:bldSub>
      </p:bldGraphic>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lstStyle/>
          <a:p>
            <a:pPr algn="ctr" rtl="0">
              <a:buNone/>
            </a:pPr>
            <a:r>
              <a:rPr lang="en-US" i="1" u="sng" dirty="0" smtClean="0">
                <a:solidFill>
                  <a:schemeClr val="tx1"/>
                </a:solidFill>
                <a:latin typeface="Book Antiqua" pitchFamily="18" charset="0"/>
              </a:rPr>
              <a:t>It is cold in here </a:t>
            </a:r>
            <a:endParaRPr lang="ar-IQ" u="sng" dirty="0">
              <a:solidFill>
                <a:schemeClr val="tx1"/>
              </a:solidFill>
              <a:latin typeface="Book Antiqua" pitchFamily="18" charset="0"/>
            </a:endParaRPr>
          </a:p>
        </p:txBody>
      </p:sp>
      <p:cxnSp>
        <p:nvCxnSpPr>
          <p:cNvPr id="5" name="Straight Arrow Connector 4"/>
          <p:cNvCxnSpPr/>
          <p:nvPr/>
        </p:nvCxnSpPr>
        <p:spPr>
          <a:xfrm rot="5400000">
            <a:off x="2214546" y="2500306"/>
            <a:ext cx="1857388" cy="857256"/>
          </a:xfrm>
          <a:prstGeom prst="straightConnector1">
            <a:avLst/>
          </a:prstGeom>
          <a:ln>
            <a:tailEnd type="arrow"/>
          </a:ln>
          <a:scene3d>
            <a:camera prst="orthographicFront"/>
            <a:lightRig rig="sunset" dir="t"/>
          </a:scene3d>
          <a:sp3d contourW="12700">
            <a:contourClr>
              <a:schemeClr val="tx1"/>
            </a:contourClr>
          </a:sp3d>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rot="16200000" flipH="1">
            <a:off x="4697383" y="2732113"/>
            <a:ext cx="1900732" cy="579863"/>
          </a:xfrm>
          <a:prstGeom prst="straightConnector1">
            <a:avLst/>
          </a:prstGeom>
          <a:ln>
            <a:tailEnd type="arrow"/>
          </a:ln>
          <a:scene3d>
            <a:camera prst="orthographicFront"/>
            <a:lightRig rig="sunset" dir="t"/>
          </a:scene3d>
          <a:sp3d contourW="12700">
            <a:contourClr>
              <a:schemeClr val="tx1"/>
            </a:contourClr>
          </a:sp3d>
        </p:spPr>
        <p:style>
          <a:lnRef idx="1">
            <a:schemeClr val="accent1"/>
          </a:lnRef>
          <a:fillRef idx="0">
            <a:schemeClr val="accent1"/>
          </a:fillRef>
          <a:effectRef idx="0">
            <a:schemeClr val="accent1"/>
          </a:effectRef>
          <a:fontRef idx="minor">
            <a:schemeClr val="tx1"/>
          </a:fontRef>
        </p:style>
      </p:cxnSp>
      <p:sp>
        <p:nvSpPr>
          <p:cNvPr id="11" name="Oval 10"/>
          <p:cNvSpPr/>
          <p:nvPr/>
        </p:nvSpPr>
        <p:spPr>
          <a:xfrm>
            <a:off x="5786414" y="3357562"/>
            <a:ext cx="3357586" cy="12715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dirty="0" smtClean="0">
                <a:solidFill>
                  <a:schemeClr val="tx1"/>
                </a:solidFill>
                <a:latin typeface="Book Antiqua" pitchFamily="18" charset="0"/>
              </a:rPr>
              <a:t>It is cold where he is.</a:t>
            </a:r>
            <a:endParaRPr lang="ar-IQ" dirty="0">
              <a:solidFill>
                <a:schemeClr val="tx1"/>
              </a:solidFill>
              <a:latin typeface="Book Antiqua" pitchFamily="18" charset="0"/>
            </a:endParaRPr>
          </a:p>
        </p:txBody>
      </p:sp>
      <p:sp>
        <p:nvSpPr>
          <p:cNvPr id="13" name="Oval 12"/>
          <p:cNvSpPr/>
          <p:nvPr/>
        </p:nvSpPr>
        <p:spPr>
          <a:xfrm>
            <a:off x="571472" y="3786190"/>
            <a:ext cx="3357586" cy="121444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dirty="0" smtClean="0">
                <a:solidFill>
                  <a:schemeClr val="tx1"/>
                </a:solidFill>
                <a:latin typeface="Book Antiqua" pitchFamily="18" charset="0"/>
              </a:rPr>
              <a:t>the heating should be turned up</a:t>
            </a:r>
            <a:endParaRPr lang="ar-IQ" dirty="0">
              <a:solidFill>
                <a:schemeClr val="tx1"/>
              </a:solidFill>
              <a:latin typeface="Book Antiqua" pitchFamily="18" charset="0"/>
            </a:endParaRPr>
          </a:p>
        </p:txBody>
      </p:sp>
    </p:spTree>
  </p:cSld>
  <p:clrMapOvr>
    <a:masterClrMapping/>
  </p:clrMapOvr>
  <p:transition>
    <p:wedg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08720"/>
            <a:ext cx="9144000" cy="6163618"/>
          </a:xfrm>
        </p:spPr>
        <p:txBody>
          <a:bodyPr>
            <a:normAutofit fontScale="92500" lnSpcReduction="20000"/>
          </a:bodyPr>
          <a:lstStyle/>
          <a:p>
            <a:pPr algn="l" rtl="0">
              <a:buNone/>
            </a:pPr>
            <a:r>
              <a:rPr lang="en-US" dirty="0" smtClean="0">
                <a:solidFill>
                  <a:schemeClr val="accent3"/>
                </a:solidFill>
              </a:rPr>
              <a:t>According to Paul Grice in his 1967\8 William James , there are two kinds of </a:t>
            </a:r>
            <a:r>
              <a:rPr lang="en-US" dirty="0" err="1" smtClean="0">
                <a:solidFill>
                  <a:schemeClr val="accent3"/>
                </a:solidFill>
              </a:rPr>
              <a:t>implicatures</a:t>
            </a:r>
            <a:r>
              <a:rPr lang="en-US" dirty="0" smtClean="0">
                <a:solidFill>
                  <a:schemeClr val="accent3"/>
                </a:solidFill>
              </a:rPr>
              <a:t>:</a:t>
            </a:r>
          </a:p>
          <a:p>
            <a:pPr algn="l" rtl="0">
              <a:buNone/>
            </a:pPr>
            <a:endParaRPr lang="en-US" dirty="0" smtClean="0">
              <a:solidFill>
                <a:schemeClr val="accent3"/>
              </a:solidFill>
            </a:endParaRPr>
          </a:p>
          <a:p>
            <a:pPr algn="l" rtl="0">
              <a:buNone/>
            </a:pPr>
            <a:endParaRPr lang="en-US" dirty="0" smtClean="0">
              <a:solidFill>
                <a:schemeClr val="accent3"/>
              </a:solidFill>
            </a:endParaRPr>
          </a:p>
          <a:p>
            <a:pPr algn="l" rtl="0">
              <a:buNone/>
            </a:pPr>
            <a:endParaRPr lang="en-US" dirty="0" smtClean="0">
              <a:solidFill>
                <a:schemeClr val="accent3"/>
              </a:solidFill>
            </a:endParaRPr>
          </a:p>
          <a:p>
            <a:pPr algn="l" rtl="0">
              <a:buNone/>
            </a:pPr>
            <a:endParaRPr lang="en-US" dirty="0" smtClean="0">
              <a:solidFill>
                <a:schemeClr val="accent3"/>
              </a:solidFill>
            </a:endParaRPr>
          </a:p>
          <a:p>
            <a:pPr algn="l" rtl="0">
              <a:buNone/>
            </a:pPr>
            <a:endParaRPr lang="en-US" dirty="0" smtClean="0">
              <a:solidFill>
                <a:schemeClr val="accent3"/>
              </a:solidFill>
            </a:endParaRPr>
          </a:p>
          <a:p>
            <a:pPr algn="l" rtl="0">
              <a:buNone/>
            </a:pPr>
            <a:endParaRPr lang="en-US" dirty="0" smtClean="0">
              <a:solidFill>
                <a:schemeClr val="accent3"/>
              </a:solidFill>
            </a:endParaRPr>
          </a:p>
          <a:p>
            <a:pPr algn="l" rtl="0">
              <a:buNone/>
            </a:pPr>
            <a:endParaRPr lang="en-US" dirty="0" smtClean="0">
              <a:solidFill>
                <a:schemeClr val="accent3"/>
              </a:solidFill>
            </a:endParaRPr>
          </a:p>
          <a:p>
            <a:pPr algn="l" rtl="0">
              <a:buNone/>
            </a:pPr>
            <a:r>
              <a:rPr lang="en-US" dirty="0" smtClean="0">
                <a:solidFill>
                  <a:schemeClr val="accent3"/>
                </a:solidFill>
              </a:rPr>
              <a:t>1- conventional :this kind of </a:t>
            </a:r>
            <a:r>
              <a:rPr lang="en-US" dirty="0" err="1" smtClean="0">
                <a:solidFill>
                  <a:schemeClr val="accent3"/>
                </a:solidFill>
              </a:rPr>
              <a:t>implicature</a:t>
            </a:r>
            <a:r>
              <a:rPr lang="en-US" dirty="0" smtClean="0">
                <a:solidFill>
                  <a:schemeClr val="accent3"/>
                </a:solidFill>
              </a:rPr>
              <a:t> depends on something other than what is truth –conditional in the conventional use, or meaning.</a:t>
            </a:r>
          </a:p>
          <a:p>
            <a:pPr algn="l" rtl="0">
              <a:buNone/>
            </a:pPr>
            <a:r>
              <a:rPr lang="en-US" dirty="0" smtClean="0">
                <a:solidFill>
                  <a:schemeClr val="accent3"/>
                </a:solidFill>
              </a:rPr>
              <a:t>2- conversational: conversational </a:t>
            </a:r>
            <a:r>
              <a:rPr lang="en-US" dirty="0" err="1" smtClean="0">
                <a:solidFill>
                  <a:schemeClr val="accent3"/>
                </a:solidFill>
              </a:rPr>
              <a:t>implicature</a:t>
            </a:r>
            <a:r>
              <a:rPr lang="en-US" dirty="0" smtClean="0">
                <a:solidFill>
                  <a:schemeClr val="accent3"/>
                </a:solidFill>
              </a:rPr>
              <a:t> derive from a set of more general principles which regulate the proper conduct of conversation.</a:t>
            </a:r>
          </a:p>
          <a:p>
            <a:pPr algn="l" rtl="0">
              <a:buNone/>
            </a:pPr>
            <a:endParaRPr lang="en-US" dirty="0" smtClean="0">
              <a:solidFill>
                <a:schemeClr val="accent3"/>
              </a:solidFill>
            </a:endParaRPr>
          </a:p>
          <a:p>
            <a:pPr algn="l" rtl="0">
              <a:buNone/>
            </a:pPr>
            <a:endParaRPr lang="en-US" dirty="0" smtClean="0">
              <a:solidFill>
                <a:schemeClr val="accent3"/>
              </a:solidFill>
            </a:endParaRPr>
          </a:p>
          <a:p>
            <a:pPr algn="l" rtl="0">
              <a:buNone/>
            </a:pPr>
            <a:r>
              <a:rPr lang="en-US" dirty="0" smtClean="0">
                <a:solidFill>
                  <a:schemeClr val="accent3"/>
                </a:solidFill>
              </a:rPr>
              <a:t>                                              </a:t>
            </a:r>
          </a:p>
          <a:p>
            <a:pPr algn="l" rtl="0">
              <a:buNone/>
            </a:pPr>
            <a:endParaRPr lang="en-US" dirty="0" smtClean="0">
              <a:solidFill>
                <a:schemeClr val="accent3"/>
              </a:solidFill>
            </a:endParaRPr>
          </a:p>
          <a:p>
            <a:pPr algn="l" rtl="0">
              <a:buNone/>
            </a:pPr>
            <a:r>
              <a:rPr lang="en-US" dirty="0" smtClean="0">
                <a:solidFill>
                  <a:schemeClr val="accent3"/>
                </a:solidFill>
              </a:rPr>
              <a:t>                                                 </a:t>
            </a:r>
          </a:p>
        </p:txBody>
      </p:sp>
      <p:sp>
        <p:nvSpPr>
          <p:cNvPr id="5" name="Rounded Rectangle 4"/>
          <p:cNvSpPr/>
          <p:nvPr/>
        </p:nvSpPr>
        <p:spPr>
          <a:xfrm>
            <a:off x="3286116" y="1357298"/>
            <a:ext cx="2786082"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dirty="0" err="1" smtClean="0"/>
              <a:t>implicature</a:t>
            </a:r>
            <a:endParaRPr lang="ar-IQ" dirty="0"/>
          </a:p>
        </p:txBody>
      </p:sp>
      <p:sp>
        <p:nvSpPr>
          <p:cNvPr id="6" name="Rounded Rectangle 5"/>
          <p:cNvSpPr/>
          <p:nvPr/>
        </p:nvSpPr>
        <p:spPr>
          <a:xfrm>
            <a:off x="1357290" y="2786058"/>
            <a:ext cx="2200284" cy="8572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dirty="0" smtClean="0"/>
              <a:t>conversational</a:t>
            </a:r>
            <a:endParaRPr lang="ar-IQ" dirty="0"/>
          </a:p>
        </p:txBody>
      </p:sp>
      <p:sp>
        <p:nvSpPr>
          <p:cNvPr id="9" name="Left Brace 8"/>
          <p:cNvSpPr/>
          <p:nvPr/>
        </p:nvSpPr>
        <p:spPr>
          <a:xfrm rot="5400000">
            <a:off x="4250528" y="392886"/>
            <a:ext cx="571504" cy="4214841"/>
          </a:xfrm>
          <a:prstGeom prst="leftBrace">
            <a:avLst>
              <a:gd name="adj1" fmla="val 0"/>
              <a:gd name="adj2" fmla="val 47296"/>
            </a:avLst>
          </a:prstGeom>
        </p:spPr>
        <p:style>
          <a:lnRef idx="1">
            <a:schemeClr val="accent1"/>
          </a:lnRef>
          <a:fillRef idx="0">
            <a:schemeClr val="accent1"/>
          </a:fillRef>
          <a:effectRef idx="0">
            <a:schemeClr val="accent1"/>
          </a:effectRef>
          <a:fontRef idx="minor">
            <a:schemeClr val="tx1"/>
          </a:fontRef>
        </p:style>
        <p:txBody>
          <a:bodyPr rtlCol="1" anchor="ctr"/>
          <a:lstStyle/>
          <a:p>
            <a:pPr algn="ctr"/>
            <a:endParaRPr lang="ar-IQ"/>
          </a:p>
        </p:txBody>
      </p:sp>
      <p:sp>
        <p:nvSpPr>
          <p:cNvPr id="8" name="Rounded Rectangle 7"/>
          <p:cNvSpPr/>
          <p:nvPr/>
        </p:nvSpPr>
        <p:spPr>
          <a:xfrm>
            <a:off x="5429256" y="2857496"/>
            <a:ext cx="2428892" cy="857256"/>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dirty="0" smtClean="0"/>
              <a:t>Conventional</a:t>
            </a:r>
          </a:p>
          <a:p>
            <a:pPr algn="ctr"/>
            <a:endParaRPr lang="ar-IQ"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8" end="8"/>
                                            </p:txEl>
                                          </p:spTgt>
                                        </p:tgtEl>
                                        <p:attrNameLst>
                                          <p:attrName>style.visibility</p:attrName>
                                        </p:attrNameLst>
                                      </p:cBhvr>
                                      <p:to>
                                        <p:strVal val="visible"/>
                                      </p:to>
                                    </p:set>
                                    <p:animEffect transition="in" filter="blinds(horizontal)">
                                      <p:cBhvr>
                                        <p:cTn id="12" dur="500"/>
                                        <p:tgtEl>
                                          <p:spTgt spid="3">
                                            <p:txEl>
                                              <p:pRg st="8" end="8"/>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9" end="9"/>
                                            </p:txEl>
                                          </p:spTgt>
                                        </p:tgtEl>
                                        <p:attrNameLst>
                                          <p:attrName>style.visibility</p:attrName>
                                        </p:attrNameLst>
                                      </p:cBhvr>
                                      <p:to>
                                        <p:strVal val="visible"/>
                                      </p:to>
                                    </p:set>
                                    <p:animEffect transition="in" filter="blinds(horizontal)">
                                      <p:cBhvr>
                                        <p:cTn id="17" dur="500"/>
                                        <p:tgtEl>
                                          <p:spTgt spid="3">
                                            <p:txEl>
                                              <p:pRg st="9" end="9"/>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12" end="12"/>
                                            </p:txEl>
                                          </p:spTgt>
                                        </p:tgtEl>
                                        <p:attrNameLst>
                                          <p:attrName>style.visibility</p:attrName>
                                        </p:attrNameLst>
                                      </p:cBhvr>
                                      <p:to>
                                        <p:strVal val="visible"/>
                                      </p:to>
                                    </p:set>
                                    <p:animEffect transition="in" filter="blinds(horizontal)">
                                      <p:cBhvr>
                                        <p:cTn id="22" dur="500"/>
                                        <p:tgtEl>
                                          <p:spTgt spid="3">
                                            <p:txEl>
                                              <p:pRg st="12" end="1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14" end="14"/>
                                            </p:txEl>
                                          </p:spTgt>
                                        </p:tgtEl>
                                        <p:attrNameLst>
                                          <p:attrName>style.visibility</p:attrName>
                                        </p:attrNameLst>
                                      </p:cBhvr>
                                      <p:to>
                                        <p:strVal val="visible"/>
                                      </p:to>
                                    </p:set>
                                    <p:animEffect transition="in" filter="blinds(horizontal)">
                                      <p:cBhvr>
                                        <p:cTn id="27" dur="500"/>
                                        <p:tgtEl>
                                          <p:spTgt spid="3">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lgn="just" rtl="0">
              <a:buNone/>
            </a:pPr>
            <a:r>
              <a:rPr lang="en-US" dirty="0" smtClean="0">
                <a:solidFill>
                  <a:srgbClr val="00B0F0"/>
                </a:solidFill>
              </a:rPr>
              <a:t>         It has been argued that </a:t>
            </a:r>
            <a:r>
              <a:rPr lang="en-US" dirty="0" smtClean="0">
                <a:solidFill>
                  <a:schemeClr val="tx1"/>
                </a:solidFill>
              </a:rPr>
              <a:t>and &amp; but </a:t>
            </a:r>
            <a:r>
              <a:rPr lang="en-US" dirty="0" smtClean="0">
                <a:solidFill>
                  <a:schemeClr val="accent2">
                    <a:lumMod val="75000"/>
                  </a:schemeClr>
                </a:solidFill>
              </a:rPr>
              <a:t>in English can be accounted for in terms of the notion of conventional </a:t>
            </a:r>
            <a:r>
              <a:rPr lang="en-US" dirty="0" err="1" smtClean="0">
                <a:solidFill>
                  <a:schemeClr val="accent2">
                    <a:lumMod val="75000"/>
                  </a:schemeClr>
                </a:solidFill>
              </a:rPr>
              <a:t>implicature</a:t>
            </a:r>
            <a:r>
              <a:rPr lang="en-US" dirty="0" smtClean="0">
                <a:solidFill>
                  <a:schemeClr val="accent2">
                    <a:lumMod val="75000"/>
                  </a:schemeClr>
                </a:solidFill>
              </a:rPr>
              <a:t> .Grice et al would say that the following sentences have the same propositional </a:t>
            </a:r>
            <a:r>
              <a:rPr lang="en-US" dirty="0" err="1" smtClean="0">
                <a:solidFill>
                  <a:schemeClr val="accent2">
                    <a:lumMod val="75000"/>
                  </a:schemeClr>
                </a:solidFill>
              </a:rPr>
              <a:t>content,Which</a:t>
            </a:r>
            <a:r>
              <a:rPr lang="en-US" dirty="0" smtClean="0">
                <a:solidFill>
                  <a:schemeClr val="accent2">
                    <a:lumMod val="75000"/>
                  </a:schemeClr>
                </a:solidFill>
              </a:rPr>
              <a:t> means that they have the same meaning.</a:t>
            </a:r>
          </a:p>
          <a:p>
            <a:pPr algn="ctr" rtl="0">
              <a:buNone/>
            </a:pPr>
            <a:endParaRPr lang="en-US" dirty="0" smtClean="0">
              <a:solidFill>
                <a:schemeClr val="accent2">
                  <a:lumMod val="75000"/>
                </a:schemeClr>
              </a:solidFill>
            </a:endParaRPr>
          </a:p>
          <a:p>
            <a:pPr algn="ctr" rtl="0">
              <a:buNone/>
            </a:pPr>
            <a:endParaRPr lang="en-US" dirty="0" smtClean="0">
              <a:solidFill>
                <a:schemeClr val="accent2">
                  <a:lumMod val="75000"/>
                </a:schemeClr>
              </a:solidFill>
            </a:endParaRPr>
          </a:p>
          <a:p>
            <a:pPr algn="ctr" rtl="0">
              <a:buNone/>
            </a:pPr>
            <a:endParaRPr lang="en-US" dirty="0" smtClean="0">
              <a:solidFill>
                <a:schemeClr val="accent2">
                  <a:lumMod val="75000"/>
                </a:schemeClr>
              </a:solidFill>
            </a:endParaRPr>
          </a:p>
          <a:p>
            <a:pPr algn="ctr" rtl="0">
              <a:buNone/>
            </a:pPr>
            <a:endParaRPr lang="en-US" dirty="0" smtClean="0">
              <a:solidFill>
                <a:schemeClr val="accent2">
                  <a:lumMod val="75000"/>
                </a:schemeClr>
              </a:solidFill>
            </a:endParaRPr>
          </a:p>
          <a:p>
            <a:pPr algn="ctr" rtl="0">
              <a:buNone/>
            </a:pPr>
            <a:endParaRPr lang="en-US" dirty="0" smtClean="0">
              <a:solidFill>
                <a:schemeClr val="accent2">
                  <a:lumMod val="75000"/>
                </a:schemeClr>
              </a:solidFill>
            </a:endParaRPr>
          </a:p>
          <a:p>
            <a:pPr algn="l" rtl="0">
              <a:buNone/>
            </a:pPr>
            <a:r>
              <a:rPr lang="en-US" dirty="0" smtClean="0">
                <a:solidFill>
                  <a:schemeClr val="accent2">
                    <a:lumMod val="75000"/>
                  </a:schemeClr>
                </a:solidFill>
              </a:rPr>
              <a:t>                 Some native speakers of English operating with  an everyday notion of meaning would disagree. They can say that the use of but in contrast with and indicates that the speaker feels that there is some kind of contrast between the conjoined propositions.  </a:t>
            </a:r>
          </a:p>
          <a:p>
            <a:pPr algn="l" rtl="0">
              <a:buNone/>
            </a:pPr>
            <a:r>
              <a:rPr lang="en-US" dirty="0" smtClean="0">
                <a:solidFill>
                  <a:schemeClr val="accent2">
                    <a:lumMod val="75000"/>
                  </a:schemeClr>
                </a:solidFill>
              </a:rPr>
              <a:t> </a:t>
            </a:r>
            <a:endParaRPr lang="ar-IQ" dirty="0">
              <a:solidFill>
                <a:schemeClr val="accent2">
                  <a:lumMod val="75000"/>
                </a:schemeClr>
              </a:solidFill>
            </a:endParaRPr>
          </a:p>
        </p:txBody>
      </p:sp>
      <p:graphicFrame>
        <p:nvGraphicFramePr>
          <p:cNvPr id="4" name="Diagram 3"/>
          <p:cNvGraphicFramePr/>
          <p:nvPr/>
        </p:nvGraphicFramePr>
        <p:xfrm>
          <a:off x="611560" y="1813272"/>
          <a:ext cx="6317894" cy="175860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wipe(down)">
                                      <p:cBhvr>
                                        <p:cTn id="12" dur="500"/>
                                        <p:tgtEl>
                                          <p:spTgt spid="3">
                                            <p:txEl>
                                              <p:pRg st="6" end="6"/>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animEffect transition="in" filter="wipe(down)">
                                      <p:cBhvr>
                                        <p:cTn id="17" dur="500"/>
                                        <p:tgtEl>
                                          <p:spTgt spid="3">
                                            <p:txEl>
                                              <p:pRg st="7" end="7"/>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graphicEl>
                                              <a:dgm id="{45DC1D60-70BB-406F-9D28-DEC772AFAEAA}"/>
                                            </p:graphicEl>
                                          </p:spTgt>
                                        </p:tgtEl>
                                        <p:attrNameLst>
                                          <p:attrName>style.visibility</p:attrName>
                                        </p:attrNameLst>
                                      </p:cBhvr>
                                      <p:to>
                                        <p:strVal val="visible"/>
                                      </p:to>
                                    </p:set>
                                    <p:animEffect transition="in" filter="fade">
                                      <p:cBhvr>
                                        <p:cTn id="22" dur="2000"/>
                                        <p:tgtEl>
                                          <p:spTgt spid="4">
                                            <p:graphicEl>
                                              <a:dgm id="{45DC1D60-70BB-406F-9D28-DEC772AFAEAA}"/>
                                            </p:graphic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graphicEl>
                                              <a:dgm id="{F5060129-B266-46E6-BB99-08A44835336B}"/>
                                            </p:graphicEl>
                                          </p:spTgt>
                                        </p:tgtEl>
                                        <p:attrNameLst>
                                          <p:attrName>style.visibility</p:attrName>
                                        </p:attrNameLst>
                                      </p:cBhvr>
                                      <p:to>
                                        <p:strVal val="visible"/>
                                      </p:to>
                                    </p:set>
                                    <p:animEffect transition="in" filter="fade">
                                      <p:cBhvr>
                                        <p:cTn id="27" dur="2000"/>
                                        <p:tgtEl>
                                          <p:spTgt spid="4">
                                            <p:graphicEl>
                                              <a:dgm id="{F5060129-B266-46E6-BB99-08A44835336B}"/>
                                            </p:graphic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4">
                                            <p:graphicEl>
                                              <a:dgm id="{24CDB3C5-2BBA-40EE-B66A-47028236D336}"/>
                                            </p:graphicEl>
                                          </p:spTgt>
                                        </p:tgtEl>
                                        <p:attrNameLst>
                                          <p:attrName>style.visibility</p:attrName>
                                        </p:attrNameLst>
                                      </p:cBhvr>
                                      <p:to>
                                        <p:strVal val="visible"/>
                                      </p:to>
                                    </p:set>
                                    <p:animEffect transition="in" filter="fade">
                                      <p:cBhvr>
                                        <p:cTn id="32" dur="2000"/>
                                        <p:tgtEl>
                                          <p:spTgt spid="4">
                                            <p:graphicEl>
                                              <a:dgm id="{24CDB3C5-2BBA-40EE-B66A-47028236D336}"/>
                                            </p:graphic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4">
                                            <p:graphicEl>
                                              <a:dgm id="{25C358A8-4542-45FB-900A-9EA054566503}"/>
                                            </p:graphicEl>
                                          </p:spTgt>
                                        </p:tgtEl>
                                        <p:attrNameLst>
                                          <p:attrName>style.visibility</p:attrName>
                                        </p:attrNameLst>
                                      </p:cBhvr>
                                      <p:to>
                                        <p:strVal val="visible"/>
                                      </p:to>
                                    </p:set>
                                    <p:animEffect transition="in" filter="fade">
                                      <p:cBhvr>
                                        <p:cTn id="37" dur="2000"/>
                                        <p:tgtEl>
                                          <p:spTgt spid="4">
                                            <p:graphicEl>
                                              <a:dgm id="{25C358A8-4542-45FB-900A-9EA054566503}"/>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Graphic spid="4" grpId="0">
        <p:bldSub>
          <a:bldDgm bld="lvlOne"/>
        </p:bldSub>
      </p:bldGraphic>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14356"/>
          </a:xfrm>
        </p:spPr>
        <p:txBody>
          <a:bodyPr>
            <a:normAutofit/>
          </a:bodyPr>
          <a:lstStyle/>
          <a:p>
            <a:r>
              <a:rPr lang="en-US" dirty="0" smtClean="0"/>
              <a:t>Conventional </a:t>
            </a:r>
            <a:r>
              <a:rPr lang="en-US" dirty="0" err="1" smtClean="0"/>
              <a:t>implicature</a:t>
            </a:r>
            <a:endParaRPr lang="ar-IQ" dirty="0"/>
          </a:p>
        </p:txBody>
      </p:sp>
      <p:sp>
        <p:nvSpPr>
          <p:cNvPr id="3" name="Content Placeholder 2"/>
          <p:cNvSpPr>
            <a:spLocks noGrp="1"/>
          </p:cNvSpPr>
          <p:nvPr>
            <p:ph idx="1"/>
          </p:nvPr>
        </p:nvSpPr>
        <p:spPr>
          <a:xfrm>
            <a:off x="457200" y="642918"/>
            <a:ext cx="8229600" cy="6215082"/>
          </a:xfrm>
        </p:spPr>
        <p:txBody>
          <a:bodyPr/>
          <a:lstStyle/>
          <a:p>
            <a:pPr algn="just" rtl="0">
              <a:buNone/>
            </a:pPr>
            <a:r>
              <a:rPr lang="en-US" dirty="0" smtClean="0">
                <a:solidFill>
                  <a:schemeClr val="tx1"/>
                </a:solidFill>
                <a:latin typeface="Book Antiqua" pitchFamily="18" charset="0"/>
              </a:rPr>
              <a:t>                An  </a:t>
            </a:r>
            <a:r>
              <a:rPr lang="en-US" dirty="0" err="1" smtClean="0">
                <a:solidFill>
                  <a:schemeClr val="tx1"/>
                </a:solidFill>
                <a:latin typeface="Book Antiqua" pitchFamily="18" charset="0"/>
              </a:rPr>
              <a:t>implicature</a:t>
            </a:r>
            <a:r>
              <a:rPr lang="en-US" dirty="0" smtClean="0">
                <a:solidFill>
                  <a:schemeClr val="tx1"/>
                </a:solidFill>
                <a:latin typeface="Book Antiqua" pitchFamily="18" charset="0"/>
              </a:rPr>
              <a:t> that is   Part of lexical item`s (or expression`s )agreed meaning , rather than derived from principles of language use , and not part of the conditions for the truth of the item or expression.</a:t>
            </a:r>
          </a:p>
          <a:p>
            <a:pPr algn="just" rtl="0">
              <a:buNone/>
            </a:pPr>
            <a:r>
              <a:rPr lang="en-US" dirty="0" smtClean="0">
                <a:solidFill>
                  <a:schemeClr val="tx1"/>
                </a:solidFill>
                <a:latin typeface="Book Antiqua" pitchFamily="18" charset="0"/>
              </a:rPr>
              <a:t>             connectors such as "but', moreover, "so" and certain modifiers such as "even", and "still" exhibit the peculiar property of having conventional non-truth-conditional meaning. Unlike what these words contribute to the import of a sentence is determined by their conventional meaning .yet unlike ordinary conventional meaning ,their contribution does not affect the sentence`s truth conditions</a:t>
            </a:r>
          </a:p>
          <a:p>
            <a:pPr algn="just" rtl="0">
              <a:buNone/>
            </a:pPr>
            <a:endParaRPr lang="ar-IQ" dirty="0">
              <a:solidFill>
                <a:schemeClr val="tx1"/>
              </a:solidFill>
              <a:latin typeface="Book Antiqua" pitchFamily="18" charset="0"/>
            </a:endParaRPr>
          </a:p>
        </p:txBody>
      </p:sp>
    </p:spTree>
  </p:cSld>
  <p:clrMapOvr>
    <a:masterClrMapping/>
  </p:clrMapOvr>
  <p:transition>
    <p:wedg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lstStyle/>
          <a:p>
            <a:pPr lvl="0" algn="just" rtl="0">
              <a:buNone/>
            </a:pPr>
            <a:r>
              <a:rPr lang="en-US" dirty="0" smtClean="0">
                <a:solidFill>
                  <a:schemeClr val="tx1"/>
                </a:solidFill>
                <a:latin typeface="Book Antiqua" pitchFamily="18" charset="0"/>
              </a:rPr>
              <a:t>She is rich but she is unhappy.</a:t>
            </a:r>
          </a:p>
          <a:p>
            <a:pPr lvl="0" algn="just" rtl="0">
              <a:buNone/>
            </a:pPr>
            <a:r>
              <a:rPr lang="en-US" dirty="0" smtClean="0">
                <a:solidFill>
                  <a:schemeClr val="tx1"/>
                </a:solidFill>
                <a:latin typeface="Book Antiqua" pitchFamily="18" charset="0"/>
              </a:rPr>
              <a:t>Ali`s research is impressive ; moreover , she is a gifted teacher</a:t>
            </a:r>
          </a:p>
          <a:p>
            <a:pPr lvl="0" algn="just" rtl="0">
              <a:buNone/>
            </a:pPr>
            <a:r>
              <a:rPr lang="en-US" dirty="0" smtClean="0">
                <a:solidFill>
                  <a:schemeClr val="tx1"/>
                </a:solidFill>
                <a:latin typeface="Book Antiqua" pitchFamily="18" charset="0"/>
              </a:rPr>
              <a:t>John`s door is open, so he is in his office</a:t>
            </a:r>
          </a:p>
          <a:p>
            <a:pPr lvl="0" algn="just" rtl="0">
              <a:buNone/>
            </a:pPr>
            <a:r>
              <a:rPr lang="en-US" dirty="0" smtClean="0">
                <a:solidFill>
                  <a:schemeClr val="tx1"/>
                </a:solidFill>
                <a:latin typeface="Book Antiqua" pitchFamily="18" charset="0"/>
              </a:rPr>
              <a:t>It`s still raining.</a:t>
            </a:r>
          </a:p>
          <a:p>
            <a:pPr algn="just" rtl="0">
              <a:buNone/>
            </a:pPr>
            <a:r>
              <a:rPr lang="en-US" dirty="0" smtClean="0">
                <a:solidFill>
                  <a:schemeClr val="tx1"/>
                </a:solidFill>
                <a:latin typeface="Book Antiqua" pitchFamily="18" charset="0"/>
              </a:rPr>
              <a:t>          The first sentence implies but doesn’t actually says that Sara is unhappiness contrast with her wealth. Similarly uttering 2-4 suggests or implies without actually saying that Ali`s gift for teaching is an additional consideration; John`s being in his office is a consequence of his door`s being open.,</a:t>
            </a:r>
          </a:p>
          <a:p>
            <a:endParaRPr lang="ar-IQ" dirty="0">
              <a:solidFill>
                <a:schemeClr val="tx1"/>
              </a:solidFill>
              <a:latin typeface="Book Antiqua" pitchFamily="18" charset="0"/>
            </a:endParaRPr>
          </a:p>
        </p:txBody>
      </p:sp>
    </p:spTree>
  </p:cSld>
  <p:clrMapOvr>
    <a:masterClrMapping/>
  </p:clrMapOvr>
  <p:transition>
    <p:wedg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92696"/>
            <a:ext cx="8229600" cy="5145435"/>
          </a:xfrm>
        </p:spPr>
        <p:txBody>
          <a:bodyPr/>
          <a:lstStyle/>
          <a:p>
            <a:pPr algn="l" rtl="0"/>
            <a:r>
              <a:rPr lang="en-US" i="1" dirty="0" smtClean="0">
                <a:solidFill>
                  <a:schemeClr val="tx1"/>
                </a:solidFill>
                <a:latin typeface="Andalus" pitchFamily="18" charset="-78"/>
                <a:cs typeface="Andalus" pitchFamily="18" charset="-78"/>
              </a:rPr>
              <a:t>Make your conversational contribution such as is required, at the stage at which it occurs, by the accepted purpose or direction of the talk exchanged in which you are engaged</a:t>
            </a:r>
          </a:p>
          <a:p>
            <a:pPr algn="l" rtl="0"/>
            <a:endParaRPr lang="ar-IQ" dirty="0">
              <a:solidFill>
                <a:schemeClr val="tx1"/>
              </a:solidFill>
            </a:endParaRPr>
          </a:p>
        </p:txBody>
      </p:sp>
      <p:sp>
        <p:nvSpPr>
          <p:cNvPr id="4" name="Title 1"/>
          <p:cNvSpPr>
            <a:spLocks noGrp="1"/>
          </p:cNvSpPr>
          <p:nvPr>
            <p:ph type="title"/>
          </p:nvPr>
        </p:nvSpPr>
        <p:spPr>
          <a:xfrm>
            <a:off x="642910" y="2786058"/>
            <a:ext cx="8229600" cy="857256"/>
          </a:xfrm>
        </p:spPr>
        <p:txBody>
          <a:bodyPr>
            <a:normAutofit fontScale="90000"/>
          </a:bodyPr>
          <a:lstStyle/>
          <a:p>
            <a:pPr algn="l" rtl="0"/>
            <a:r>
              <a:rPr lang="it-IT" sz="2700" dirty="0" smtClean="0">
                <a:solidFill>
                  <a:schemeClr val="tx1"/>
                </a:solidFill>
                <a:latin typeface="Book Antiqua" pitchFamily="18" charset="0"/>
              </a:rPr>
              <a:t/>
            </a:r>
            <a:br>
              <a:rPr lang="it-IT" sz="2700" dirty="0" smtClean="0">
                <a:solidFill>
                  <a:schemeClr val="tx1"/>
                </a:solidFill>
                <a:latin typeface="Book Antiqua" pitchFamily="18" charset="0"/>
              </a:rPr>
            </a:br>
            <a:r>
              <a:rPr lang="it-IT" sz="2700" dirty="0" smtClean="0">
                <a:solidFill>
                  <a:schemeClr val="tx1"/>
                </a:solidFill>
                <a:latin typeface="Book Antiqua" pitchFamily="18" charset="0"/>
              </a:rPr>
              <a:t>The cooperative principle has four sub-parts, four rules or maxims that people involved in conversations tend to respect: </a:t>
            </a:r>
            <a:r>
              <a:rPr lang="en-US" sz="2400" dirty="0" smtClean="0">
                <a:solidFill>
                  <a:srgbClr val="C00000"/>
                </a:solidFill>
              </a:rPr>
              <a:t>quantity, quality, relation and manner:</a:t>
            </a:r>
            <a:br>
              <a:rPr lang="en-US" sz="2400" dirty="0" smtClean="0">
                <a:solidFill>
                  <a:srgbClr val="C00000"/>
                </a:solidFill>
              </a:rPr>
            </a:br>
            <a:r>
              <a:rPr lang="it-IT" sz="2700" dirty="0" smtClean="0">
                <a:solidFill>
                  <a:schemeClr val="tx1"/>
                </a:solidFill>
                <a:latin typeface="Book Antiqua" pitchFamily="18" charset="0"/>
              </a:rPr>
              <a:t/>
            </a:r>
            <a:br>
              <a:rPr lang="it-IT" sz="2700" dirty="0" smtClean="0">
                <a:solidFill>
                  <a:schemeClr val="tx1"/>
                </a:solidFill>
                <a:latin typeface="Book Antiqua" pitchFamily="18" charset="0"/>
              </a:rPr>
            </a:br>
            <a:r>
              <a:rPr lang="it-IT" b="1" dirty="0" smtClean="0">
                <a:solidFill>
                  <a:schemeClr val="accent2"/>
                </a:solidFill>
              </a:rPr>
              <a:t/>
            </a:r>
            <a:br>
              <a:rPr lang="it-IT" b="1" dirty="0" smtClean="0">
                <a:solidFill>
                  <a:schemeClr val="accent2"/>
                </a:solidFill>
              </a:rPr>
            </a:br>
            <a:endParaRPr lang="ar-IQ" dirty="0"/>
          </a:p>
        </p:txBody>
      </p:sp>
      <p:sp>
        <p:nvSpPr>
          <p:cNvPr id="5" name="Rounded Rectangle 4"/>
          <p:cNvSpPr/>
          <p:nvPr/>
        </p:nvSpPr>
        <p:spPr>
          <a:xfrm>
            <a:off x="0" y="3571876"/>
            <a:ext cx="9144000" cy="32861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en-US" b="1" i="1" dirty="0" smtClean="0">
                <a:solidFill>
                  <a:schemeClr val="tx1"/>
                </a:solidFill>
                <a:latin typeface="Book Antiqua" pitchFamily="18" charset="0"/>
              </a:rPr>
              <a:t>Quantit</a:t>
            </a:r>
            <a:r>
              <a:rPr lang="en-US" i="1" dirty="0" smtClean="0">
                <a:solidFill>
                  <a:schemeClr val="tx1"/>
                </a:solidFill>
                <a:latin typeface="Book Antiqua" pitchFamily="18" charset="0"/>
              </a:rPr>
              <a:t>y, </a:t>
            </a:r>
            <a:r>
              <a:rPr lang="en-US" dirty="0" smtClean="0">
                <a:solidFill>
                  <a:schemeClr val="tx1"/>
                </a:solidFill>
                <a:latin typeface="Book Antiqua" pitchFamily="18" charset="0"/>
              </a:rPr>
              <a:t>(</a:t>
            </a:r>
            <a:r>
              <a:rPr lang="en-US" dirty="0" err="1" smtClean="0">
                <a:solidFill>
                  <a:schemeClr val="tx1"/>
                </a:solidFill>
                <a:latin typeface="Book Antiqua" pitchFamily="18" charset="0"/>
              </a:rPr>
              <a:t>i</a:t>
            </a:r>
            <a:r>
              <a:rPr lang="en-US" dirty="0" smtClean="0">
                <a:solidFill>
                  <a:schemeClr val="tx1"/>
                </a:solidFill>
                <a:latin typeface="Book Antiqua" pitchFamily="18" charset="0"/>
              </a:rPr>
              <a:t>) Make your contribution as informative as is required (for the current purposes of the exchange); (ii) do not make your contribution more informative than is required.</a:t>
            </a:r>
          </a:p>
          <a:p>
            <a:pPr lvl="0"/>
            <a:r>
              <a:rPr lang="en-US" i="1" dirty="0" smtClean="0">
                <a:solidFill>
                  <a:schemeClr val="tx1"/>
                </a:solidFill>
              </a:rPr>
              <a:t>-</a:t>
            </a:r>
            <a:r>
              <a:rPr lang="en-US" dirty="0" smtClean="0">
                <a:solidFill>
                  <a:schemeClr val="tx1"/>
                </a:solidFill>
              </a:rPr>
              <a:t> A: “Where are you going?”</a:t>
            </a:r>
            <a:br>
              <a:rPr lang="en-US" dirty="0" smtClean="0">
                <a:solidFill>
                  <a:schemeClr val="tx1"/>
                </a:solidFill>
              </a:rPr>
            </a:br>
            <a:r>
              <a:rPr lang="en-US" dirty="0" smtClean="0">
                <a:solidFill>
                  <a:schemeClr val="tx1"/>
                </a:solidFill>
              </a:rPr>
              <a:t>B: “I’m going to the post office.”</a:t>
            </a:r>
            <a:br>
              <a:rPr lang="en-US" dirty="0" smtClean="0">
                <a:solidFill>
                  <a:schemeClr val="tx1"/>
                </a:solidFill>
              </a:rPr>
            </a:br>
            <a:r>
              <a:rPr lang="en-US" dirty="0" smtClean="0">
                <a:solidFill>
                  <a:schemeClr val="tx1"/>
                </a:solidFill>
              </a:rPr>
              <a:t>one can violate this maxim by making his contribution more informative:</a:t>
            </a:r>
            <a:br>
              <a:rPr lang="en-US" dirty="0" smtClean="0">
                <a:solidFill>
                  <a:schemeClr val="tx1"/>
                </a:solidFill>
              </a:rPr>
            </a:br>
            <a:r>
              <a:rPr lang="en-US" dirty="0" smtClean="0">
                <a:solidFill>
                  <a:schemeClr val="tx1"/>
                </a:solidFill>
              </a:rPr>
              <a:t>A: “Are you going to </a:t>
            </a:r>
            <a:r>
              <a:rPr lang="en-US" u="sng" dirty="0" smtClean="0">
                <a:solidFill>
                  <a:schemeClr val="tx1"/>
                </a:solidFill>
              </a:rPr>
              <a:t>work tomorrow</a:t>
            </a:r>
            <a:r>
              <a:rPr lang="en-US" dirty="0" smtClean="0">
                <a:solidFill>
                  <a:schemeClr val="tx1"/>
                </a:solidFill>
              </a:rPr>
              <a:t>?”</a:t>
            </a:r>
            <a:br>
              <a:rPr lang="en-US" dirty="0" smtClean="0">
                <a:solidFill>
                  <a:schemeClr val="tx1"/>
                </a:solidFill>
              </a:rPr>
            </a:br>
            <a:r>
              <a:rPr lang="en-US" dirty="0" smtClean="0">
                <a:solidFill>
                  <a:schemeClr val="tx1"/>
                </a:solidFill>
              </a:rPr>
              <a:t>B: “I am on jury duty, but I’ll have to go to the doctor in the evening. I have asked the manager for permission”</a:t>
            </a:r>
            <a:br>
              <a:rPr lang="en-US" dirty="0" smtClean="0">
                <a:solidFill>
                  <a:schemeClr val="tx1"/>
                </a:solidFill>
              </a:rPr>
            </a:br>
            <a:r>
              <a:rPr lang="en-US" dirty="0" smtClean="0">
                <a:solidFill>
                  <a:schemeClr val="tx1"/>
                </a:solidFill>
              </a:rPr>
              <a:t>In this example, B’s reply violates m</a:t>
            </a:r>
            <a:endParaRPr lang="en-US" dirty="0" smtClean="0">
              <a:solidFill>
                <a:schemeClr val="tx1"/>
              </a:solidFill>
              <a:latin typeface="Book Antiqua" pitchFamily="18" charset="0"/>
            </a:endParaRPr>
          </a:p>
          <a:p>
            <a:pPr algn="ctr"/>
            <a:endParaRPr lang="ar-IQ"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5"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1000" fill="hold"/>
                                        <p:tgtEl>
                                          <p:spTgt spid="4"/>
                                        </p:tgtEl>
                                        <p:attrNameLst>
                                          <p:attrName>ppt_w</p:attrName>
                                        </p:attrNameLst>
                                      </p:cBhvr>
                                      <p:tavLst>
                                        <p:tav tm="0">
                                          <p:val>
                                            <p:strVal val="#ppt_w*0.70"/>
                                          </p:val>
                                        </p:tav>
                                        <p:tav tm="100000">
                                          <p:val>
                                            <p:strVal val="#ppt_w"/>
                                          </p:val>
                                        </p:tav>
                                      </p:tavLst>
                                    </p:anim>
                                    <p:anim calcmode="lin" valueType="num">
                                      <p:cBhvr>
                                        <p:cTn id="13" dur="1000" fill="hold"/>
                                        <p:tgtEl>
                                          <p:spTgt spid="4"/>
                                        </p:tgtEl>
                                        <p:attrNameLst>
                                          <p:attrName>ppt_h</p:attrName>
                                        </p:attrNameLst>
                                      </p:cBhvr>
                                      <p:tavLst>
                                        <p:tav tm="0">
                                          <p:val>
                                            <p:strVal val="#ppt_h"/>
                                          </p:val>
                                        </p:tav>
                                        <p:tav tm="100000">
                                          <p:val>
                                            <p:strVal val="#ppt_h"/>
                                          </p:val>
                                        </p:tav>
                                      </p:tavLst>
                                    </p:anim>
                                    <p:animEffect transition="in" filter="fade">
                                      <p:cBhvr>
                                        <p:cTn id="14"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4422"/>
            <a:ext cx="8147248" cy="5643577"/>
          </a:xfrm>
        </p:spPr>
        <p:txBody>
          <a:bodyPr>
            <a:normAutofit lnSpcReduction="10000"/>
          </a:bodyPr>
          <a:lstStyle/>
          <a:p>
            <a:pPr algn="l" rtl="0">
              <a:lnSpc>
                <a:spcPct val="170000"/>
              </a:lnSpc>
            </a:pPr>
            <a:endParaRPr lang="en-US" sz="2800" b="1" i="1" dirty="0" smtClean="0">
              <a:solidFill>
                <a:schemeClr val="tx1"/>
              </a:solidFill>
              <a:latin typeface="Book Antiqua" pitchFamily="18" charset="0"/>
            </a:endParaRPr>
          </a:p>
          <a:p>
            <a:pPr algn="l" rtl="0">
              <a:lnSpc>
                <a:spcPct val="170000"/>
              </a:lnSpc>
            </a:pPr>
            <a:endParaRPr lang="en-US" sz="2800" b="1" i="1" dirty="0" smtClean="0">
              <a:solidFill>
                <a:schemeClr val="tx1"/>
              </a:solidFill>
              <a:latin typeface="Book Antiqua" pitchFamily="18" charset="0"/>
            </a:endParaRPr>
          </a:p>
          <a:p>
            <a:pPr algn="l" rtl="0">
              <a:lnSpc>
                <a:spcPct val="170000"/>
              </a:lnSpc>
            </a:pPr>
            <a:endParaRPr lang="en-US" sz="2800" b="1" i="1" dirty="0" smtClean="0">
              <a:solidFill>
                <a:schemeClr val="tx1"/>
              </a:solidFill>
              <a:latin typeface="Book Antiqua" pitchFamily="18" charset="0"/>
            </a:endParaRPr>
          </a:p>
          <a:p>
            <a:pPr algn="l" rtl="0">
              <a:lnSpc>
                <a:spcPct val="170000"/>
              </a:lnSpc>
            </a:pPr>
            <a:endParaRPr lang="en-US" sz="2800" b="1" i="1" dirty="0" smtClean="0">
              <a:solidFill>
                <a:schemeClr val="tx1"/>
              </a:solidFill>
              <a:latin typeface="Book Antiqua" pitchFamily="18" charset="0"/>
            </a:endParaRPr>
          </a:p>
          <a:p>
            <a:pPr algn="l" rtl="0">
              <a:lnSpc>
                <a:spcPct val="170000"/>
              </a:lnSpc>
            </a:pPr>
            <a:endParaRPr lang="en-US" sz="2800" b="1" i="1" dirty="0" smtClean="0">
              <a:solidFill>
                <a:schemeClr val="tx1"/>
              </a:solidFill>
              <a:latin typeface="Book Antiqua" pitchFamily="18" charset="0"/>
            </a:endParaRPr>
          </a:p>
          <a:p>
            <a:pPr algn="l" rtl="0">
              <a:lnSpc>
                <a:spcPct val="170000"/>
              </a:lnSpc>
            </a:pPr>
            <a:endParaRPr lang="en-US" sz="2800" b="1" i="1" dirty="0" smtClean="0">
              <a:solidFill>
                <a:schemeClr val="tx1"/>
              </a:solidFill>
              <a:latin typeface="Book Antiqua" pitchFamily="18" charset="0"/>
            </a:endParaRPr>
          </a:p>
          <a:p>
            <a:pPr algn="l" rtl="0">
              <a:lnSpc>
                <a:spcPct val="170000"/>
              </a:lnSpc>
            </a:pPr>
            <a:r>
              <a:rPr lang="en-US" sz="2800" dirty="0" smtClean="0">
                <a:solidFill>
                  <a:schemeClr val="tx1"/>
                </a:solidFill>
                <a:latin typeface="Book Antiqua" pitchFamily="18" charset="0"/>
              </a:rPr>
              <a:t>.</a:t>
            </a:r>
          </a:p>
          <a:p>
            <a:pPr algn="l" rtl="0">
              <a:lnSpc>
                <a:spcPct val="170000"/>
              </a:lnSpc>
            </a:pPr>
            <a:endParaRPr lang="ar-IQ" sz="2800" dirty="0">
              <a:solidFill>
                <a:schemeClr val="tx1"/>
              </a:solidFill>
              <a:latin typeface="Book Antiqua" pitchFamily="18" charset="0"/>
            </a:endParaRPr>
          </a:p>
        </p:txBody>
      </p:sp>
      <p:sp>
        <p:nvSpPr>
          <p:cNvPr id="4" name="Title 3"/>
          <p:cNvSpPr>
            <a:spLocks noGrp="1"/>
          </p:cNvSpPr>
          <p:nvPr>
            <p:ph type="title"/>
          </p:nvPr>
        </p:nvSpPr>
        <p:spPr/>
        <p:txBody>
          <a:bodyPr/>
          <a:lstStyle/>
          <a:p>
            <a:endParaRPr lang="ar-IQ"/>
          </a:p>
        </p:txBody>
      </p:sp>
      <p:sp>
        <p:nvSpPr>
          <p:cNvPr id="5" name="Rounded Rectangle 4"/>
          <p:cNvSpPr/>
          <p:nvPr/>
        </p:nvSpPr>
        <p:spPr>
          <a:xfrm>
            <a:off x="0" y="-214338"/>
            <a:ext cx="9144000" cy="278608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en-US" b="1" i="1" dirty="0" smtClean="0">
              <a:solidFill>
                <a:schemeClr val="tx1"/>
              </a:solidFill>
              <a:latin typeface="Book Antiqua" pitchFamily="18" charset="0"/>
            </a:endParaRPr>
          </a:p>
          <a:p>
            <a:pPr algn="ctr"/>
            <a:endParaRPr lang="en-US" b="1" i="1" dirty="0" smtClean="0">
              <a:solidFill>
                <a:schemeClr val="tx1"/>
              </a:solidFill>
              <a:latin typeface="Book Antiqua" pitchFamily="18" charset="0"/>
            </a:endParaRPr>
          </a:p>
          <a:p>
            <a:pPr algn="ctr"/>
            <a:r>
              <a:rPr lang="en-US" b="1" i="1" dirty="0" smtClean="0">
                <a:solidFill>
                  <a:schemeClr val="tx1"/>
                </a:solidFill>
                <a:latin typeface="Book Antiqua" pitchFamily="18" charset="0"/>
              </a:rPr>
              <a:t>Quality</a:t>
            </a:r>
            <a:r>
              <a:rPr lang="en-US" i="1" dirty="0" smtClean="0">
                <a:solidFill>
                  <a:schemeClr val="tx1"/>
                </a:solidFill>
                <a:latin typeface="Book Antiqua" pitchFamily="18" charset="0"/>
              </a:rPr>
              <a:t>. </a:t>
            </a:r>
            <a:r>
              <a:rPr lang="en-US" dirty="0" smtClean="0">
                <a:solidFill>
                  <a:schemeClr val="tx1"/>
                </a:solidFill>
                <a:latin typeface="Book Antiqua" pitchFamily="18" charset="0"/>
              </a:rPr>
              <a:t>Try to make your contribution one that is true: (</a:t>
            </a:r>
            <a:r>
              <a:rPr lang="en-US" dirty="0" err="1" smtClean="0">
                <a:solidFill>
                  <a:schemeClr val="tx1"/>
                </a:solidFill>
                <a:latin typeface="Book Antiqua" pitchFamily="18" charset="0"/>
              </a:rPr>
              <a:t>i</a:t>
            </a:r>
            <a:r>
              <a:rPr lang="en-US" dirty="0" smtClean="0">
                <a:solidFill>
                  <a:schemeClr val="tx1"/>
                </a:solidFill>
                <a:latin typeface="Book Antiqua" pitchFamily="18" charset="0"/>
              </a:rPr>
              <a:t>) Do not say what you believe to be false; (ii) Do not say that for which you lack adequate evidence.</a:t>
            </a:r>
          </a:p>
          <a:p>
            <a:r>
              <a:rPr lang="en-US" dirty="0" smtClean="0">
                <a:solidFill>
                  <a:schemeClr val="tx1"/>
                </a:solidFill>
              </a:rPr>
              <a:t>A</a:t>
            </a:r>
            <a:r>
              <a:rPr lang="en-US" dirty="0" smtClean="0"/>
              <a:t>-“</a:t>
            </a:r>
            <a:r>
              <a:rPr lang="en-US" dirty="0" smtClean="0">
                <a:solidFill>
                  <a:schemeClr val="tx1"/>
                </a:solidFill>
              </a:rPr>
              <a:t>Why did you come </a:t>
            </a:r>
            <a:r>
              <a:rPr lang="en-US" u="sng" dirty="0" smtClean="0">
                <a:solidFill>
                  <a:schemeClr val="tx1"/>
                </a:solidFill>
              </a:rPr>
              <a:t>late last night</a:t>
            </a:r>
            <a:r>
              <a:rPr lang="en-US" dirty="0" smtClean="0">
                <a:solidFill>
                  <a:schemeClr val="tx1"/>
                </a:solidFill>
              </a:rPr>
              <a:t>?”</a:t>
            </a:r>
            <a:br>
              <a:rPr lang="en-US" dirty="0" smtClean="0">
                <a:solidFill>
                  <a:schemeClr val="tx1"/>
                </a:solidFill>
              </a:rPr>
            </a:br>
            <a:r>
              <a:rPr lang="en-US" dirty="0" smtClean="0">
                <a:solidFill>
                  <a:schemeClr val="tx1"/>
                </a:solidFill>
              </a:rPr>
              <a:t>B: “The car was broken down”</a:t>
            </a:r>
          </a:p>
          <a:p>
            <a:r>
              <a:rPr lang="en-US" dirty="0" smtClean="0">
                <a:solidFill>
                  <a:schemeClr val="tx1"/>
                </a:solidFill>
              </a:rPr>
              <a:t>Can be violated by giving wrong information:</a:t>
            </a:r>
            <a:br>
              <a:rPr lang="en-US" dirty="0" smtClean="0">
                <a:solidFill>
                  <a:schemeClr val="tx1"/>
                </a:solidFill>
              </a:rPr>
            </a:br>
            <a:r>
              <a:rPr lang="en-US" dirty="0" smtClean="0">
                <a:solidFill>
                  <a:schemeClr val="tx1"/>
                </a:solidFill>
              </a:rPr>
              <a:t/>
            </a:r>
            <a:br>
              <a:rPr lang="en-US" dirty="0" smtClean="0">
                <a:solidFill>
                  <a:schemeClr val="tx1"/>
                </a:solidFill>
              </a:rPr>
            </a:br>
            <a:r>
              <a:rPr lang="en-US" dirty="0" smtClean="0">
                <a:solidFill>
                  <a:schemeClr val="tx1"/>
                </a:solidFill>
              </a:rPr>
              <a:t>A: “The Teheran’s in Turkey, isn’t teacher?”</a:t>
            </a:r>
            <a:br>
              <a:rPr lang="en-US" dirty="0" smtClean="0">
                <a:solidFill>
                  <a:schemeClr val="tx1"/>
                </a:solidFill>
              </a:rPr>
            </a:br>
            <a:r>
              <a:rPr lang="en-US" dirty="0" smtClean="0">
                <a:solidFill>
                  <a:schemeClr val="tx1"/>
                </a:solidFill>
              </a:rPr>
              <a:t>B: “And London’s in America I suppose.”</a:t>
            </a:r>
            <a:br>
              <a:rPr lang="en-US" dirty="0" smtClean="0">
                <a:solidFill>
                  <a:schemeClr val="tx1"/>
                </a:solidFill>
              </a:rPr>
            </a:br>
            <a:endParaRPr lang="en-US" dirty="0" smtClean="0">
              <a:solidFill>
                <a:schemeClr val="tx1"/>
              </a:solidFill>
              <a:latin typeface="Book Antiqua" pitchFamily="18" charset="0"/>
            </a:endParaRPr>
          </a:p>
          <a:p>
            <a:pPr algn="ctr"/>
            <a:endParaRPr lang="en-US" dirty="0" smtClean="0">
              <a:solidFill>
                <a:schemeClr val="tx1"/>
              </a:solidFill>
              <a:latin typeface="Book Antiqua" pitchFamily="18" charset="0"/>
            </a:endParaRPr>
          </a:p>
          <a:p>
            <a:pPr algn="ctr"/>
            <a:endParaRPr lang="en-US" dirty="0" smtClean="0">
              <a:solidFill>
                <a:schemeClr val="tx1"/>
              </a:solidFill>
              <a:latin typeface="Book Antiqua" pitchFamily="18" charset="0"/>
            </a:endParaRPr>
          </a:p>
          <a:p>
            <a:pPr algn="ctr"/>
            <a:endParaRPr lang="ar-IQ" dirty="0"/>
          </a:p>
        </p:txBody>
      </p:sp>
      <p:sp>
        <p:nvSpPr>
          <p:cNvPr id="6" name="Rounded Rectangle 5"/>
          <p:cNvSpPr/>
          <p:nvPr/>
        </p:nvSpPr>
        <p:spPr>
          <a:xfrm>
            <a:off x="0" y="2714620"/>
            <a:ext cx="9144000" cy="228601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b="1" i="1" dirty="0" smtClean="0">
                <a:solidFill>
                  <a:schemeClr val="tx1"/>
                </a:solidFill>
                <a:latin typeface="Book Antiqua" pitchFamily="18" charset="0"/>
              </a:rPr>
              <a:t>Relation.</a:t>
            </a:r>
            <a:r>
              <a:rPr lang="en-US" i="1" dirty="0" smtClean="0">
                <a:solidFill>
                  <a:schemeClr val="tx1"/>
                </a:solidFill>
                <a:latin typeface="Book Antiqua" pitchFamily="18" charset="0"/>
              </a:rPr>
              <a:t> </a:t>
            </a:r>
            <a:r>
              <a:rPr lang="en-US" dirty="0" smtClean="0">
                <a:solidFill>
                  <a:schemeClr val="tx1"/>
                </a:solidFill>
                <a:latin typeface="Book Antiqua" pitchFamily="18" charset="0"/>
              </a:rPr>
              <a:t>Be relevant:</a:t>
            </a:r>
          </a:p>
          <a:p>
            <a:r>
              <a:rPr lang="en-US" dirty="0" smtClean="0"/>
              <a:t>A</a:t>
            </a:r>
            <a:r>
              <a:rPr lang="en-US" dirty="0" smtClean="0">
                <a:solidFill>
                  <a:schemeClr val="tx1"/>
                </a:solidFill>
              </a:rPr>
              <a:t>: “Where is my box of </a:t>
            </a:r>
            <a:r>
              <a:rPr lang="en-US" u="sng" dirty="0" smtClean="0">
                <a:solidFill>
                  <a:schemeClr val="tx1"/>
                </a:solidFill>
              </a:rPr>
              <a:t>chocolates</a:t>
            </a:r>
            <a:r>
              <a:rPr lang="en-US" dirty="0" smtClean="0">
                <a:solidFill>
                  <a:schemeClr val="tx1"/>
                </a:solidFill>
              </a:rPr>
              <a:t>?”</a:t>
            </a:r>
            <a:br>
              <a:rPr lang="en-US" dirty="0" smtClean="0">
                <a:solidFill>
                  <a:schemeClr val="tx1"/>
                </a:solidFill>
              </a:rPr>
            </a:br>
            <a:r>
              <a:rPr lang="en-US" dirty="0" smtClean="0">
                <a:solidFill>
                  <a:schemeClr val="tx1"/>
                </a:solidFill>
              </a:rPr>
              <a:t>B: “It is in your room.”</a:t>
            </a:r>
            <a:br>
              <a:rPr lang="en-US" dirty="0" smtClean="0">
                <a:solidFill>
                  <a:schemeClr val="tx1"/>
                </a:solidFill>
              </a:rPr>
            </a:br>
            <a:r>
              <a:rPr lang="en-US" dirty="0" smtClean="0">
                <a:solidFill>
                  <a:schemeClr val="tx1"/>
                </a:solidFill>
              </a:rPr>
              <a:t>In the example, B’s reply relates to the question, not talking about something else. Example of disobeying / violation</a:t>
            </a:r>
            <a:br>
              <a:rPr lang="en-US" dirty="0" smtClean="0">
                <a:solidFill>
                  <a:schemeClr val="tx1"/>
                </a:solidFill>
              </a:rPr>
            </a:br>
            <a:r>
              <a:rPr lang="en-US" dirty="0" smtClean="0">
                <a:solidFill>
                  <a:schemeClr val="tx1"/>
                </a:solidFill>
              </a:rPr>
              <a:t>A: “Where’s my box of chocolates?”</a:t>
            </a:r>
            <a:br>
              <a:rPr lang="en-US" dirty="0" smtClean="0">
                <a:solidFill>
                  <a:schemeClr val="tx1"/>
                </a:solidFill>
              </a:rPr>
            </a:br>
            <a:r>
              <a:rPr lang="en-US" dirty="0" smtClean="0">
                <a:solidFill>
                  <a:schemeClr val="tx1"/>
                </a:solidFill>
              </a:rPr>
              <a:t>B: “I don’t know mine either.”</a:t>
            </a:r>
            <a:endParaRPr lang="ar-IQ" dirty="0">
              <a:solidFill>
                <a:schemeClr val="tx1"/>
              </a:solidFill>
            </a:endParaRPr>
          </a:p>
        </p:txBody>
      </p:sp>
      <p:sp>
        <p:nvSpPr>
          <p:cNvPr id="7" name="Rounded Rectangle 6"/>
          <p:cNvSpPr/>
          <p:nvPr/>
        </p:nvSpPr>
        <p:spPr>
          <a:xfrm>
            <a:off x="0" y="5072074"/>
            <a:ext cx="9144000" cy="228601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en-US" b="1" i="1" dirty="0" smtClean="0">
                <a:solidFill>
                  <a:schemeClr val="tx1"/>
                </a:solidFill>
                <a:latin typeface="Book Antiqua" pitchFamily="18" charset="0"/>
              </a:rPr>
              <a:t>Manne</a:t>
            </a:r>
            <a:r>
              <a:rPr lang="en-US" i="1" dirty="0" smtClean="0">
                <a:solidFill>
                  <a:schemeClr val="tx1"/>
                </a:solidFill>
                <a:latin typeface="Book Antiqua" pitchFamily="18" charset="0"/>
              </a:rPr>
              <a:t>r. </a:t>
            </a:r>
            <a:r>
              <a:rPr lang="en-US" dirty="0" smtClean="0">
                <a:solidFill>
                  <a:schemeClr val="tx1"/>
                </a:solidFill>
                <a:latin typeface="Book Antiqua" pitchFamily="18" charset="0"/>
              </a:rPr>
              <a:t>Be perspicuous: (</a:t>
            </a:r>
            <a:r>
              <a:rPr lang="en-US" dirty="0" err="1" smtClean="0">
                <a:solidFill>
                  <a:schemeClr val="tx1"/>
                </a:solidFill>
                <a:latin typeface="Book Antiqua" pitchFamily="18" charset="0"/>
              </a:rPr>
              <a:t>i</a:t>
            </a:r>
            <a:r>
              <a:rPr lang="en-US" dirty="0" smtClean="0">
                <a:solidFill>
                  <a:schemeClr val="tx1"/>
                </a:solidFill>
                <a:latin typeface="Book Antiqua" pitchFamily="18" charset="0"/>
              </a:rPr>
              <a:t>) Avoid obscurity of expression; (ii) Avoid ambiguity; (iii) Be brief (avoid unnecessary prolixity); (iv) Be orderly.</a:t>
            </a:r>
          </a:p>
          <a:p>
            <a:r>
              <a:rPr lang="en-US" dirty="0" smtClean="0"/>
              <a:t> </a:t>
            </a:r>
            <a:r>
              <a:rPr lang="en-US" dirty="0" smtClean="0">
                <a:solidFill>
                  <a:schemeClr val="tx1"/>
                </a:solidFill>
              </a:rPr>
              <a:t>A: Where was Alfred yesterda</a:t>
            </a:r>
            <a:r>
              <a:rPr lang="en-US" dirty="0" smtClean="0"/>
              <a:t>y?              </a:t>
            </a:r>
            <a:r>
              <a:rPr lang="en-US" dirty="0" smtClean="0">
                <a:solidFill>
                  <a:schemeClr val="tx1"/>
                </a:solidFill>
              </a:rPr>
              <a:t>B: Alfred went to the store and bought some whiskey.</a:t>
            </a:r>
            <a:br>
              <a:rPr lang="en-US" dirty="0" smtClean="0">
                <a:solidFill>
                  <a:schemeClr val="tx1"/>
                </a:solidFill>
              </a:rPr>
            </a:br>
            <a:r>
              <a:rPr lang="en-US" dirty="0" smtClean="0">
                <a:solidFill>
                  <a:schemeClr val="tx1"/>
                </a:solidFill>
              </a:rPr>
              <a:t/>
            </a:r>
            <a:br>
              <a:rPr lang="en-US" dirty="0" smtClean="0">
                <a:solidFill>
                  <a:schemeClr val="tx1"/>
                </a:solidFill>
              </a:rPr>
            </a:br>
            <a:r>
              <a:rPr lang="en-US" dirty="0" smtClean="0">
                <a:solidFill>
                  <a:schemeClr val="tx1"/>
                </a:solidFill>
              </a:rPr>
              <a:t>Example of disobeying / violation:       A: Why was he arrested?    B: He stole the money from the ban.</a:t>
            </a:r>
            <a:endParaRPr lang="ar-IQ"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Effect transition="in" filter="wipe(down)">
                                      <p:cBhvr>
                                        <p:cTn id="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82594"/>
          </a:xfrm>
        </p:spPr>
        <p:txBody>
          <a:bodyPr>
            <a:normAutofit fontScale="90000"/>
          </a:bodyPr>
          <a:lstStyle/>
          <a:p>
            <a:r>
              <a:rPr lang="en-US" dirty="0" smtClean="0"/>
              <a:t>Grice Maxims &amp;  troublesome phenomena</a:t>
            </a:r>
            <a:endParaRPr lang="ar-IQ" dirty="0"/>
          </a:p>
        </p:txBody>
      </p:sp>
      <p:sp>
        <p:nvSpPr>
          <p:cNvPr id="3" name="Content Placeholder 2"/>
          <p:cNvSpPr>
            <a:spLocks noGrp="1"/>
          </p:cNvSpPr>
          <p:nvPr>
            <p:ph idx="1"/>
          </p:nvPr>
        </p:nvSpPr>
        <p:spPr>
          <a:xfrm>
            <a:off x="457200" y="785794"/>
            <a:ext cx="8229600" cy="5340369"/>
          </a:xfrm>
        </p:spPr>
        <p:txBody>
          <a:bodyPr/>
          <a:lstStyle/>
          <a:p>
            <a:pPr algn="l" rtl="0"/>
            <a:r>
              <a:rPr lang="en-US" dirty="0" smtClean="0">
                <a:solidFill>
                  <a:schemeClr val="tx1"/>
                </a:solidFill>
                <a:latin typeface="Book Antiqua" pitchFamily="18" charset="0"/>
              </a:rPr>
              <a:t>1-metaphorical interpretation.</a:t>
            </a:r>
            <a:r>
              <a:rPr lang="en-US" dirty="0" smtClean="0"/>
              <a:t> </a:t>
            </a:r>
          </a:p>
          <a:p>
            <a:pPr algn="l" rtl="0"/>
            <a:r>
              <a:rPr lang="en-US" dirty="0" smtClean="0">
                <a:solidFill>
                  <a:schemeClr val="tx1"/>
                </a:solidFill>
              </a:rPr>
              <a:t>metaphorical interpretation  enable the addressee to </a:t>
            </a:r>
            <a:r>
              <a:rPr lang="en-US" b="1" dirty="0" smtClean="0">
                <a:solidFill>
                  <a:schemeClr val="tx1"/>
                </a:solidFill>
              </a:rPr>
              <a:t>calcu­late </a:t>
            </a:r>
            <a:r>
              <a:rPr lang="en-US" dirty="0" smtClean="0">
                <a:solidFill>
                  <a:schemeClr val="tx1"/>
                </a:solidFill>
              </a:rPr>
              <a:t>(or </a:t>
            </a:r>
            <a:r>
              <a:rPr lang="en-US" b="1" dirty="0" smtClean="0">
                <a:solidFill>
                  <a:schemeClr val="tx1"/>
                </a:solidFill>
              </a:rPr>
              <a:t>compute) </a:t>
            </a:r>
            <a:r>
              <a:rPr lang="en-US" dirty="0" smtClean="0">
                <a:solidFill>
                  <a:schemeClr val="tx1"/>
                </a:solidFill>
              </a:rPr>
              <a:t>the intended meaning of the utterance as a function of its literal meaning and of the context in which it is uttered</a:t>
            </a:r>
            <a:endParaRPr lang="en-US" dirty="0" smtClean="0">
              <a:solidFill>
                <a:schemeClr val="tx1"/>
              </a:solidFill>
              <a:latin typeface="Book Antiqua" pitchFamily="18" charset="0"/>
            </a:endParaRPr>
          </a:p>
          <a:p>
            <a:pPr algn="l" rtl="0">
              <a:buNone/>
            </a:pPr>
            <a:endParaRPr lang="en-US" dirty="0" smtClean="0">
              <a:solidFill>
                <a:schemeClr val="tx1"/>
              </a:solidFill>
              <a:latin typeface="Book Antiqua" pitchFamily="18" charset="0"/>
            </a:endParaRPr>
          </a:p>
          <a:p>
            <a:pPr algn="l" rtl="0">
              <a:buNone/>
            </a:pPr>
            <a:endParaRPr lang="en-US" dirty="0" smtClean="0">
              <a:solidFill>
                <a:schemeClr val="tx1"/>
              </a:solidFill>
              <a:latin typeface="Book Antiqua" pitchFamily="18" charset="0"/>
            </a:endParaRPr>
          </a:p>
          <a:p>
            <a:pPr algn="l" rtl="0">
              <a:buNone/>
            </a:pPr>
            <a:r>
              <a:rPr lang="en-US" dirty="0" smtClean="0">
                <a:solidFill>
                  <a:schemeClr val="tx1"/>
                </a:solidFill>
                <a:latin typeface="Book Antiqua" pitchFamily="18" charset="0"/>
              </a:rPr>
              <a:t>     </a:t>
            </a:r>
            <a:endParaRPr lang="ar-IQ" dirty="0">
              <a:solidFill>
                <a:schemeClr val="tx1"/>
              </a:solidFill>
              <a:latin typeface="Book Antiqua" pitchFamily="18" charset="0"/>
            </a:endParaRPr>
          </a:p>
        </p:txBody>
      </p:sp>
      <p:sp>
        <p:nvSpPr>
          <p:cNvPr id="4" name="Rounded Rectangle 3"/>
          <p:cNvSpPr/>
          <p:nvPr/>
        </p:nvSpPr>
        <p:spPr>
          <a:xfrm>
            <a:off x="3428992" y="4357694"/>
            <a:ext cx="2214578" cy="7143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000" dirty="0" smtClean="0">
                <a:solidFill>
                  <a:schemeClr val="tx1"/>
                </a:solidFill>
                <a:latin typeface="Book Antiqua" pitchFamily="18" charset="0"/>
              </a:rPr>
              <a:t>John is a tiger</a:t>
            </a:r>
          </a:p>
          <a:p>
            <a:pPr algn="ctr"/>
            <a:endParaRPr lang="ar-IQ" dirty="0"/>
          </a:p>
        </p:txBody>
      </p:sp>
      <p:sp>
        <p:nvSpPr>
          <p:cNvPr id="9" name="Rounded Rectangle 8"/>
          <p:cNvSpPr/>
          <p:nvPr/>
        </p:nvSpPr>
        <p:spPr>
          <a:xfrm>
            <a:off x="6715140" y="5943600"/>
            <a:ext cx="242886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i="1" dirty="0" smtClean="0">
                <a:solidFill>
                  <a:schemeClr val="tx1"/>
                </a:solidFill>
              </a:rPr>
              <a:t>John is aggressive </a:t>
            </a:r>
            <a:endParaRPr lang="ar-IQ" dirty="0">
              <a:solidFill>
                <a:schemeClr val="tx1"/>
              </a:solidFill>
            </a:endParaRPr>
          </a:p>
        </p:txBody>
      </p:sp>
      <p:sp>
        <p:nvSpPr>
          <p:cNvPr id="10" name="Rounded Rectangle 9"/>
          <p:cNvSpPr/>
          <p:nvPr/>
        </p:nvSpPr>
        <p:spPr>
          <a:xfrm>
            <a:off x="6572264" y="2786058"/>
            <a:ext cx="2571736"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dirty="0" smtClean="0">
                <a:solidFill>
                  <a:schemeClr val="tx1"/>
                </a:solidFill>
              </a:rPr>
              <a:t>A tiger named John</a:t>
            </a:r>
            <a:endParaRPr lang="ar-IQ" dirty="0">
              <a:solidFill>
                <a:schemeClr val="tx1"/>
              </a:solidFill>
            </a:endParaRPr>
          </a:p>
        </p:txBody>
      </p:sp>
      <p:sp>
        <p:nvSpPr>
          <p:cNvPr id="11" name="Rounded Rectangle 10"/>
          <p:cNvSpPr/>
          <p:nvPr/>
        </p:nvSpPr>
        <p:spPr>
          <a:xfrm>
            <a:off x="0" y="5943600"/>
            <a:ext cx="2428892"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dirty="0" smtClean="0">
                <a:solidFill>
                  <a:schemeClr val="tx1"/>
                </a:solidFill>
              </a:rPr>
              <a:t>John  plays the role of a tiger </a:t>
            </a:r>
            <a:endParaRPr lang="ar-IQ" dirty="0">
              <a:solidFill>
                <a:schemeClr val="tx1"/>
              </a:solidFill>
            </a:endParaRPr>
          </a:p>
        </p:txBody>
      </p:sp>
      <p:cxnSp>
        <p:nvCxnSpPr>
          <p:cNvPr id="13" name="Straight Arrow Connector 12"/>
          <p:cNvCxnSpPr/>
          <p:nvPr/>
        </p:nvCxnSpPr>
        <p:spPr>
          <a:xfrm rot="10800000" flipV="1">
            <a:off x="2500298" y="5286388"/>
            <a:ext cx="928694" cy="714380"/>
          </a:xfrm>
          <a:prstGeom prst="straightConnector1">
            <a:avLst/>
          </a:prstGeom>
          <a:ln>
            <a:solidFill>
              <a:schemeClr val="accent2">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5643570" y="5143512"/>
            <a:ext cx="1285884" cy="642942"/>
          </a:xfrm>
          <a:prstGeom prst="straightConnector1">
            <a:avLst/>
          </a:prstGeom>
          <a:ln>
            <a:solidFill>
              <a:schemeClr val="tx2">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V="1">
            <a:off x="5715008" y="3571876"/>
            <a:ext cx="714380" cy="571504"/>
          </a:xfrm>
          <a:prstGeom prst="straightConnector1">
            <a:avLst/>
          </a:prstGeom>
          <a:ln>
            <a:solidFill>
              <a:schemeClr val="tx2"/>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wedg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lstStyle/>
          <a:p>
            <a:pPr algn="l" rtl="0"/>
            <a:endParaRPr lang="en-US" dirty="0" smtClean="0"/>
          </a:p>
          <a:p>
            <a:pPr lvl="0" algn="l" rtl="0">
              <a:buNone/>
            </a:pPr>
            <a:r>
              <a:rPr lang="en-US" dirty="0" smtClean="0">
                <a:solidFill>
                  <a:schemeClr val="tx1"/>
                </a:solidFill>
              </a:rPr>
              <a:t>'Do you mind if 1 smoke?</a:t>
            </a:r>
          </a:p>
          <a:p>
            <a:pPr lvl="0" algn="l" rtl="0">
              <a:buNone/>
            </a:pPr>
            <a:endParaRPr lang="en-US" dirty="0" smtClean="0">
              <a:solidFill>
                <a:schemeClr val="tx1"/>
              </a:solidFill>
            </a:endParaRPr>
          </a:p>
          <a:p>
            <a:pPr lvl="0" algn="l" rtl="0">
              <a:buNone/>
            </a:pPr>
            <a:r>
              <a:rPr lang="en-US" dirty="0" smtClean="0">
                <a:solidFill>
                  <a:schemeClr val="tx1"/>
                </a:solidFill>
              </a:rPr>
              <a:t>1- information-seeking question</a:t>
            </a:r>
          </a:p>
          <a:p>
            <a:pPr lvl="0" algn="l" rtl="0">
              <a:buNone/>
            </a:pPr>
            <a:r>
              <a:rPr lang="en-US" dirty="0" smtClean="0">
                <a:solidFill>
                  <a:schemeClr val="tx1"/>
                </a:solidFill>
              </a:rPr>
              <a:t>2- request </a:t>
            </a:r>
          </a:p>
          <a:p>
            <a:pPr algn="l" rtl="0">
              <a:buNone/>
            </a:pPr>
            <a:r>
              <a:rPr lang="en-US" i="1" dirty="0" err="1" smtClean="0">
                <a:solidFill>
                  <a:schemeClr val="tx1"/>
                </a:solidFill>
              </a:rPr>
              <a:t>xI</a:t>
            </a:r>
            <a:r>
              <a:rPr lang="en-US" i="1" dirty="0" smtClean="0">
                <a:solidFill>
                  <a:schemeClr val="tx1"/>
                </a:solidFill>
              </a:rPr>
              <a:t> want to watch t.</a:t>
            </a:r>
            <a:r>
              <a:rPr lang="en-US" dirty="0" smtClean="0">
                <a:solidFill>
                  <a:schemeClr val="tx1"/>
                </a:solidFill>
              </a:rPr>
              <a:t> </a:t>
            </a:r>
            <a:r>
              <a:rPr lang="en-US" i="1" dirty="0" smtClean="0">
                <a:solidFill>
                  <a:schemeClr val="tx1"/>
                </a:solidFill>
              </a:rPr>
              <a:t>V  now.</a:t>
            </a:r>
          </a:p>
          <a:p>
            <a:pPr algn="l" rtl="0">
              <a:buNone/>
            </a:pPr>
            <a:r>
              <a:rPr lang="en-US" i="1" dirty="0" smtClean="0">
                <a:solidFill>
                  <a:schemeClr val="tx1"/>
                </a:solidFill>
              </a:rPr>
              <a:t>y: You have not put your toys away.</a:t>
            </a:r>
            <a:r>
              <a:rPr lang="en-US" dirty="0" smtClean="0">
                <a:solidFill>
                  <a:schemeClr val="tx1"/>
                </a:solidFill>
              </a:rPr>
              <a:t/>
            </a:r>
            <a:br>
              <a:rPr lang="en-US" dirty="0" smtClean="0">
                <a:solidFill>
                  <a:schemeClr val="tx1"/>
                </a:solidFill>
              </a:rPr>
            </a:br>
            <a:r>
              <a:rPr lang="en-US" dirty="0" smtClean="0">
                <a:solidFill>
                  <a:schemeClr val="tx1"/>
                </a:solidFill>
              </a:rPr>
              <a:t>Irrelevant answer to express refusal</a:t>
            </a:r>
          </a:p>
          <a:p>
            <a:pPr lvl="0" algn="l" rtl="0"/>
            <a:endParaRPr lang="en-US" dirty="0" smtClean="0">
              <a:solidFill>
                <a:schemeClr val="tx1"/>
              </a:solidFill>
            </a:endParaRPr>
          </a:p>
          <a:p>
            <a:pPr lvl="0" algn="l" rtl="0">
              <a:buNone/>
            </a:pPr>
            <a:endParaRPr lang="en-US" dirty="0" smtClean="0">
              <a:solidFill>
                <a:schemeClr val="tx1"/>
              </a:solidFill>
            </a:endParaRPr>
          </a:p>
          <a:p>
            <a:pPr algn="l" rtl="0"/>
            <a:endParaRPr lang="ar-IQ" dirty="0"/>
          </a:p>
        </p:txBody>
      </p:sp>
    </p:spTree>
  </p:cSld>
  <p:clrMapOvr>
    <a:masterClrMapping/>
  </p:clrMapOvr>
  <p:transition>
    <p:wedg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6908"/>
          </a:xfrm>
        </p:spPr>
        <p:txBody>
          <a:bodyPr>
            <a:normAutofit fontScale="90000"/>
          </a:bodyPr>
          <a:lstStyle/>
          <a:p>
            <a:r>
              <a:rPr lang="en-US" dirty="0" smtClean="0"/>
              <a:t>Grice's conversational </a:t>
            </a:r>
            <a:r>
              <a:rPr lang="en-US" dirty="0" err="1" smtClean="0"/>
              <a:t>implicatures</a:t>
            </a:r>
            <a:r>
              <a:rPr lang="en-US" dirty="0" smtClean="0"/>
              <a:t> properties  </a:t>
            </a:r>
            <a:endParaRPr lang="ar-IQ" dirty="0"/>
          </a:p>
        </p:txBody>
      </p:sp>
      <p:sp>
        <p:nvSpPr>
          <p:cNvPr id="3" name="Content Placeholder 2"/>
          <p:cNvSpPr>
            <a:spLocks noGrp="1"/>
          </p:cNvSpPr>
          <p:nvPr>
            <p:ph idx="1"/>
          </p:nvPr>
        </p:nvSpPr>
        <p:spPr>
          <a:xfrm>
            <a:off x="457200" y="1000108"/>
            <a:ext cx="8229600" cy="5126055"/>
          </a:xfrm>
        </p:spPr>
        <p:txBody>
          <a:bodyPr/>
          <a:lstStyle/>
          <a:p>
            <a:pPr algn="just" rtl="0">
              <a:buNone/>
            </a:pPr>
            <a:r>
              <a:rPr lang="en-US" b="1" dirty="0" smtClean="0">
                <a:solidFill>
                  <a:schemeClr val="tx1"/>
                </a:solidFill>
                <a:latin typeface="Book Antiqua" pitchFamily="18" charset="0"/>
              </a:rPr>
              <a:t>defeasibility. </a:t>
            </a:r>
          </a:p>
          <a:p>
            <a:pPr algn="just" rtl="0">
              <a:buNone/>
            </a:pPr>
            <a:r>
              <a:rPr lang="en-US" b="1" dirty="0" smtClean="0">
                <a:solidFill>
                  <a:schemeClr val="tx1"/>
                </a:solidFill>
                <a:latin typeface="Book Antiqua" pitchFamily="18" charset="0"/>
              </a:rPr>
              <a:t>          </a:t>
            </a:r>
            <a:r>
              <a:rPr lang="en-US" dirty="0" smtClean="0">
                <a:solidFill>
                  <a:schemeClr val="tx1"/>
                </a:solidFill>
                <a:latin typeface="Book Antiqua" pitchFamily="18" charset="0"/>
              </a:rPr>
              <a:t>To say that </a:t>
            </a:r>
            <a:r>
              <a:rPr lang="en-US" dirty="0" err="1" smtClean="0">
                <a:solidFill>
                  <a:schemeClr val="tx1"/>
                </a:solidFill>
                <a:latin typeface="Book Antiqua" pitchFamily="18" charset="0"/>
              </a:rPr>
              <a:t>implicatures</a:t>
            </a:r>
            <a:r>
              <a:rPr lang="en-US" dirty="0" smtClean="0">
                <a:solidFill>
                  <a:schemeClr val="tx1"/>
                </a:solidFill>
                <a:latin typeface="Book Antiqua" pitchFamily="18" charset="0"/>
              </a:rPr>
              <a:t> are </a:t>
            </a:r>
            <a:r>
              <a:rPr lang="en-US" dirty="0" err="1" smtClean="0">
                <a:solidFill>
                  <a:schemeClr val="tx1"/>
                </a:solidFill>
                <a:latin typeface="Book Antiqua" pitchFamily="18" charset="0"/>
              </a:rPr>
              <a:t>defeasible</a:t>
            </a:r>
            <a:r>
              <a:rPr lang="en-US" dirty="0" smtClean="0">
                <a:solidFill>
                  <a:schemeClr val="tx1"/>
                </a:solidFill>
                <a:latin typeface="Book Antiqua" pitchFamily="18" charset="0"/>
              </a:rPr>
              <a:t> is to say that their validity is context-dependent and that in particular contexts they can be cancelled without contradiction or any other kind of anomaly. For example, the conjunction of two clauses by means of </a:t>
            </a:r>
            <a:r>
              <a:rPr lang="en-US" i="1" dirty="0" smtClean="0">
                <a:solidFill>
                  <a:schemeClr val="tx1"/>
                </a:solidFill>
                <a:latin typeface="Book Antiqua" pitchFamily="18" charset="0"/>
              </a:rPr>
              <a:t>and, </a:t>
            </a:r>
            <a:r>
              <a:rPr lang="en-US" dirty="0" smtClean="0">
                <a:solidFill>
                  <a:schemeClr val="tx1"/>
                </a:solidFill>
                <a:latin typeface="Book Antiqua" pitchFamily="18" charset="0"/>
              </a:rPr>
              <a:t>as in</a:t>
            </a:r>
          </a:p>
          <a:p>
            <a:pPr algn="l" rtl="0">
              <a:buNone/>
            </a:pPr>
            <a:r>
              <a:rPr lang="en-US" i="1" dirty="0" smtClean="0">
                <a:solidFill>
                  <a:schemeClr val="tx1"/>
                </a:solidFill>
                <a:latin typeface="Book Antiqua" pitchFamily="18" charset="0"/>
              </a:rPr>
              <a:t>John arrived late and missed the train,</a:t>
            </a:r>
            <a:endParaRPr lang="en-US" dirty="0" smtClean="0">
              <a:solidFill>
                <a:schemeClr val="tx1"/>
              </a:solidFill>
              <a:latin typeface="Book Antiqua" pitchFamily="18" charset="0"/>
            </a:endParaRPr>
          </a:p>
          <a:p>
            <a:pPr algn="just" rtl="0">
              <a:buNone/>
            </a:pPr>
            <a:r>
              <a:rPr lang="en-US" dirty="0" smtClean="0">
                <a:solidFill>
                  <a:schemeClr val="tx1"/>
                </a:solidFill>
              </a:rPr>
              <a:t> </a:t>
            </a:r>
            <a:r>
              <a:rPr lang="en-US" dirty="0" smtClean="0">
                <a:solidFill>
                  <a:schemeClr val="tx1"/>
                </a:solidFill>
                <a:latin typeface="Book Antiqua" pitchFamily="18" charset="0"/>
              </a:rPr>
              <a:t>there is a temporal and/or causal </a:t>
            </a:r>
            <a:r>
              <a:rPr lang="en-US" dirty="0" err="1" smtClean="0">
                <a:solidFill>
                  <a:schemeClr val="tx1"/>
                </a:solidFill>
                <a:latin typeface="Book Antiqua" pitchFamily="18" charset="0"/>
              </a:rPr>
              <a:t>connexion</a:t>
            </a:r>
            <a:r>
              <a:rPr lang="en-US" dirty="0" smtClean="0">
                <a:solidFill>
                  <a:schemeClr val="tx1"/>
                </a:solidFill>
                <a:latin typeface="Book Antiqua" pitchFamily="18" charset="0"/>
              </a:rPr>
              <a:t> between the situations described in the two conjoined clauses. </a:t>
            </a:r>
          </a:p>
          <a:p>
            <a:pPr algn="just" rtl="0">
              <a:buNone/>
            </a:pPr>
            <a:r>
              <a:rPr lang="en-US" dirty="0" smtClean="0">
                <a:solidFill>
                  <a:schemeClr val="tx1"/>
                </a:solidFill>
                <a:latin typeface="Book Antiqua" pitchFamily="18" charset="0"/>
              </a:rPr>
              <a:t>John missed the train because he arrived late </a:t>
            </a:r>
          </a:p>
          <a:p>
            <a:pPr algn="just" rtl="0">
              <a:buNone/>
            </a:pPr>
            <a:endParaRPr lang="en-US" dirty="0" smtClean="0">
              <a:solidFill>
                <a:schemeClr val="tx1"/>
              </a:solidFill>
              <a:latin typeface="Book Antiqua" pitchFamily="18" charset="0"/>
            </a:endParaRPr>
          </a:p>
          <a:p>
            <a:pPr algn="l" rtl="0">
              <a:buNone/>
            </a:pPr>
            <a:endParaRPr lang="ar-IQ" dirty="0">
              <a:solidFill>
                <a:schemeClr val="tx1"/>
              </a:solidFill>
              <a:latin typeface="Book Antiqua" pitchFamily="18" charset="0"/>
            </a:endParaRPr>
          </a:p>
        </p:txBody>
      </p:sp>
    </p:spTree>
  </p:cSld>
  <p:clrMapOvr>
    <a:masterClrMapping/>
  </p:clrMapOvr>
  <p:transition>
    <p:wedg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940048"/>
          </a:xfrm>
        </p:spPr>
        <p:txBody>
          <a:bodyPr>
            <a:noAutofit/>
          </a:bodyPr>
          <a:lstStyle/>
          <a:p>
            <a:pPr algn="just" rtl="0"/>
            <a:r>
              <a:rPr lang="en-US" sz="2400" dirty="0" smtClean="0">
                <a:solidFill>
                  <a:schemeClr val="accent3">
                    <a:lumMod val="50000"/>
                  </a:schemeClr>
                </a:solidFill>
              </a:rPr>
              <a:t>Introduction</a:t>
            </a:r>
            <a:br>
              <a:rPr lang="en-US" sz="2400" dirty="0" smtClean="0">
                <a:solidFill>
                  <a:schemeClr val="accent3">
                    <a:lumMod val="50000"/>
                  </a:schemeClr>
                </a:solidFill>
              </a:rPr>
            </a:br>
            <a:r>
              <a:rPr lang="en-US" sz="2400" dirty="0" smtClean="0">
                <a:solidFill>
                  <a:schemeClr val="accent3">
                    <a:lumMod val="50000"/>
                  </a:schemeClr>
                </a:solidFill>
              </a:rPr>
              <a:t/>
            </a:r>
            <a:br>
              <a:rPr lang="en-US" sz="2400" dirty="0" smtClean="0">
                <a:solidFill>
                  <a:schemeClr val="accent3">
                    <a:lumMod val="50000"/>
                  </a:schemeClr>
                </a:solidFill>
              </a:rPr>
            </a:br>
            <a:r>
              <a:rPr lang="en-US" sz="2400" dirty="0" smtClean="0">
                <a:solidFill>
                  <a:schemeClr val="accent3">
                    <a:lumMod val="50000"/>
                  </a:schemeClr>
                </a:solidFill>
              </a:rPr>
              <a:t>    in the previous lectures we have tackled the semantic relations which hold between words . In this lecture we shall move to the semantic relations between sentences, as well as the correlation between semantics &amp; pragmatics which help to infer the intended meaning in the right context. And we shall see that </a:t>
            </a:r>
            <a:r>
              <a:rPr lang="it-IT" sz="2400" b="1" dirty="0" smtClean="0">
                <a:solidFill>
                  <a:srgbClr val="FF0000"/>
                </a:solidFill>
              </a:rPr>
              <a:t> </a:t>
            </a:r>
            <a:r>
              <a:rPr lang="it-IT" sz="2400" dirty="0" smtClean="0">
                <a:solidFill>
                  <a:schemeClr val="tx1"/>
                </a:solidFill>
              </a:rPr>
              <a:t>In the uses of language what is meant is often more than , or different from, what has actually been said               .</a:t>
            </a:r>
            <a:br>
              <a:rPr lang="it-IT" sz="2400" dirty="0" smtClean="0">
                <a:solidFill>
                  <a:schemeClr val="tx1"/>
                </a:solidFill>
              </a:rPr>
            </a:br>
            <a:endParaRPr lang="en-US" sz="2400" dirty="0">
              <a:solidFill>
                <a:schemeClr val="tx1"/>
              </a:solidFill>
            </a:endParaRPr>
          </a:p>
        </p:txBody>
      </p:sp>
      <p:sp>
        <p:nvSpPr>
          <p:cNvPr id="3" name="Content Placeholder 2"/>
          <p:cNvSpPr>
            <a:spLocks noGrp="1"/>
          </p:cNvSpPr>
          <p:nvPr>
            <p:ph idx="1"/>
          </p:nvPr>
        </p:nvSpPr>
        <p:spPr>
          <a:xfrm>
            <a:off x="285720" y="3214686"/>
            <a:ext cx="8586790" cy="2500330"/>
          </a:xfrm>
        </p:spPr>
        <p:txBody>
          <a:bodyPr>
            <a:noAutofit/>
          </a:bodyPr>
          <a:lstStyle/>
          <a:p>
            <a:pPr algn="l">
              <a:buNone/>
            </a:pPr>
            <a:r>
              <a:rPr lang="it-IT" dirty="0" smtClean="0">
                <a:solidFill>
                  <a:schemeClr val="accent1"/>
                </a:solidFill>
              </a:rPr>
              <a:t>Meaning in </a:t>
            </a:r>
            <a:r>
              <a:rPr lang="it-IT" dirty="0" smtClean="0">
                <a:solidFill>
                  <a:schemeClr val="accent1"/>
                </a:solidFill>
                <a:latin typeface="+mj-lt"/>
              </a:rPr>
              <a:t>Pragmatics and Semantics:</a:t>
            </a:r>
          </a:p>
          <a:p>
            <a:pPr algn="l" rtl="0">
              <a:buNone/>
            </a:pPr>
            <a:r>
              <a:rPr lang="it-IT" dirty="0" smtClean="0">
                <a:solidFill>
                  <a:schemeClr val="tx1"/>
                </a:solidFill>
                <a:latin typeface="+mj-lt"/>
              </a:rPr>
              <a:t>Meaning in pragmatics is defined as relative to the speaker (or user) of the language, as well as to the hearer how could he\she infer what the speaker implicates.</a:t>
            </a:r>
          </a:p>
          <a:p>
            <a:pPr algn="l"/>
            <a:r>
              <a:rPr lang="it-IT" dirty="0" smtClean="0">
                <a:solidFill>
                  <a:schemeClr val="tx1"/>
                </a:solidFill>
                <a:latin typeface="+mj-lt"/>
              </a:rPr>
              <a:t>Meaning in semantics is defined as a property of expressions of a given language, in abstraction from</a:t>
            </a:r>
            <a:r>
              <a:rPr lang="ar-IQ" dirty="0" smtClean="0">
                <a:solidFill>
                  <a:schemeClr val="tx1"/>
                </a:solidFill>
                <a:latin typeface="+mj-lt"/>
              </a:rPr>
              <a:t> </a:t>
            </a:r>
            <a:r>
              <a:rPr lang="it-IT" dirty="0" smtClean="0">
                <a:solidFill>
                  <a:schemeClr val="tx1"/>
                </a:solidFill>
                <a:latin typeface="+mj-lt"/>
              </a:rPr>
              <a:t>particular situations, speakers or hearers.</a:t>
            </a:r>
          </a:p>
          <a:p>
            <a:pPr algn="l" rtl="0">
              <a:buNone/>
            </a:pPr>
            <a:endParaRPr lang="ar-IQ" dirty="0" smtClean="0">
              <a:solidFill>
                <a:schemeClr val="tx1"/>
              </a:solidFill>
              <a:latin typeface="+mj-lt"/>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scalar </a:t>
            </a:r>
            <a:r>
              <a:rPr lang="en-US" b="1" dirty="0" err="1" smtClean="0"/>
              <a:t>implicatures</a:t>
            </a:r>
            <a:r>
              <a:rPr lang="en-US" b="1" dirty="0" smtClean="0"/>
              <a:t> </a:t>
            </a:r>
            <a:endParaRPr lang="ar-IQ" dirty="0"/>
          </a:p>
        </p:txBody>
      </p:sp>
      <p:sp>
        <p:nvSpPr>
          <p:cNvPr id="3" name="Content Placeholder 2"/>
          <p:cNvSpPr>
            <a:spLocks noGrp="1"/>
          </p:cNvSpPr>
          <p:nvPr>
            <p:ph idx="1"/>
          </p:nvPr>
        </p:nvSpPr>
        <p:spPr/>
        <p:txBody>
          <a:bodyPr>
            <a:normAutofit fontScale="85000" lnSpcReduction="10000"/>
          </a:bodyPr>
          <a:lstStyle/>
          <a:p>
            <a:pPr algn="just" rtl="0"/>
            <a:r>
              <a:rPr lang="en-US" dirty="0" smtClean="0"/>
              <a:t>A</a:t>
            </a:r>
            <a:r>
              <a:rPr lang="en-US" dirty="0" smtClean="0">
                <a:solidFill>
                  <a:schemeClr val="tx1"/>
                </a:solidFill>
              </a:rPr>
              <a:t> </a:t>
            </a:r>
            <a:r>
              <a:rPr lang="en-US" u="sng" dirty="0" smtClean="0">
                <a:solidFill>
                  <a:schemeClr val="tx1"/>
                </a:solidFill>
              </a:rPr>
              <a:t>scalar</a:t>
            </a:r>
            <a:r>
              <a:rPr lang="en-US" dirty="0" smtClean="0">
                <a:solidFill>
                  <a:schemeClr val="tx1"/>
                </a:solidFill>
              </a:rPr>
              <a:t> </a:t>
            </a:r>
            <a:r>
              <a:rPr lang="en-US" dirty="0" err="1" smtClean="0">
                <a:solidFill>
                  <a:schemeClr val="tx1"/>
                </a:solidFill>
              </a:rPr>
              <a:t>implicature</a:t>
            </a:r>
            <a:r>
              <a:rPr lang="en-US" dirty="0" smtClean="0">
                <a:solidFill>
                  <a:schemeClr val="tx1"/>
                </a:solidFill>
              </a:rPr>
              <a:t> is a quantity </a:t>
            </a:r>
            <a:r>
              <a:rPr lang="en-US" dirty="0" err="1" smtClean="0">
                <a:solidFill>
                  <a:schemeClr val="tx1"/>
                </a:solidFill>
              </a:rPr>
              <a:t>implicature</a:t>
            </a:r>
            <a:r>
              <a:rPr lang="en-US" dirty="0" smtClean="0">
                <a:solidFill>
                  <a:schemeClr val="tx1"/>
                </a:solidFill>
              </a:rPr>
              <a:t> based on the use of an </a:t>
            </a:r>
            <a:r>
              <a:rPr lang="en-US" dirty="0" err="1" smtClean="0">
                <a:solidFill>
                  <a:schemeClr val="tx1"/>
                </a:solidFill>
              </a:rPr>
              <a:t>informationally</a:t>
            </a:r>
            <a:r>
              <a:rPr lang="en-US" dirty="0" smtClean="0">
                <a:solidFill>
                  <a:schemeClr val="tx1"/>
                </a:solidFill>
              </a:rPr>
              <a:t> weak term in an </a:t>
            </a:r>
            <a:r>
              <a:rPr lang="en-US" dirty="0" smtClean="0">
                <a:solidFill>
                  <a:schemeClr val="tx1"/>
                </a:solidFill>
                <a:hlinkClick r:id="rId2"/>
              </a:rPr>
              <a:t>implicational scale</a:t>
            </a:r>
            <a:r>
              <a:rPr lang="en-US" dirty="0" smtClean="0">
                <a:solidFill>
                  <a:schemeClr val="tx1"/>
                </a:solidFill>
              </a:rPr>
              <a:t>.</a:t>
            </a:r>
          </a:p>
          <a:p>
            <a:pPr algn="just" rtl="0"/>
            <a:r>
              <a:rPr lang="en-US" dirty="0" smtClean="0">
                <a:solidFill>
                  <a:schemeClr val="tx1"/>
                </a:solidFill>
              </a:rPr>
              <a:t> .</a:t>
            </a:r>
          </a:p>
          <a:p>
            <a:pPr algn="l" rtl="0"/>
            <a:r>
              <a:rPr lang="en-US" b="1" dirty="0" smtClean="0">
                <a:solidFill>
                  <a:schemeClr val="tx1"/>
                </a:solidFill>
              </a:rPr>
              <a:t>scalar </a:t>
            </a:r>
            <a:r>
              <a:rPr lang="en-US" b="1" dirty="0" err="1" smtClean="0">
                <a:solidFill>
                  <a:schemeClr val="tx1"/>
                </a:solidFill>
              </a:rPr>
              <a:t>implicatures</a:t>
            </a:r>
            <a:r>
              <a:rPr lang="en-US" b="1" dirty="0" smtClean="0">
                <a:solidFill>
                  <a:schemeClr val="tx1"/>
                </a:solidFill>
              </a:rPr>
              <a:t> </a:t>
            </a:r>
            <a:r>
              <a:rPr lang="en-US" dirty="0" smtClean="0">
                <a:solidFill>
                  <a:schemeClr val="tx1"/>
                </a:solidFill>
              </a:rPr>
              <a:t>involving quantifiers, such as 'some' and 'many</a:t>
            </a:r>
            <a:r>
              <a:rPr lang="en-US" baseline="30000" dirty="0" smtClean="0">
                <a:solidFill>
                  <a:schemeClr val="tx1"/>
                </a:solidFill>
              </a:rPr>
              <a:t>1</a:t>
            </a:r>
            <a:r>
              <a:rPr lang="en-US" dirty="0" smtClean="0">
                <a:solidFill>
                  <a:schemeClr val="tx1"/>
                </a:solidFill>
              </a:rPr>
              <a:t>, and numerals (as well as modal, evaluative adjectives and certain other classes of expressions}. </a:t>
            </a:r>
          </a:p>
          <a:p>
            <a:pPr lvl="0" algn="l" rtl="0"/>
            <a:r>
              <a:rPr lang="en-US" i="1" dirty="0" smtClean="0">
                <a:solidFill>
                  <a:schemeClr val="tx1"/>
                </a:solidFill>
              </a:rPr>
              <a:t>The Browns have two daughters</a:t>
            </a:r>
            <a:endParaRPr lang="en-US" dirty="0" smtClean="0">
              <a:solidFill>
                <a:schemeClr val="tx1"/>
              </a:solidFill>
            </a:endParaRPr>
          </a:p>
          <a:p>
            <a:pPr algn="l" rtl="0"/>
            <a:r>
              <a:rPr lang="en-US" dirty="0" smtClean="0">
                <a:solidFill>
                  <a:schemeClr val="tx1"/>
                </a:solidFill>
              </a:rPr>
              <a:t> </a:t>
            </a:r>
          </a:p>
          <a:p>
            <a:pPr algn="l" rtl="0"/>
            <a:r>
              <a:rPr lang="en-US" dirty="0" smtClean="0">
                <a:solidFill>
                  <a:schemeClr val="tx1"/>
                </a:solidFill>
              </a:rPr>
              <a:t>will normally implicate that the Browns have only (i.e., no more than) two daughters (and in many contexts it will also implicate that they have no sons; </a:t>
            </a:r>
            <a:r>
              <a:rPr lang="en-US" i="1" dirty="0" smtClean="0">
                <a:solidFill>
                  <a:schemeClr val="tx1"/>
                </a:solidFill>
              </a:rPr>
              <a:t>Have the Browns got any children?). </a:t>
            </a:r>
            <a:r>
              <a:rPr lang="en-US" dirty="0" smtClean="0">
                <a:solidFill>
                  <a:schemeClr val="tx1"/>
                </a:solidFill>
              </a:rPr>
              <a:t>But the </a:t>
            </a:r>
            <a:r>
              <a:rPr lang="en-US" dirty="0" err="1" smtClean="0">
                <a:solidFill>
                  <a:schemeClr val="tx1"/>
                </a:solidFill>
              </a:rPr>
              <a:t>implicature</a:t>
            </a:r>
            <a:r>
              <a:rPr lang="en-US" dirty="0" smtClean="0">
                <a:solidFill>
                  <a:schemeClr val="tx1"/>
                </a:solidFill>
              </a:rPr>
              <a:t> is readily cancelled, in an appropriate context, by adding, for example,</a:t>
            </a:r>
          </a:p>
          <a:p>
            <a:pPr lvl="0" algn="l" rtl="0"/>
            <a:r>
              <a:rPr lang="en-US" dirty="0" smtClean="0">
                <a:solidFill>
                  <a:schemeClr val="tx1"/>
                </a:solidFill>
              </a:rPr>
              <a:t>- </a:t>
            </a:r>
            <a:r>
              <a:rPr lang="en-US" i="1" dirty="0" smtClean="0">
                <a:solidFill>
                  <a:schemeClr val="tx1"/>
                </a:solidFill>
              </a:rPr>
              <a:t>in fact, they have three.</a:t>
            </a:r>
            <a:endParaRPr lang="en-US" dirty="0" smtClean="0">
              <a:solidFill>
                <a:schemeClr val="tx1"/>
              </a:solidFill>
            </a:endParaRPr>
          </a:p>
          <a:p>
            <a:r>
              <a:rPr lang="en-US" dirty="0" smtClean="0"/>
              <a:t> </a:t>
            </a:r>
          </a:p>
          <a:p>
            <a:endParaRPr lang="ar-IQ" dirty="0"/>
          </a:p>
        </p:txBody>
      </p:sp>
    </p:spTree>
  </p:cSld>
  <p:clrMapOvr>
    <a:masterClrMapping/>
  </p:clrMapOvr>
  <p:transition>
    <p:wedg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Calculability</a:t>
            </a:r>
            <a:endParaRPr lang="ar-IQ" dirty="0"/>
          </a:p>
        </p:txBody>
      </p:sp>
      <p:sp>
        <p:nvSpPr>
          <p:cNvPr id="3" name="Content Placeholder 2"/>
          <p:cNvSpPr>
            <a:spLocks noGrp="1"/>
          </p:cNvSpPr>
          <p:nvPr>
            <p:ph idx="1"/>
          </p:nvPr>
        </p:nvSpPr>
        <p:spPr>
          <a:xfrm>
            <a:off x="457200" y="1285860"/>
            <a:ext cx="8229600" cy="5572140"/>
          </a:xfrm>
        </p:spPr>
        <p:txBody>
          <a:bodyPr>
            <a:normAutofit fontScale="92500" lnSpcReduction="10000"/>
          </a:bodyPr>
          <a:lstStyle/>
          <a:p>
            <a:pPr algn="l" rtl="0"/>
            <a:r>
              <a:rPr lang="en-US" dirty="0" smtClean="0">
                <a:solidFill>
                  <a:schemeClr val="tx1"/>
                </a:solidFill>
              </a:rPr>
              <a:t>Calculability — you can trace a line of reasoning leading from the utterance to the </a:t>
            </a:r>
            <a:r>
              <a:rPr lang="en-US" dirty="0" err="1" smtClean="0">
                <a:solidFill>
                  <a:schemeClr val="tx1"/>
                </a:solidFill>
              </a:rPr>
              <a:t>implicature</a:t>
            </a:r>
            <a:r>
              <a:rPr lang="en-US" dirty="0" smtClean="0">
                <a:solidFill>
                  <a:schemeClr val="tx1"/>
                </a:solidFill>
              </a:rPr>
              <a:t>, and including at some point the assumption that the speaker was obeying the rules of conversation to the best of their ability. See below</a:t>
            </a:r>
            <a:r>
              <a:rPr lang="en-US" dirty="0" smtClean="0"/>
              <a:t>.</a:t>
            </a:r>
          </a:p>
          <a:p>
            <a:pPr algn="l" rtl="0"/>
            <a:r>
              <a:rPr lang="en-US" dirty="0" smtClean="0"/>
              <a:t>A</a:t>
            </a:r>
            <a:r>
              <a:rPr lang="en-US" dirty="0" smtClean="0">
                <a:solidFill>
                  <a:schemeClr val="tx1"/>
                </a:solidFill>
                <a:latin typeface="Book Antiqua" pitchFamily="18" charset="0"/>
              </a:rPr>
              <a:t>: </a:t>
            </a:r>
            <a:r>
              <a:rPr lang="en-US" i="1" dirty="0" smtClean="0">
                <a:solidFill>
                  <a:schemeClr val="tx1"/>
                </a:solidFill>
                <a:latin typeface="Book Antiqua" pitchFamily="18" charset="0"/>
              </a:rPr>
              <a:t>Will Sally be at the meeting?</a:t>
            </a:r>
          </a:p>
          <a:p>
            <a:pPr algn="l" rtl="0"/>
            <a:r>
              <a:rPr lang="en-US" dirty="0" smtClean="0">
                <a:solidFill>
                  <a:schemeClr val="tx1"/>
                </a:solidFill>
                <a:latin typeface="Book Antiqua" pitchFamily="18" charset="0"/>
              </a:rPr>
              <a:t>B: </a:t>
            </a:r>
            <a:r>
              <a:rPr lang="en-US" i="1" dirty="0" smtClean="0">
                <a:solidFill>
                  <a:schemeClr val="tx1"/>
                </a:solidFill>
                <a:latin typeface="Book Antiqua" pitchFamily="18" charset="0"/>
              </a:rPr>
              <a:t>Her car broke down.</a:t>
            </a:r>
            <a:endParaRPr lang="en-US" dirty="0" smtClean="0">
              <a:solidFill>
                <a:schemeClr val="tx1"/>
              </a:solidFill>
              <a:latin typeface="Book Antiqua" pitchFamily="18" charset="0"/>
            </a:endParaRPr>
          </a:p>
          <a:p>
            <a:pPr algn="l" rtl="0"/>
            <a:r>
              <a:rPr lang="en-US" dirty="0" smtClean="0">
                <a:solidFill>
                  <a:schemeClr val="tx1"/>
                </a:solidFill>
                <a:latin typeface="Book Antiqua" pitchFamily="18" charset="0"/>
              </a:rPr>
              <a:t>+&gt; Sally will not be at the meeting</a:t>
            </a:r>
          </a:p>
          <a:p>
            <a:pPr algn="l" rtl="0"/>
            <a:r>
              <a:rPr lang="en-US" dirty="0" smtClean="0">
                <a:solidFill>
                  <a:schemeClr val="tx1"/>
                </a:solidFill>
                <a:latin typeface="Book Antiqua" pitchFamily="18" charset="0"/>
              </a:rPr>
              <a:t>Person A reasons: </a:t>
            </a:r>
          </a:p>
          <a:p>
            <a:pPr algn="l" rtl="0"/>
            <a:r>
              <a:rPr lang="en-US" dirty="0" smtClean="0">
                <a:solidFill>
                  <a:schemeClr val="tx1"/>
                </a:solidFill>
                <a:latin typeface="Book Antiqua" pitchFamily="18" charset="0"/>
              </a:rPr>
              <a:t>(1) I assume B is following the rule of relevance.</a:t>
            </a:r>
          </a:p>
          <a:p>
            <a:pPr algn="l" rtl="0"/>
            <a:r>
              <a:rPr lang="en-US" dirty="0" smtClean="0">
                <a:solidFill>
                  <a:schemeClr val="tx1"/>
                </a:solidFill>
                <a:latin typeface="Book Antiqua" pitchFamily="18" charset="0"/>
              </a:rPr>
              <a:t>(2) His remark would not be </a:t>
            </a:r>
            <a:r>
              <a:rPr lang="en-US" b="1" dirty="0" smtClean="0">
                <a:solidFill>
                  <a:schemeClr val="tx1"/>
                </a:solidFill>
                <a:latin typeface="Book Antiqua" pitchFamily="18" charset="0"/>
              </a:rPr>
              <a:t>relevant</a:t>
            </a:r>
            <a:r>
              <a:rPr lang="en-US" dirty="0" smtClean="0">
                <a:solidFill>
                  <a:schemeClr val="tx1"/>
                </a:solidFill>
                <a:latin typeface="Book Antiqua" pitchFamily="18" charset="0"/>
              </a:rPr>
              <a:t> unless the fact that Sally's car has broken down is relevant to whether or not she will be at the meeting.</a:t>
            </a:r>
          </a:p>
          <a:p>
            <a:pPr algn="l" rtl="0"/>
            <a:r>
              <a:rPr lang="en-US" dirty="0" smtClean="0">
                <a:solidFill>
                  <a:schemeClr val="tx1"/>
                </a:solidFill>
                <a:latin typeface="Book Antiqua" pitchFamily="18" charset="0"/>
              </a:rPr>
              <a:t>(3) I know that when people's cars break down often they cannot get to work, or cannot get there on time.</a:t>
            </a:r>
          </a:p>
          <a:p>
            <a:pPr algn="l" rtl="0"/>
            <a:r>
              <a:rPr lang="en-US" dirty="0" smtClean="0">
                <a:solidFill>
                  <a:schemeClr val="tx1"/>
                </a:solidFill>
                <a:latin typeface="Book Antiqua" pitchFamily="18" charset="0"/>
              </a:rPr>
              <a:t/>
            </a:r>
            <a:br>
              <a:rPr lang="en-US" dirty="0" smtClean="0">
                <a:solidFill>
                  <a:schemeClr val="tx1"/>
                </a:solidFill>
                <a:latin typeface="Book Antiqua" pitchFamily="18" charset="0"/>
              </a:rPr>
            </a:br>
            <a:endParaRPr lang="ar-IQ" dirty="0">
              <a:solidFill>
                <a:schemeClr val="tx1"/>
              </a:solidFill>
              <a:latin typeface="Book Antiqua" pitchFamily="18" charset="0"/>
            </a:endParaRPr>
          </a:p>
        </p:txBody>
      </p:sp>
    </p:spTree>
  </p:cSld>
  <p:clrMapOvr>
    <a:masterClrMapping/>
  </p:clrMapOvr>
  <p:transition>
    <p:wedg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non-detachability</a:t>
            </a:r>
            <a:endParaRPr lang="ar-IQ" dirty="0"/>
          </a:p>
        </p:txBody>
      </p:sp>
      <p:sp>
        <p:nvSpPr>
          <p:cNvPr id="3" name="Content Placeholder 2"/>
          <p:cNvSpPr>
            <a:spLocks noGrp="1"/>
          </p:cNvSpPr>
          <p:nvPr>
            <p:ph idx="1"/>
          </p:nvPr>
        </p:nvSpPr>
        <p:spPr/>
        <p:txBody>
          <a:bodyPr>
            <a:normAutofit fontScale="92500" lnSpcReduction="10000"/>
          </a:bodyPr>
          <a:lstStyle/>
          <a:p>
            <a:pPr algn="l" rtl="0">
              <a:buNone/>
            </a:pPr>
            <a:r>
              <a:rPr lang="en-US" dirty="0" smtClean="0">
                <a:solidFill>
                  <a:schemeClr val="tx1"/>
                </a:solidFill>
              </a:rPr>
              <a:t>A</a:t>
            </a:r>
            <a:r>
              <a:rPr lang="en-US" dirty="0" smtClean="0">
                <a:solidFill>
                  <a:schemeClr val="tx1"/>
                </a:solidFill>
                <a:latin typeface="Book Antiqua" pitchFamily="18" charset="0"/>
              </a:rPr>
              <a:t>n </a:t>
            </a:r>
            <a:r>
              <a:rPr lang="en-US" dirty="0" err="1" smtClean="0">
                <a:solidFill>
                  <a:schemeClr val="tx1"/>
                </a:solidFill>
                <a:latin typeface="Book Antiqua" pitchFamily="18" charset="0"/>
              </a:rPr>
              <a:t>implicature</a:t>
            </a:r>
            <a:r>
              <a:rPr lang="en-US" dirty="0" smtClean="0">
                <a:solidFill>
                  <a:schemeClr val="tx1"/>
                </a:solidFill>
                <a:latin typeface="Book Antiqua" pitchFamily="18" charset="0"/>
              </a:rPr>
              <a:t> is non-detachable if it is inseparably attached to the meaning of an utterance and docs not derive merely from its form</a:t>
            </a:r>
            <a:r>
              <a:rPr lang="en-US" dirty="0" smtClean="0"/>
              <a:t>.</a:t>
            </a:r>
          </a:p>
          <a:p>
            <a:pPr algn="l" rtl="0">
              <a:buNone/>
            </a:pPr>
            <a:r>
              <a:rPr lang="en-US" b="1" smtClean="0"/>
              <a:t>       </a:t>
            </a:r>
            <a:r>
              <a:rPr lang="en-US" b="1" dirty="0" smtClean="0"/>
              <a:t> </a:t>
            </a:r>
            <a:r>
              <a:rPr lang="en-US" dirty="0" smtClean="0">
                <a:solidFill>
                  <a:schemeClr val="tx1"/>
                </a:solidFill>
                <a:latin typeface="Book Antiqua" pitchFamily="18" charset="0"/>
              </a:rPr>
              <a:t>conversational </a:t>
            </a:r>
            <a:r>
              <a:rPr lang="en-US" dirty="0" err="1" smtClean="0">
                <a:solidFill>
                  <a:schemeClr val="tx1"/>
                </a:solidFill>
                <a:latin typeface="Book Antiqua" pitchFamily="18" charset="0"/>
              </a:rPr>
              <a:t>implicature</a:t>
            </a:r>
            <a:r>
              <a:rPr lang="en-US" dirty="0" smtClean="0">
                <a:solidFill>
                  <a:schemeClr val="tx1"/>
                </a:solidFill>
                <a:latin typeface="Book Antiqua" pitchFamily="18" charset="0"/>
              </a:rPr>
              <a:t> is attached to the semantic content of what is said, not to the linguistic form.</a:t>
            </a:r>
          </a:p>
          <a:p>
            <a:pPr algn="l" rtl="0">
              <a:buNone/>
            </a:pPr>
            <a:r>
              <a:rPr lang="en-US" dirty="0" smtClean="0">
                <a:solidFill>
                  <a:schemeClr val="tx1"/>
                </a:solidFill>
                <a:latin typeface="Book Antiqua" pitchFamily="18" charset="0"/>
              </a:rPr>
              <a:t>John's a genius.</a:t>
            </a:r>
          </a:p>
          <a:p>
            <a:pPr algn="l" rtl="0">
              <a:buNone/>
            </a:pPr>
            <a:r>
              <a:rPr lang="en-US" dirty="0" smtClean="0">
                <a:solidFill>
                  <a:schemeClr val="tx1"/>
                </a:solidFill>
                <a:latin typeface="Book Antiqua" pitchFamily="18" charset="0"/>
              </a:rPr>
              <a:t>b. John's a mental prodigy.</a:t>
            </a:r>
          </a:p>
          <a:p>
            <a:pPr algn="l" rtl="0">
              <a:buNone/>
            </a:pPr>
            <a:r>
              <a:rPr lang="en-US" dirty="0" smtClean="0">
                <a:solidFill>
                  <a:schemeClr val="tx1"/>
                </a:solidFill>
                <a:latin typeface="Book Antiqua" pitchFamily="18" charset="0"/>
              </a:rPr>
              <a:t>c. John's an exceptionally clever human being.</a:t>
            </a:r>
          </a:p>
          <a:p>
            <a:pPr algn="l" rtl="0">
              <a:buNone/>
            </a:pPr>
            <a:r>
              <a:rPr lang="en-US" dirty="0" smtClean="0">
                <a:solidFill>
                  <a:schemeClr val="tx1"/>
                </a:solidFill>
                <a:latin typeface="Book Antiqua" pitchFamily="18" charset="0"/>
              </a:rPr>
              <a:t>d. John's an enormous intellect.</a:t>
            </a:r>
          </a:p>
          <a:p>
            <a:pPr algn="l" rtl="0">
              <a:buNone/>
            </a:pPr>
            <a:r>
              <a:rPr lang="en-US" dirty="0" smtClean="0">
                <a:solidFill>
                  <a:schemeClr val="tx1"/>
                </a:solidFill>
                <a:latin typeface="Book Antiqua" pitchFamily="18" charset="0"/>
              </a:rPr>
              <a:t>e. John's a big brain.</a:t>
            </a:r>
          </a:p>
          <a:p>
            <a:pPr algn="l" rtl="0">
              <a:buNone/>
            </a:pPr>
            <a:r>
              <a:rPr lang="en-US" dirty="0" smtClean="0">
                <a:solidFill>
                  <a:schemeClr val="tx1"/>
                </a:solidFill>
                <a:latin typeface="Book Antiqua" pitchFamily="18" charset="0"/>
              </a:rPr>
              <a:t>ex. 8-10  John's an idiot.</a:t>
            </a:r>
          </a:p>
          <a:p>
            <a:pPr algn="l" rtl="0">
              <a:buNone/>
            </a:pPr>
            <a:r>
              <a:rPr lang="en-US" dirty="0" smtClean="0">
                <a:solidFill>
                  <a:schemeClr val="tx1"/>
                </a:solidFill>
                <a:latin typeface="Book Antiqua" pitchFamily="18" charset="0"/>
              </a:rPr>
              <a:t> </a:t>
            </a:r>
            <a:endParaRPr lang="ar-IQ" dirty="0">
              <a:solidFill>
                <a:schemeClr val="tx1"/>
              </a:solidFill>
              <a:latin typeface="Book Antiqua" pitchFamily="18" charset="0"/>
            </a:endParaRPr>
          </a:p>
        </p:txBody>
      </p:sp>
    </p:spTree>
  </p:cSld>
  <p:clrMapOvr>
    <a:masterClrMapping/>
  </p:clrMapOvr>
  <p:transition>
    <p:wedg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500042"/>
          </a:xfrm>
        </p:spPr>
        <p:txBody>
          <a:bodyPr>
            <a:normAutofit fontScale="90000"/>
          </a:bodyPr>
          <a:lstStyle/>
          <a:p>
            <a:r>
              <a:rPr lang="en-US" dirty="0" smtClean="0"/>
              <a:t>Sentences relations</a:t>
            </a:r>
            <a:endParaRPr lang="en-US" dirty="0"/>
          </a:p>
        </p:txBody>
      </p:sp>
      <p:sp>
        <p:nvSpPr>
          <p:cNvPr id="3" name="Content Placeholder 2"/>
          <p:cNvSpPr>
            <a:spLocks noGrp="1"/>
          </p:cNvSpPr>
          <p:nvPr>
            <p:ph idx="1"/>
          </p:nvPr>
        </p:nvSpPr>
        <p:spPr>
          <a:xfrm>
            <a:off x="0" y="500042"/>
            <a:ext cx="9144000" cy="6357958"/>
          </a:xfrm>
        </p:spPr>
        <p:txBody>
          <a:bodyPr>
            <a:normAutofit fontScale="92500" lnSpcReduction="20000"/>
          </a:bodyPr>
          <a:lstStyle/>
          <a:p>
            <a:pPr algn="l" rtl="0">
              <a:buNone/>
            </a:pPr>
            <a:r>
              <a:rPr lang="en-US" dirty="0" smtClean="0">
                <a:solidFill>
                  <a:schemeClr val="accent3"/>
                </a:solidFill>
              </a:rPr>
              <a:t>Richard Montague (1974)has hypothesized that the tools of logic can help us to represent sentences meaning &amp; </a:t>
            </a:r>
            <a:r>
              <a:rPr lang="en-US" dirty="0" err="1" smtClean="0">
                <a:solidFill>
                  <a:schemeClr val="accent3"/>
                </a:solidFill>
              </a:rPr>
              <a:t>relations.Moreover</a:t>
            </a:r>
            <a:r>
              <a:rPr lang="en-US" dirty="0" smtClean="0">
                <a:solidFill>
                  <a:schemeClr val="accent3"/>
                </a:solidFill>
              </a:rPr>
              <a:t>  </a:t>
            </a:r>
            <a:r>
              <a:rPr lang="en-US" dirty="0" err="1" smtClean="0">
                <a:solidFill>
                  <a:schemeClr val="accent3"/>
                </a:solidFill>
              </a:rPr>
              <a:t>Saeed</a:t>
            </a:r>
            <a:r>
              <a:rPr lang="en-US" dirty="0" smtClean="0">
                <a:solidFill>
                  <a:schemeClr val="accent3"/>
                </a:solidFill>
              </a:rPr>
              <a:t> (2003) identifies six types of sentences relations which are:</a:t>
            </a:r>
          </a:p>
          <a:p>
            <a:pPr algn="l" rtl="0">
              <a:buNone/>
            </a:pPr>
            <a:r>
              <a:rPr lang="en-US" dirty="0" smtClean="0">
                <a:solidFill>
                  <a:schemeClr val="accent3"/>
                </a:solidFill>
              </a:rPr>
              <a:t>1- synonymy : when A sentence has the same meaning of B sentence. e.g.</a:t>
            </a:r>
          </a:p>
          <a:p>
            <a:pPr algn="l" rtl="0">
              <a:buNone/>
            </a:pPr>
            <a:r>
              <a:rPr lang="en-US" dirty="0" smtClean="0">
                <a:solidFill>
                  <a:schemeClr val="accent3"/>
                </a:solidFill>
              </a:rPr>
              <a:t>                                </a:t>
            </a:r>
            <a:r>
              <a:rPr lang="en-US" dirty="0" smtClean="0">
                <a:solidFill>
                  <a:srgbClr val="FF0000"/>
                </a:solidFill>
              </a:rPr>
              <a:t>My brother is bachelor.</a:t>
            </a:r>
          </a:p>
          <a:p>
            <a:pPr algn="l" rtl="0">
              <a:buNone/>
            </a:pPr>
            <a:r>
              <a:rPr lang="en-US" dirty="0" smtClean="0">
                <a:solidFill>
                  <a:srgbClr val="FF0000"/>
                </a:solidFill>
              </a:rPr>
              <a:t>                                My brother has never married</a:t>
            </a:r>
          </a:p>
          <a:p>
            <a:pPr algn="l" rtl="0">
              <a:buNone/>
            </a:pPr>
            <a:r>
              <a:rPr lang="en-US" dirty="0" smtClean="0">
                <a:solidFill>
                  <a:srgbClr val="FF0000"/>
                </a:solidFill>
              </a:rPr>
              <a:t>2- entailment: A entails B , we know if A then automatically B.  E.g.</a:t>
            </a:r>
          </a:p>
          <a:p>
            <a:pPr algn="l" rtl="0">
              <a:buNone/>
            </a:pPr>
            <a:r>
              <a:rPr lang="en-US" dirty="0" smtClean="0">
                <a:solidFill>
                  <a:srgbClr val="FF0000"/>
                </a:solidFill>
              </a:rPr>
              <a:t>              </a:t>
            </a:r>
            <a:r>
              <a:rPr lang="en-US" dirty="0" smtClean="0">
                <a:solidFill>
                  <a:schemeClr val="tx1"/>
                </a:solidFill>
              </a:rPr>
              <a:t>The anarchist assassinated the emperor.</a:t>
            </a:r>
          </a:p>
          <a:p>
            <a:pPr algn="l" rtl="0">
              <a:buNone/>
            </a:pPr>
            <a:r>
              <a:rPr lang="en-US" dirty="0" smtClean="0">
                <a:solidFill>
                  <a:schemeClr val="tx1"/>
                </a:solidFill>
              </a:rPr>
              <a:t>              The emperor is dead.</a:t>
            </a:r>
          </a:p>
          <a:p>
            <a:pPr algn="l" rtl="0">
              <a:buNone/>
            </a:pPr>
            <a:r>
              <a:rPr lang="en-US" dirty="0" smtClean="0">
                <a:solidFill>
                  <a:schemeClr val="tx1"/>
                </a:solidFill>
              </a:rPr>
              <a:t>3-  </a:t>
            </a:r>
            <a:r>
              <a:rPr lang="en-US" dirty="0" err="1" smtClean="0">
                <a:solidFill>
                  <a:schemeClr val="tx1"/>
                </a:solidFill>
              </a:rPr>
              <a:t>contradiction:A</a:t>
            </a:r>
            <a:r>
              <a:rPr lang="en-US" dirty="0" smtClean="0">
                <a:solidFill>
                  <a:schemeClr val="tx1"/>
                </a:solidFill>
              </a:rPr>
              <a:t> is inconsistent with B.</a:t>
            </a:r>
          </a:p>
          <a:p>
            <a:pPr algn="l" rtl="0">
              <a:buNone/>
            </a:pPr>
            <a:r>
              <a:rPr lang="en-US" dirty="0" smtClean="0">
                <a:solidFill>
                  <a:schemeClr val="tx1"/>
                </a:solidFill>
              </a:rPr>
              <a:t> e.g.  </a:t>
            </a:r>
            <a:r>
              <a:rPr lang="en-US" dirty="0" smtClean="0">
                <a:solidFill>
                  <a:schemeClr val="accent1">
                    <a:lumMod val="75000"/>
                  </a:schemeClr>
                </a:solidFill>
              </a:rPr>
              <a:t>My brother Sam has just came from Rome.</a:t>
            </a:r>
          </a:p>
          <a:p>
            <a:pPr algn="l" rtl="0">
              <a:buNone/>
            </a:pPr>
            <a:r>
              <a:rPr lang="en-US" dirty="0" smtClean="0">
                <a:solidFill>
                  <a:schemeClr val="accent2"/>
                </a:solidFill>
              </a:rPr>
              <a:t>          My brother Sam has never been to Rome.</a:t>
            </a:r>
          </a:p>
          <a:p>
            <a:pPr algn="l" rtl="0">
              <a:buNone/>
            </a:pPr>
            <a:r>
              <a:rPr lang="en-US" dirty="0" smtClean="0">
                <a:solidFill>
                  <a:schemeClr val="tx1"/>
                </a:solidFill>
              </a:rPr>
              <a:t>4-Presupposition:B is part of the assumed background against which</a:t>
            </a:r>
          </a:p>
          <a:p>
            <a:pPr algn="l" rtl="0">
              <a:buNone/>
            </a:pPr>
            <a:r>
              <a:rPr lang="en-US" dirty="0" smtClean="0">
                <a:solidFill>
                  <a:schemeClr val="tx1"/>
                </a:solidFill>
              </a:rPr>
              <a:t>A is said. E.g. </a:t>
            </a:r>
            <a:r>
              <a:rPr lang="en-US" dirty="0" smtClean="0">
                <a:solidFill>
                  <a:srgbClr val="C00000"/>
                </a:solidFill>
              </a:rPr>
              <a:t>I regret eating your sandwich.</a:t>
            </a:r>
          </a:p>
          <a:p>
            <a:pPr algn="l" rtl="0">
              <a:buNone/>
            </a:pPr>
            <a:r>
              <a:rPr lang="en-US" dirty="0" smtClean="0">
                <a:solidFill>
                  <a:srgbClr val="C00000"/>
                </a:solidFill>
              </a:rPr>
              <a:t>                         I ate your sandwich.</a:t>
            </a:r>
          </a:p>
          <a:p>
            <a:pPr algn="l" rtl="0">
              <a:buNone/>
            </a:pPr>
            <a:r>
              <a:rPr lang="en-US" dirty="0" smtClean="0">
                <a:solidFill>
                  <a:srgbClr val="C00000"/>
                </a:solidFill>
              </a:rPr>
              <a:t>5- Tautology: A is automatically true by virtue of its own meaning.</a:t>
            </a:r>
          </a:p>
          <a:p>
            <a:pPr algn="l" rtl="0">
              <a:buNone/>
            </a:pPr>
            <a:r>
              <a:rPr lang="en-US" dirty="0" smtClean="0">
                <a:solidFill>
                  <a:srgbClr val="00B0F0"/>
                </a:solidFill>
              </a:rPr>
              <a:t>e.g. Rich people are rich.</a:t>
            </a:r>
          </a:p>
          <a:p>
            <a:pPr algn="l" rtl="0">
              <a:buNone/>
            </a:pPr>
            <a:r>
              <a:rPr lang="en-US" dirty="0" smtClean="0">
                <a:solidFill>
                  <a:srgbClr val="00B0F0"/>
                </a:solidFill>
              </a:rPr>
              <a:t>6- contradiction within A itself: A asserts &amp; denies the same thing.  E.g.</a:t>
            </a:r>
          </a:p>
          <a:p>
            <a:pPr algn="l" rtl="0">
              <a:buNone/>
            </a:pPr>
            <a:r>
              <a:rPr lang="en-US" dirty="0" smtClean="0">
                <a:solidFill>
                  <a:srgbClr val="00B0F0"/>
                </a:solidFill>
              </a:rPr>
              <a:t>He is a murderer but he`s never killed any one.</a:t>
            </a:r>
            <a:endParaRPr lang="en-US" dirty="0">
              <a:solidFill>
                <a:srgbClr val="00B0F0"/>
              </a:solidFill>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ipe(down)">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wipe(down)">
                                      <p:cBhvr>
                                        <p:cTn id="19" dur="500"/>
                                        <p:tgtEl>
                                          <p:spTgt spid="3">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wipe(down)">
                                      <p:cBhvr>
                                        <p:cTn id="24" dur="500"/>
                                        <p:tgtEl>
                                          <p:spTgt spid="3">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grpId="0"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Effect transition="in" filter="wipe(down)">
                                      <p:cBhvr>
                                        <p:cTn id="29" dur="500"/>
                                        <p:tgtEl>
                                          <p:spTgt spid="3">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grpId="0" nodeType="click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Effect transition="in" filter="wipe(down)">
                                      <p:cBhvr>
                                        <p:cTn id="34" dur="500"/>
                                        <p:tgtEl>
                                          <p:spTgt spid="3">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4" fill="hold" grpId="0"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Effect transition="in" filter="wipe(down)">
                                      <p:cBhvr>
                                        <p:cTn id="39" dur="500"/>
                                        <p:tgtEl>
                                          <p:spTgt spid="3">
                                            <p:txEl>
                                              <p:pRg st="5" end="5"/>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4" fill="hold" grpId="0" nodeType="clickEffect">
                                  <p:stCondLst>
                                    <p:cond delay="0"/>
                                  </p:stCondLst>
                                  <p:childTnLst>
                                    <p:set>
                                      <p:cBhvr>
                                        <p:cTn id="43" dur="1" fill="hold">
                                          <p:stCondLst>
                                            <p:cond delay="0"/>
                                          </p:stCondLst>
                                        </p:cTn>
                                        <p:tgtEl>
                                          <p:spTgt spid="3">
                                            <p:txEl>
                                              <p:pRg st="6" end="6"/>
                                            </p:txEl>
                                          </p:spTgt>
                                        </p:tgtEl>
                                        <p:attrNameLst>
                                          <p:attrName>style.visibility</p:attrName>
                                        </p:attrNameLst>
                                      </p:cBhvr>
                                      <p:to>
                                        <p:strVal val="visible"/>
                                      </p:to>
                                    </p:set>
                                    <p:animEffect transition="in" filter="wipe(down)">
                                      <p:cBhvr>
                                        <p:cTn id="44" dur="500"/>
                                        <p:tgtEl>
                                          <p:spTgt spid="3">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2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wipe(down)">
                                      <p:cBhvr>
                                        <p:cTn id="49" dur="500"/>
                                        <p:tgtEl>
                                          <p:spTgt spid="3">
                                            <p:txEl>
                                              <p:pRg st="7" end="7"/>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22" presetClass="entr" presetSubtype="4" fill="hold" grpId="0" nodeType="clickEffect">
                                  <p:stCondLst>
                                    <p:cond delay="0"/>
                                  </p:stCondLst>
                                  <p:childTnLst>
                                    <p:set>
                                      <p:cBhvr>
                                        <p:cTn id="53" dur="1" fill="hold">
                                          <p:stCondLst>
                                            <p:cond delay="0"/>
                                          </p:stCondLst>
                                        </p:cTn>
                                        <p:tgtEl>
                                          <p:spTgt spid="3">
                                            <p:txEl>
                                              <p:pRg st="8" end="8"/>
                                            </p:txEl>
                                          </p:spTgt>
                                        </p:tgtEl>
                                        <p:attrNameLst>
                                          <p:attrName>style.visibility</p:attrName>
                                        </p:attrNameLst>
                                      </p:cBhvr>
                                      <p:to>
                                        <p:strVal val="visible"/>
                                      </p:to>
                                    </p:set>
                                    <p:animEffect transition="in" filter="wipe(down)">
                                      <p:cBhvr>
                                        <p:cTn id="54" dur="500"/>
                                        <p:tgtEl>
                                          <p:spTgt spid="3">
                                            <p:txEl>
                                              <p:pRg st="8" end="8"/>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22" presetClass="entr" presetSubtype="4" fill="hold" grpId="0" nodeType="clickEffect">
                                  <p:stCondLst>
                                    <p:cond delay="0"/>
                                  </p:stCondLst>
                                  <p:childTnLst>
                                    <p:set>
                                      <p:cBhvr>
                                        <p:cTn id="58" dur="1" fill="hold">
                                          <p:stCondLst>
                                            <p:cond delay="0"/>
                                          </p:stCondLst>
                                        </p:cTn>
                                        <p:tgtEl>
                                          <p:spTgt spid="3">
                                            <p:txEl>
                                              <p:pRg st="9" end="9"/>
                                            </p:txEl>
                                          </p:spTgt>
                                        </p:tgtEl>
                                        <p:attrNameLst>
                                          <p:attrName>style.visibility</p:attrName>
                                        </p:attrNameLst>
                                      </p:cBhvr>
                                      <p:to>
                                        <p:strVal val="visible"/>
                                      </p:to>
                                    </p:set>
                                    <p:animEffect transition="in" filter="wipe(down)">
                                      <p:cBhvr>
                                        <p:cTn id="59" dur="500"/>
                                        <p:tgtEl>
                                          <p:spTgt spid="3">
                                            <p:txEl>
                                              <p:pRg st="9" end="9"/>
                                            </p:txEl>
                                          </p:spTgt>
                                        </p:tgtEl>
                                      </p:cBhvr>
                                    </p:animEffect>
                                  </p:childTnLst>
                                </p:cTn>
                              </p:par>
                            </p:childTnLst>
                          </p:cTn>
                        </p:par>
                      </p:childTnLst>
                    </p:cTn>
                  </p:par>
                  <p:par>
                    <p:cTn id="60" fill="hold">
                      <p:stCondLst>
                        <p:cond delay="indefinite"/>
                      </p:stCondLst>
                      <p:childTnLst>
                        <p:par>
                          <p:cTn id="61" fill="hold">
                            <p:stCondLst>
                              <p:cond delay="0"/>
                            </p:stCondLst>
                            <p:childTnLst>
                              <p:par>
                                <p:cTn id="62" presetID="22" presetClass="entr" presetSubtype="4" fill="hold" grpId="0" nodeType="clickEffect">
                                  <p:stCondLst>
                                    <p:cond delay="0"/>
                                  </p:stCondLst>
                                  <p:childTnLst>
                                    <p:set>
                                      <p:cBhvr>
                                        <p:cTn id="63" dur="1" fill="hold">
                                          <p:stCondLst>
                                            <p:cond delay="0"/>
                                          </p:stCondLst>
                                        </p:cTn>
                                        <p:tgtEl>
                                          <p:spTgt spid="3">
                                            <p:txEl>
                                              <p:pRg st="10" end="10"/>
                                            </p:txEl>
                                          </p:spTgt>
                                        </p:tgtEl>
                                        <p:attrNameLst>
                                          <p:attrName>style.visibility</p:attrName>
                                        </p:attrNameLst>
                                      </p:cBhvr>
                                      <p:to>
                                        <p:strVal val="visible"/>
                                      </p:to>
                                    </p:set>
                                    <p:animEffect transition="in" filter="wipe(down)">
                                      <p:cBhvr>
                                        <p:cTn id="64" dur="500"/>
                                        <p:tgtEl>
                                          <p:spTgt spid="3">
                                            <p:txEl>
                                              <p:pRg st="10" end="10"/>
                                            </p:txEl>
                                          </p:spTgt>
                                        </p:tgtEl>
                                      </p:cBhvr>
                                    </p:animEffect>
                                  </p:childTnLst>
                                </p:cTn>
                              </p:par>
                            </p:childTnLst>
                          </p:cTn>
                        </p:par>
                      </p:childTnLst>
                    </p:cTn>
                  </p:par>
                  <p:par>
                    <p:cTn id="65" fill="hold">
                      <p:stCondLst>
                        <p:cond delay="indefinite"/>
                      </p:stCondLst>
                      <p:childTnLst>
                        <p:par>
                          <p:cTn id="66" fill="hold">
                            <p:stCondLst>
                              <p:cond delay="0"/>
                            </p:stCondLst>
                            <p:childTnLst>
                              <p:par>
                                <p:cTn id="67" presetID="22" presetClass="entr" presetSubtype="4" fill="hold" grpId="0" nodeType="clickEffect">
                                  <p:stCondLst>
                                    <p:cond delay="0"/>
                                  </p:stCondLst>
                                  <p:childTnLst>
                                    <p:set>
                                      <p:cBhvr>
                                        <p:cTn id="68" dur="1" fill="hold">
                                          <p:stCondLst>
                                            <p:cond delay="0"/>
                                          </p:stCondLst>
                                        </p:cTn>
                                        <p:tgtEl>
                                          <p:spTgt spid="3">
                                            <p:txEl>
                                              <p:pRg st="11" end="11"/>
                                            </p:txEl>
                                          </p:spTgt>
                                        </p:tgtEl>
                                        <p:attrNameLst>
                                          <p:attrName>style.visibility</p:attrName>
                                        </p:attrNameLst>
                                      </p:cBhvr>
                                      <p:to>
                                        <p:strVal val="visible"/>
                                      </p:to>
                                    </p:set>
                                    <p:animEffect transition="in" filter="wipe(down)">
                                      <p:cBhvr>
                                        <p:cTn id="69" dur="500"/>
                                        <p:tgtEl>
                                          <p:spTgt spid="3">
                                            <p:txEl>
                                              <p:pRg st="11" end="11"/>
                                            </p:txEl>
                                          </p:spTgt>
                                        </p:tgtEl>
                                      </p:cBhvr>
                                    </p:animEffect>
                                  </p:childTnLst>
                                </p:cTn>
                              </p:par>
                            </p:childTnLst>
                          </p:cTn>
                        </p:par>
                      </p:childTnLst>
                    </p:cTn>
                  </p:par>
                  <p:par>
                    <p:cTn id="70" fill="hold">
                      <p:stCondLst>
                        <p:cond delay="indefinite"/>
                      </p:stCondLst>
                      <p:childTnLst>
                        <p:par>
                          <p:cTn id="71" fill="hold">
                            <p:stCondLst>
                              <p:cond delay="0"/>
                            </p:stCondLst>
                            <p:childTnLst>
                              <p:par>
                                <p:cTn id="72" presetID="22" presetClass="entr" presetSubtype="4" fill="hold" grpId="0" nodeType="clickEffect">
                                  <p:stCondLst>
                                    <p:cond delay="0"/>
                                  </p:stCondLst>
                                  <p:childTnLst>
                                    <p:set>
                                      <p:cBhvr>
                                        <p:cTn id="73" dur="1" fill="hold">
                                          <p:stCondLst>
                                            <p:cond delay="0"/>
                                          </p:stCondLst>
                                        </p:cTn>
                                        <p:tgtEl>
                                          <p:spTgt spid="3">
                                            <p:txEl>
                                              <p:pRg st="12" end="12"/>
                                            </p:txEl>
                                          </p:spTgt>
                                        </p:tgtEl>
                                        <p:attrNameLst>
                                          <p:attrName>style.visibility</p:attrName>
                                        </p:attrNameLst>
                                      </p:cBhvr>
                                      <p:to>
                                        <p:strVal val="visible"/>
                                      </p:to>
                                    </p:set>
                                    <p:animEffect transition="in" filter="wipe(down)">
                                      <p:cBhvr>
                                        <p:cTn id="74" dur="500"/>
                                        <p:tgtEl>
                                          <p:spTgt spid="3">
                                            <p:txEl>
                                              <p:pRg st="12" end="12"/>
                                            </p:txEl>
                                          </p:spTgt>
                                        </p:tgtEl>
                                      </p:cBhvr>
                                    </p:animEffect>
                                  </p:childTnLst>
                                </p:cTn>
                              </p:par>
                            </p:childTnLst>
                          </p:cTn>
                        </p:par>
                      </p:childTnLst>
                    </p:cTn>
                  </p:par>
                  <p:par>
                    <p:cTn id="75" fill="hold">
                      <p:stCondLst>
                        <p:cond delay="indefinite"/>
                      </p:stCondLst>
                      <p:childTnLst>
                        <p:par>
                          <p:cTn id="76" fill="hold">
                            <p:stCondLst>
                              <p:cond delay="0"/>
                            </p:stCondLst>
                            <p:childTnLst>
                              <p:par>
                                <p:cTn id="77" presetID="22" presetClass="entr" presetSubtype="4" fill="hold" grpId="0" nodeType="clickEffect">
                                  <p:stCondLst>
                                    <p:cond delay="0"/>
                                  </p:stCondLst>
                                  <p:childTnLst>
                                    <p:set>
                                      <p:cBhvr>
                                        <p:cTn id="78" dur="1" fill="hold">
                                          <p:stCondLst>
                                            <p:cond delay="0"/>
                                          </p:stCondLst>
                                        </p:cTn>
                                        <p:tgtEl>
                                          <p:spTgt spid="3">
                                            <p:txEl>
                                              <p:pRg st="13" end="13"/>
                                            </p:txEl>
                                          </p:spTgt>
                                        </p:tgtEl>
                                        <p:attrNameLst>
                                          <p:attrName>style.visibility</p:attrName>
                                        </p:attrNameLst>
                                      </p:cBhvr>
                                      <p:to>
                                        <p:strVal val="visible"/>
                                      </p:to>
                                    </p:set>
                                    <p:animEffect transition="in" filter="wipe(down)">
                                      <p:cBhvr>
                                        <p:cTn id="79" dur="500"/>
                                        <p:tgtEl>
                                          <p:spTgt spid="3">
                                            <p:txEl>
                                              <p:pRg st="13" end="13"/>
                                            </p:txEl>
                                          </p:spTgt>
                                        </p:tgtEl>
                                      </p:cBhvr>
                                    </p:animEffect>
                                  </p:childTnLst>
                                </p:cTn>
                              </p:par>
                            </p:childTnLst>
                          </p:cTn>
                        </p:par>
                      </p:childTnLst>
                    </p:cTn>
                  </p:par>
                  <p:par>
                    <p:cTn id="80" fill="hold">
                      <p:stCondLst>
                        <p:cond delay="indefinite"/>
                      </p:stCondLst>
                      <p:childTnLst>
                        <p:par>
                          <p:cTn id="81" fill="hold">
                            <p:stCondLst>
                              <p:cond delay="0"/>
                            </p:stCondLst>
                            <p:childTnLst>
                              <p:par>
                                <p:cTn id="82" presetID="22" presetClass="entr" presetSubtype="4" fill="hold" grpId="0" nodeType="clickEffect">
                                  <p:stCondLst>
                                    <p:cond delay="0"/>
                                  </p:stCondLst>
                                  <p:childTnLst>
                                    <p:set>
                                      <p:cBhvr>
                                        <p:cTn id="83" dur="1" fill="hold">
                                          <p:stCondLst>
                                            <p:cond delay="0"/>
                                          </p:stCondLst>
                                        </p:cTn>
                                        <p:tgtEl>
                                          <p:spTgt spid="3">
                                            <p:txEl>
                                              <p:pRg st="14" end="14"/>
                                            </p:txEl>
                                          </p:spTgt>
                                        </p:tgtEl>
                                        <p:attrNameLst>
                                          <p:attrName>style.visibility</p:attrName>
                                        </p:attrNameLst>
                                      </p:cBhvr>
                                      <p:to>
                                        <p:strVal val="visible"/>
                                      </p:to>
                                    </p:set>
                                    <p:animEffect transition="in" filter="wipe(down)">
                                      <p:cBhvr>
                                        <p:cTn id="84" dur="500"/>
                                        <p:tgtEl>
                                          <p:spTgt spid="3">
                                            <p:txEl>
                                              <p:pRg st="14" end="14"/>
                                            </p:txEl>
                                          </p:spTgt>
                                        </p:tgtEl>
                                      </p:cBhvr>
                                    </p:animEffect>
                                  </p:childTnLst>
                                </p:cTn>
                              </p:par>
                            </p:childTnLst>
                          </p:cTn>
                        </p:par>
                      </p:childTnLst>
                    </p:cTn>
                  </p:par>
                  <p:par>
                    <p:cTn id="85" fill="hold">
                      <p:stCondLst>
                        <p:cond delay="indefinite"/>
                      </p:stCondLst>
                      <p:childTnLst>
                        <p:par>
                          <p:cTn id="86" fill="hold">
                            <p:stCondLst>
                              <p:cond delay="0"/>
                            </p:stCondLst>
                            <p:childTnLst>
                              <p:par>
                                <p:cTn id="87" presetID="22" presetClass="entr" presetSubtype="4" fill="hold" grpId="0" nodeType="clickEffect">
                                  <p:stCondLst>
                                    <p:cond delay="0"/>
                                  </p:stCondLst>
                                  <p:childTnLst>
                                    <p:set>
                                      <p:cBhvr>
                                        <p:cTn id="88" dur="1" fill="hold">
                                          <p:stCondLst>
                                            <p:cond delay="0"/>
                                          </p:stCondLst>
                                        </p:cTn>
                                        <p:tgtEl>
                                          <p:spTgt spid="3">
                                            <p:txEl>
                                              <p:pRg st="15" end="15"/>
                                            </p:txEl>
                                          </p:spTgt>
                                        </p:tgtEl>
                                        <p:attrNameLst>
                                          <p:attrName>style.visibility</p:attrName>
                                        </p:attrNameLst>
                                      </p:cBhvr>
                                      <p:to>
                                        <p:strVal val="visible"/>
                                      </p:to>
                                    </p:set>
                                    <p:animEffect transition="in" filter="wipe(down)">
                                      <p:cBhvr>
                                        <p:cTn id="89" dur="500"/>
                                        <p:tgtEl>
                                          <p:spTgt spid="3">
                                            <p:txEl>
                                              <p:pRg st="15" end="15"/>
                                            </p:txEl>
                                          </p:spTgt>
                                        </p:tgtEl>
                                      </p:cBhvr>
                                    </p:animEffect>
                                  </p:childTnLst>
                                </p:cTn>
                              </p:par>
                            </p:childTnLst>
                          </p:cTn>
                        </p:par>
                      </p:childTnLst>
                    </p:cTn>
                  </p:par>
                  <p:par>
                    <p:cTn id="90" fill="hold">
                      <p:stCondLst>
                        <p:cond delay="indefinite"/>
                      </p:stCondLst>
                      <p:childTnLst>
                        <p:par>
                          <p:cTn id="91" fill="hold">
                            <p:stCondLst>
                              <p:cond delay="0"/>
                            </p:stCondLst>
                            <p:childTnLst>
                              <p:par>
                                <p:cTn id="92" presetID="22" presetClass="entr" presetSubtype="4" fill="hold" grpId="0" nodeType="clickEffect">
                                  <p:stCondLst>
                                    <p:cond delay="0"/>
                                  </p:stCondLst>
                                  <p:childTnLst>
                                    <p:set>
                                      <p:cBhvr>
                                        <p:cTn id="93" dur="1" fill="hold">
                                          <p:stCondLst>
                                            <p:cond delay="0"/>
                                          </p:stCondLst>
                                        </p:cTn>
                                        <p:tgtEl>
                                          <p:spTgt spid="3">
                                            <p:txEl>
                                              <p:pRg st="16" end="16"/>
                                            </p:txEl>
                                          </p:spTgt>
                                        </p:tgtEl>
                                        <p:attrNameLst>
                                          <p:attrName>style.visibility</p:attrName>
                                        </p:attrNameLst>
                                      </p:cBhvr>
                                      <p:to>
                                        <p:strVal val="visible"/>
                                      </p:to>
                                    </p:set>
                                    <p:animEffect transition="in" filter="wipe(down)">
                                      <p:cBhvr>
                                        <p:cTn id="94" dur="500"/>
                                        <p:tgtEl>
                                          <p:spTgt spid="3">
                                            <p:txEl>
                                              <p:pRg st="16" end="1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363272" cy="1071546"/>
          </a:xfrm>
        </p:spPr>
        <p:txBody>
          <a:bodyPr>
            <a:noAutofit/>
          </a:bodyPr>
          <a:lstStyle/>
          <a:p>
            <a:pPr algn="ctr"/>
            <a:r>
              <a:rPr lang="en-US" sz="4000" dirty="0" smtClean="0">
                <a:solidFill>
                  <a:schemeClr val="accent3">
                    <a:lumMod val="50000"/>
                  </a:schemeClr>
                </a:solidFill>
              </a:rPr>
              <a:t>Presupposition </a:t>
            </a:r>
            <a:endParaRPr lang="en-US" sz="4000" dirty="0">
              <a:solidFill>
                <a:schemeClr val="accent3">
                  <a:lumMod val="50000"/>
                </a:schemeClr>
              </a:solidFill>
            </a:endParaRPr>
          </a:p>
        </p:txBody>
      </p:sp>
      <p:sp>
        <p:nvSpPr>
          <p:cNvPr id="3" name="Content Placeholder 2"/>
          <p:cNvSpPr>
            <a:spLocks noGrp="1"/>
          </p:cNvSpPr>
          <p:nvPr>
            <p:ph idx="1"/>
          </p:nvPr>
        </p:nvSpPr>
        <p:spPr>
          <a:xfrm>
            <a:off x="0" y="857232"/>
            <a:ext cx="9144000" cy="6000768"/>
          </a:xfrm>
        </p:spPr>
        <p:txBody>
          <a:bodyPr>
            <a:normAutofit/>
          </a:bodyPr>
          <a:lstStyle/>
          <a:p>
            <a:pPr algn="ctr" rtl="0">
              <a:buNone/>
            </a:pPr>
            <a:r>
              <a:rPr lang="en-US" sz="3200" dirty="0" smtClean="0">
                <a:solidFill>
                  <a:schemeClr val="accent3"/>
                </a:solidFill>
              </a:rPr>
              <a:t> </a:t>
            </a:r>
            <a:r>
              <a:rPr lang="en-US" sz="3200" dirty="0" smtClean="0">
                <a:solidFill>
                  <a:schemeClr val="accent3"/>
                </a:solidFill>
                <a:latin typeface="Angsana New" pitchFamily="18" charset="-34"/>
                <a:cs typeface="Angsana New" pitchFamily="18" charset="-34"/>
              </a:rPr>
              <a:t>In ordinary language to presuppose something means to assume it, in the following sentences the A sentence is said to presuppose the B sentence:  </a:t>
            </a:r>
          </a:p>
          <a:p>
            <a:pPr algn="l" rtl="0">
              <a:buNone/>
            </a:pPr>
            <a:r>
              <a:rPr lang="en-US" sz="3200" dirty="0" smtClean="0">
                <a:solidFill>
                  <a:schemeClr val="accent3"/>
                </a:solidFill>
                <a:latin typeface="Angsana New" pitchFamily="18" charset="-34"/>
                <a:cs typeface="Angsana New" pitchFamily="18" charset="-34"/>
              </a:rPr>
              <a:t>A- He gave up smoking Kent cigarettes .</a:t>
            </a:r>
          </a:p>
          <a:p>
            <a:pPr algn="l" rtl="0">
              <a:buNone/>
            </a:pPr>
            <a:r>
              <a:rPr lang="en-US" sz="3200" dirty="0" smtClean="0">
                <a:solidFill>
                  <a:schemeClr val="accent3"/>
                </a:solidFill>
                <a:latin typeface="Angsana New" pitchFamily="18" charset="-34"/>
                <a:cs typeface="Angsana New" pitchFamily="18" charset="-34"/>
              </a:rPr>
              <a:t>B- He used to smoke Kent cigarettes.</a:t>
            </a:r>
          </a:p>
          <a:p>
            <a:pPr algn="l" rtl="0">
              <a:buNone/>
            </a:pPr>
            <a:r>
              <a:rPr lang="en-US" sz="3200" dirty="0" smtClean="0">
                <a:solidFill>
                  <a:schemeClr val="accent3"/>
                </a:solidFill>
                <a:latin typeface="Angsana New" pitchFamily="18" charset="-34"/>
                <a:cs typeface="Angsana New" pitchFamily="18" charset="-34"/>
              </a:rPr>
              <a:t>A-Her husband is handsome.</a:t>
            </a:r>
          </a:p>
          <a:p>
            <a:pPr algn="l" rtl="0">
              <a:buNone/>
            </a:pPr>
            <a:r>
              <a:rPr lang="en-US" sz="3200" dirty="0" smtClean="0">
                <a:solidFill>
                  <a:schemeClr val="accent3"/>
                </a:solidFill>
                <a:latin typeface="Angsana New" pitchFamily="18" charset="-34"/>
                <a:cs typeface="Angsana New" pitchFamily="18" charset="-34"/>
              </a:rPr>
              <a:t>B- she has a husband.</a:t>
            </a:r>
          </a:p>
          <a:p>
            <a:pPr algn="l" rtl="0">
              <a:buNone/>
            </a:pPr>
            <a:r>
              <a:rPr lang="en-US" sz="3200" dirty="0" smtClean="0">
                <a:solidFill>
                  <a:schemeClr val="accent3"/>
                </a:solidFill>
                <a:latin typeface="Angsana New" pitchFamily="18" charset="-34"/>
                <a:cs typeface="Angsana New" pitchFamily="18" charset="-34"/>
              </a:rPr>
              <a:t>A- I don’t regret leaving London.</a:t>
            </a:r>
          </a:p>
          <a:p>
            <a:pPr algn="l" rtl="0">
              <a:buNone/>
            </a:pPr>
            <a:r>
              <a:rPr lang="en-US" sz="3200" dirty="0" smtClean="0">
                <a:solidFill>
                  <a:schemeClr val="accent3"/>
                </a:solidFill>
                <a:latin typeface="Angsana New" pitchFamily="18" charset="-34"/>
                <a:cs typeface="Angsana New" pitchFamily="18" charset="-34"/>
              </a:rPr>
              <a:t>B- I left London.    </a:t>
            </a:r>
          </a:p>
          <a:p>
            <a:pPr algn="ctr" rtl="0">
              <a:buNone/>
            </a:pPr>
            <a:endParaRPr lang="en-US" sz="3200" dirty="0">
              <a:solidFill>
                <a:schemeClr val="accent3"/>
              </a:solidFill>
              <a:latin typeface="Angsana New" pitchFamily="18" charset="-34"/>
              <a:cs typeface="Angsana New" pitchFamily="18" charset="-34"/>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9"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dissolve">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9"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dissolve">
                                      <p:cBhvr>
                                        <p:cTn id="19" dur="500"/>
                                        <p:tgtEl>
                                          <p:spTgt spid="3">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9" presetClass="entr" presetSubtype="0"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dissolve">
                                      <p:cBhvr>
                                        <p:cTn id="24" dur="500"/>
                                        <p:tgtEl>
                                          <p:spTgt spid="3">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9" presetClass="entr" presetSubtype="0" fill="hold" grpId="0"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Effect transition="in" filter="dissolve">
                                      <p:cBhvr>
                                        <p:cTn id="29" dur="500"/>
                                        <p:tgtEl>
                                          <p:spTgt spid="3">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9" presetClass="entr" presetSubtype="0" fill="hold" grpId="0" nodeType="click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Effect transition="in" filter="dissolve">
                                      <p:cBhvr>
                                        <p:cTn id="34" dur="500"/>
                                        <p:tgtEl>
                                          <p:spTgt spid="3">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9" presetClass="entr" presetSubtype="0" fill="hold" grpId="0"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Effect transition="in" filter="dissolve">
                                      <p:cBhvr>
                                        <p:cTn id="39" dur="500"/>
                                        <p:tgtEl>
                                          <p:spTgt spid="3">
                                            <p:txEl>
                                              <p:pRg st="5" end="5"/>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9" presetClass="entr" presetSubtype="0" fill="hold" grpId="0" nodeType="clickEffect">
                                  <p:stCondLst>
                                    <p:cond delay="0"/>
                                  </p:stCondLst>
                                  <p:childTnLst>
                                    <p:set>
                                      <p:cBhvr>
                                        <p:cTn id="43" dur="1" fill="hold">
                                          <p:stCondLst>
                                            <p:cond delay="0"/>
                                          </p:stCondLst>
                                        </p:cTn>
                                        <p:tgtEl>
                                          <p:spTgt spid="3">
                                            <p:txEl>
                                              <p:pRg st="6" end="6"/>
                                            </p:txEl>
                                          </p:spTgt>
                                        </p:tgtEl>
                                        <p:attrNameLst>
                                          <p:attrName>style.visibility</p:attrName>
                                        </p:attrNameLst>
                                      </p:cBhvr>
                                      <p:to>
                                        <p:strVal val="visible"/>
                                      </p:to>
                                    </p:set>
                                    <p:animEffect transition="in" filter="dissolve">
                                      <p:cBhvr>
                                        <p:cTn id="44"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072206"/>
          </a:xfrm>
        </p:spPr>
        <p:txBody>
          <a:bodyPr>
            <a:normAutofit lnSpcReduction="10000"/>
          </a:bodyPr>
          <a:lstStyle/>
          <a:p>
            <a:pPr algn="l" rtl="0">
              <a:buNone/>
            </a:pPr>
            <a:r>
              <a:rPr lang="en-US" dirty="0" smtClean="0">
                <a:solidFill>
                  <a:schemeClr val="accent3"/>
                </a:solidFill>
              </a:rPr>
              <a:t>Presupposition has been an important topic in semantics , as well as in pragmatics</a:t>
            </a:r>
          </a:p>
          <a:p>
            <a:pPr algn="l" rtl="0">
              <a:buNone/>
            </a:pPr>
            <a:endParaRPr lang="en-US" dirty="0" smtClean="0">
              <a:solidFill>
                <a:schemeClr val="accent3"/>
              </a:solidFill>
            </a:endParaRPr>
          </a:p>
          <a:p>
            <a:pPr algn="just" rtl="0">
              <a:buNone/>
            </a:pPr>
            <a:r>
              <a:rPr lang="en-US" dirty="0" smtClean="0">
                <a:solidFill>
                  <a:schemeClr val="tx1"/>
                </a:solidFill>
                <a:latin typeface="Book Antiqua" pitchFamily="18" charset="0"/>
              </a:rPr>
              <a:t>   -      presupposition  </a:t>
            </a:r>
            <a:r>
              <a:rPr lang="en-US" dirty="0" smtClean="0">
                <a:solidFill>
                  <a:schemeClr val="tx1"/>
                </a:solidFill>
              </a:rPr>
              <a:t>can be seen as coinciding with the development of pragmatics as a sub-discipline. The basic idea, is that semantics would deal with conventional meaning, those aspects which do not seem to vary too much from context to context, while pragmatics would deal with aspects of individual usage and context-dependent meaning.</a:t>
            </a:r>
          </a:p>
          <a:p>
            <a:pPr algn="just" rtl="0">
              <a:buNone/>
            </a:pPr>
            <a:r>
              <a:rPr lang="en-US" dirty="0" smtClean="0">
                <a:solidFill>
                  <a:schemeClr val="tx1"/>
                </a:solidFill>
                <a:latin typeface="Book Antiqua" pitchFamily="18" charset="0"/>
              </a:rPr>
              <a:t>  The importance of presupposition to the pragmatics debate is that, it seems to lie at the borderline of such a division. In some respects presupposition seems like entailment: a fairly automatic relation­ship, involving no reasoning, which seems free of contextual effects. In other respects, though, presupposition seems sensitive to facts about the context of utterance</a:t>
            </a:r>
            <a:endParaRPr lang="en-US" dirty="0">
              <a:solidFill>
                <a:schemeClr val="tx1"/>
              </a:solidFill>
              <a:latin typeface="Book Antiqua" pitchFamily="18" charset="0"/>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amond(in)">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diamond(in)">
                                      <p:cBhvr>
                                        <p:cTn id="17"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7772400" cy="1142983"/>
          </a:xfrm>
        </p:spPr>
        <p:txBody>
          <a:bodyPr/>
          <a:lstStyle/>
          <a:p>
            <a:r>
              <a:rPr lang="en-US" dirty="0" smtClean="0">
                <a:solidFill>
                  <a:srgbClr val="FFFF00"/>
                </a:solidFill>
              </a:rPr>
              <a:t>Two approaches to presupposition</a:t>
            </a:r>
            <a:endParaRPr lang="ar-IQ" dirty="0">
              <a:solidFill>
                <a:srgbClr val="FFFF00"/>
              </a:solidFill>
            </a:endParaRPr>
          </a:p>
        </p:txBody>
      </p:sp>
      <p:sp>
        <p:nvSpPr>
          <p:cNvPr id="3" name="Subtitle 2"/>
          <p:cNvSpPr>
            <a:spLocks noGrp="1"/>
          </p:cNvSpPr>
          <p:nvPr>
            <p:ph type="subTitle" idx="1"/>
          </p:nvPr>
        </p:nvSpPr>
        <p:spPr>
          <a:xfrm>
            <a:off x="1000100" y="1142984"/>
            <a:ext cx="7643866" cy="5715016"/>
          </a:xfrm>
        </p:spPr>
        <p:txBody>
          <a:bodyPr>
            <a:normAutofit fontScale="92500" lnSpcReduction="20000"/>
          </a:bodyPr>
          <a:lstStyle/>
          <a:p>
            <a:pPr algn="l"/>
            <a:r>
              <a:rPr lang="en-US" sz="2000" dirty="0" smtClean="0">
                <a:solidFill>
                  <a:srgbClr val="FFFF00"/>
                </a:solidFill>
                <a:latin typeface="Book Antiqua" pitchFamily="18" charset="0"/>
              </a:rPr>
              <a:t>We can identify two possible types of approach to presupposition, </a:t>
            </a:r>
            <a:endParaRPr lang="ar-IQ" sz="2000" dirty="0" smtClean="0">
              <a:solidFill>
                <a:srgbClr val="FFFF00"/>
              </a:solidFill>
              <a:latin typeface="Book Antiqua" pitchFamily="18" charset="0"/>
            </a:endParaRPr>
          </a:p>
          <a:p>
            <a:pPr algn="l"/>
            <a:r>
              <a:rPr lang="en-US" sz="2000" dirty="0" smtClean="0">
                <a:solidFill>
                  <a:srgbClr val="FFFF00"/>
                </a:solidFill>
                <a:latin typeface="Book Antiqua" pitchFamily="18" charset="0"/>
              </a:rPr>
              <a:t>arising from different ways of viewing language</a:t>
            </a:r>
            <a:endParaRPr lang="en-US" dirty="0" smtClean="0">
              <a:solidFill>
                <a:srgbClr val="FFFF00"/>
              </a:solidFill>
              <a:latin typeface="Book Antiqua" pitchFamily="18" charset="0"/>
              <a:cs typeface="Andalus" pitchFamily="18" charset="-78"/>
            </a:endParaRPr>
          </a:p>
          <a:p>
            <a:pPr algn="l"/>
            <a:endParaRPr lang="en-US" dirty="0" smtClean="0">
              <a:solidFill>
                <a:srgbClr val="FFFF00"/>
              </a:solidFill>
              <a:latin typeface="Andalus" pitchFamily="18" charset="-78"/>
              <a:cs typeface="Andalus" pitchFamily="18" charset="-78"/>
            </a:endParaRPr>
          </a:p>
          <a:p>
            <a:pPr algn="l"/>
            <a:r>
              <a:rPr lang="en-US" dirty="0" smtClean="0">
                <a:solidFill>
                  <a:srgbClr val="FFFF00"/>
                </a:solidFill>
                <a:latin typeface="Andalus" pitchFamily="18" charset="-78"/>
                <a:cs typeface="Andalus" pitchFamily="18" charset="-78"/>
              </a:rPr>
              <a:t>1-According to the first approach  sentences are viewed as external objects :Meaning is seen as attribute of sentence rather than something constructed by the participants.</a:t>
            </a:r>
            <a:r>
              <a:rPr lang="en-US" sz="2800" dirty="0" smtClean="0">
                <a:solidFill>
                  <a:srgbClr val="FFFF00"/>
                </a:solidFill>
                <a:latin typeface="Andalus" pitchFamily="18" charset="-78"/>
                <a:cs typeface="Andalus" pitchFamily="18" charset="-78"/>
              </a:rPr>
              <a:t> </a:t>
            </a:r>
            <a:r>
              <a:rPr lang="en-US" sz="2000" dirty="0" smtClean="0">
                <a:solidFill>
                  <a:srgbClr val="FFFF00"/>
                </a:solidFill>
                <a:latin typeface="Book Antiqua" pitchFamily="18" charset="0"/>
              </a:rPr>
              <a:t>we don't worry too much about the process of producing them, or the individuality of the speaker or writer and their audience</a:t>
            </a:r>
            <a:endParaRPr lang="en-US" sz="2000" dirty="0" smtClean="0">
              <a:solidFill>
                <a:srgbClr val="FFFF00"/>
              </a:solidFill>
              <a:latin typeface="Book Antiqua" pitchFamily="18" charset="0"/>
              <a:cs typeface="Andalus" pitchFamily="18" charset="-78"/>
            </a:endParaRPr>
          </a:p>
          <a:p>
            <a:pPr algn="l"/>
            <a:endParaRPr lang="en-US" sz="2800" dirty="0" smtClean="0">
              <a:solidFill>
                <a:srgbClr val="FFFF00"/>
              </a:solidFill>
              <a:latin typeface="Andalus" pitchFamily="18" charset="-78"/>
              <a:cs typeface="Andalus" pitchFamily="18" charset="-78"/>
            </a:endParaRPr>
          </a:p>
          <a:p>
            <a:pPr algn="l"/>
            <a:r>
              <a:rPr lang="en-US" dirty="0" smtClean="0">
                <a:solidFill>
                  <a:srgbClr val="FFFF00"/>
                </a:solidFill>
                <a:latin typeface="Andalus" pitchFamily="18" charset="-78"/>
                <a:cs typeface="Andalus" pitchFamily="18" charset="-78"/>
              </a:rPr>
              <a:t>2-the second approach views sentences as the utterances of individuals engaged in communication act . The aim here is modeling the strategies   that speakers &amp; hearers use to </a:t>
            </a:r>
            <a:endParaRPr lang="ar-IQ" dirty="0" smtClean="0">
              <a:solidFill>
                <a:srgbClr val="FFFF00"/>
              </a:solidFill>
              <a:latin typeface="Andalus" pitchFamily="18" charset="-78"/>
              <a:cs typeface="Andalus" pitchFamily="18" charset="-78"/>
            </a:endParaRPr>
          </a:p>
          <a:p>
            <a:pPr algn="l"/>
            <a:r>
              <a:rPr lang="en-US" dirty="0" smtClean="0">
                <a:solidFill>
                  <a:srgbClr val="FFFF00"/>
                </a:solidFill>
                <a:latin typeface="Andalus" pitchFamily="18" charset="-78"/>
                <a:cs typeface="Andalus" pitchFamily="18" charset="-78"/>
              </a:rPr>
              <a:t>communicate with one another.</a:t>
            </a:r>
          </a:p>
          <a:p>
            <a:pPr algn="l"/>
            <a:r>
              <a:rPr lang="en-US" sz="2600" dirty="0" smtClean="0">
                <a:solidFill>
                  <a:srgbClr val="FFFF00"/>
                </a:solidFill>
                <a:latin typeface="Book Antiqua" pitchFamily="18" charset="0"/>
              </a:rPr>
              <a:t>The first approach is essentially semantic and the second pragmatic.</a:t>
            </a:r>
            <a:r>
              <a:rPr lang="en-US" sz="2600" dirty="0" smtClean="0">
                <a:solidFill>
                  <a:srgbClr val="FFFF00"/>
                </a:solidFill>
                <a:latin typeface="Book Antiqua" pitchFamily="18" charset="0"/>
                <a:cs typeface="Andalus" pitchFamily="18" charset="-78"/>
              </a:rPr>
              <a:t>                      </a:t>
            </a:r>
          </a:p>
          <a:p>
            <a:pPr algn="l"/>
            <a:r>
              <a:rPr lang="en-US" sz="2600" dirty="0" smtClean="0">
                <a:solidFill>
                  <a:srgbClr val="FFFF00"/>
                </a:solidFill>
                <a:latin typeface="Book Antiqua" pitchFamily="18" charset="0"/>
                <a:cs typeface="Andalus" pitchFamily="18" charset="-78"/>
              </a:rPr>
              <a:t> </a:t>
            </a:r>
          </a:p>
          <a:p>
            <a:pPr algn="l"/>
            <a:r>
              <a:rPr lang="en-US" sz="2800" dirty="0" smtClean="0">
                <a:solidFill>
                  <a:srgbClr val="FFFF00"/>
                </a:solidFill>
                <a:latin typeface="Andalus" pitchFamily="18" charset="-78"/>
                <a:cs typeface="Andalus" pitchFamily="18" charset="-78"/>
              </a:rPr>
              <a:t> </a:t>
            </a:r>
          </a:p>
          <a:p>
            <a:endParaRPr lang="en-US" sz="2800" dirty="0" smtClean="0">
              <a:solidFill>
                <a:srgbClr val="FFFF00"/>
              </a:solidFill>
              <a:latin typeface="Andalus" pitchFamily="18" charset="-78"/>
              <a:cs typeface="Andalus" pitchFamily="18" charset="-78"/>
            </a:endParaRPr>
          </a:p>
          <a:p>
            <a:endParaRPr lang="en-US" sz="2800" dirty="0" smtClean="0">
              <a:solidFill>
                <a:srgbClr val="FFFF00"/>
              </a:solidFill>
              <a:latin typeface="Andalus" pitchFamily="18" charset="-78"/>
              <a:cs typeface="Andalus" pitchFamily="18" charset="-78"/>
            </a:endParaRPr>
          </a:p>
          <a:p>
            <a:endParaRPr lang="en-US" sz="2800" dirty="0" smtClean="0">
              <a:solidFill>
                <a:srgbClr val="FFFF00"/>
              </a:solidFill>
              <a:latin typeface="Andalus" pitchFamily="18" charset="-78"/>
              <a:cs typeface="Andalus" pitchFamily="18" charset="-78"/>
            </a:endParaRPr>
          </a:p>
          <a:p>
            <a:endParaRPr lang="en-US" sz="2800" dirty="0" smtClean="0">
              <a:solidFill>
                <a:srgbClr val="FFFF00"/>
              </a:solidFill>
              <a:latin typeface="Andalus" pitchFamily="18" charset="-78"/>
              <a:cs typeface="Andalus" pitchFamily="18" charset="-78"/>
            </a:endParaRPr>
          </a:p>
          <a:p>
            <a:endParaRPr lang="ar-IQ" sz="2800" dirty="0">
              <a:solidFill>
                <a:srgbClr val="FFFF00"/>
              </a:solidFill>
              <a:latin typeface="Andalus" pitchFamily="18" charset="-78"/>
              <a:cs typeface="Andalus" pitchFamily="18" charset="-78"/>
            </a:endParaRPr>
          </a:p>
        </p:txBody>
      </p:sp>
      <p:sp>
        <p:nvSpPr>
          <p:cNvPr id="6" name="Smiley Face 5"/>
          <p:cNvSpPr/>
          <p:nvPr/>
        </p:nvSpPr>
        <p:spPr>
          <a:xfrm>
            <a:off x="7715272" y="5943600"/>
            <a:ext cx="914400" cy="914400"/>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IQ"/>
          </a:p>
        </p:txBody>
      </p:sp>
      <p:sp>
        <p:nvSpPr>
          <p:cNvPr id="7" name="Smiley Face 6"/>
          <p:cNvSpPr/>
          <p:nvPr/>
        </p:nvSpPr>
        <p:spPr>
          <a:xfrm>
            <a:off x="8229600" y="5943600"/>
            <a:ext cx="914400" cy="914400"/>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IQ"/>
          </a:p>
        </p:txBody>
      </p:sp>
    </p:spTree>
  </p:cSld>
  <p:clrMapOvr>
    <a:masterClrMapping/>
  </p:clrMapOvr>
  <p:transition>
    <p:wedg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dirty="0"/>
          </a:p>
        </p:txBody>
      </p:sp>
      <p:graphicFrame>
        <p:nvGraphicFramePr>
          <p:cNvPr id="4" name="Content Placeholder 3"/>
          <p:cNvGraphicFramePr>
            <a:graphicFrameLocks noGrp="1"/>
          </p:cNvGraphicFramePr>
          <p:nvPr>
            <p:ph idx="1"/>
          </p:nvPr>
        </p:nvGraphicFramePr>
        <p:xfrm>
          <a:off x="0" y="0"/>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miley Face 4"/>
          <p:cNvSpPr/>
          <p:nvPr/>
        </p:nvSpPr>
        <p:spPr>
          <a:xfrm>
            <a:off x="5715008" y="357166"/>
            <a:ext cx="914400" cy="914400"/>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IQ"/>
          </a:p>
        </p:txBody>
      </p:sp>
      <p:sp>
        <p:nvSpPr>
          <p:cNvPr id="6" name="Smiley Face 5"/>
          <p:cNvSpPr/>
          <p:nvPr/>
        </p:nvSpPr>
        <p:spPr>
          <a:xfrm>
            <a:off x="2285984" y="357166"/>
            <a:ext cx="914400" cy="914400"/>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IQ"/>
          </a:p>
        </p:txBody>
      </p:sp>
      <p:sp>
        <p:nvSpPr>
          <p:cNvPr id="7" name="Round Same Side Corner Rectangle 6"/>
          <p:cNvSpPr/>
          <p:nvPr/>
        </p:nvSpPr>
        <p:spPr>
          <a:xfrm>
            <a:off x="0" y="5286388"/>
            <a:ext cx="9144000" cy="1571612"/>
          </a:xfrm>
          <a:prstGeom prst="round2Same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en-US" dirty="0" smtClean="0">
                <a:solidFill>
                  <a:schemeClr val="tx1"/>
                </a:solidFill>
              </a:rPr>
              <a:t>John`s brother has just got back from Texas.</a:t>
            </a:r>
          </a:p>
          <a:p>
            <a:r>
              <a:rPr lang="en-US" dirty="0" smtClean="0">
                <a:solidFill>
                  <a:schemeClr val="tx1"/>
                </a:solidFill>
              </a:rPr>
              <a:t>John has a brother.</a:t>
            </a:r>
          </a:p>
          <a:p>
            <a:endParaRPr lang="en-US" dirty="0" smtClean="0"/>
          </a:p>
          <a:p>
            <a:r>
              <a:rPr lang="en-US" dirty="0" smtClean="0">
                <a:solidFill>
                  <a:schemeClr val="tx1"/>
                </a:solidFill>
                <a:latin typeface="Book Antiqua" pitchFamily="18" charset="0"/>
              </a:rPr>
              <a:t>We can adopt the sentences-as-external-objects approach </a:t>
            </a:r>
          </a:p>
          <a:p>
            <a:r>
              <a:rPr lang="en-US" dirty="0" smtClean="0">
                <a:solidFill>
                  <a:schemeClr val="tx1"/>
                </a:solidFill>
                <a:latin typeface="Book Antiqua" pitchFamily="18" charset="0"/>
              </a:rPr>
              <a:t>to identify a semantic relationship between these two sentences</a:t>
            </a:r>
            <a:endParaRPr lang="ar-IQ" dirty="0" smtClean="0">
              <a:solidFill>
                <a:schemeClr val="tx1"/>
              </a:solidFill>
              <a:latin typeface="Book Antiqua" pitchFamily="18" charset="0"/>
            </a:endParaRPr>
          </a:p>
          <a:p>
            <a:pPr algn="ctr"/>
            <a:endParaRPr lang="ar-IQ" dirty="0"/>
          </a:p>
        </p:txBody>
      </p:sp>
    </p:spTree>
  </p:cSld>
  <p:clrMapOvr>
    <a:masterClrMapping/>
  </p:clrMapOvr>
  <p:transition>
    <p:wedg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dirty="0" smtClean="0"/>
              <a:t>Presupposition as a truth relation.</a:t>
            </a:r>
            <a:br>
              <a:rPr lang="en-US" dirty="0" smtClean="0"/>
            </a:br>
            <a:endParaRPr lang="ar-IQ" dirty="0"/>
          </a:p>
        </p:txBody>
      </p:sp>
      <p:sp>
        <p:nvSpPr>
          <p:cNvPr id="3" name="Content Placeholder 2"/>
          <p:cNvSpPr>
            <a:spLocks noGrp="1"/>
          </p:cNvSpPr>
          <p:nvPr>
            <p:ph idx="1"/>
          </p:nvPr>
        </p:nvSpPr>
        <p:spPr/>
        <p:txBody>
          <a:bodyPr/>
          <a:lstStyle/>
          <a:p>
            <a:pPr algn="just" rtl="0">
              <a:buNone/>
            </a:pPr>
            <a:r>
              <a:rPr lang="en-US" dirty="0" smtClean="0">
                <a:solidFill>
                  <a:schemeClr val="tx1"/>
                </a:solidFill>
                <a:latin typeface="Book Antiqua" pitchFamily="18" charset="0"/>
              </a:rPr>
              <a:t>Step 1:   If </a:t>
            </a:r>
            <a:r>
              <a:rPr lang="en-US" b="1" dirty="0" smtClean="0">
                <a:solidFill>
                  <a:schemeClr val="tx1"/>
                </a:solidFill>
                <a:latin typeface="Book Antiqua" pitchFamily="18" charset="0"/>
              </a:rPr>
              <a:t>p </a:t>
            </a:r>
            <a:r>
              <a:rPr lang="en-US" dirty="0" smtClean="0">
                <a:solidFill>
                  <a:schemeClr val="tx1"/>
                </a:solidFill>
                <a:latin typeface="Book Antiqua" pitchFamily="18" charset="0"/>
              </a:rPr>
              <a:t>(the presupposing sentence) is true then </a:t>
            </a:r>
            <a:r>
              <a:rPr lang="en-US" b="1" dirty="0" smtClean="0">
                <a:solidFill>
                  <a:schemeClr val="tx1"/>
                </a:solidFill>
                <a:latin typeface="Book Antiqua" pitchFamily="18" charset="0"/>
              </a:rPr>
              <a:t>q </a:t>
            </a:r>
            <a:r>
              <a:rPr lang="en-US" dirty="0" smtClean="0">
                <a:solidFill>
                  <a:schemeClr val="tx1"/>
                </a:solidFill>
                <a:latin typeface="Book Antiqua" pitchFamily="18" charset="0"/>
              </a:rPr>
              <a:t>(the pre­supposed sentence) is true. </a:t>
            </a:r>
          </a:p>
          <a:p>
            <a:pPr algn="just" rtl="0">
              <a:buNone/>
            </a:pPr>
            <a:r>
              <a:rPr lang="en-US" dirty="0" smtClean="0">
                <a:solidFill>
                  <a:schemeClr val="tx1"/>
                </a:solidFill>
                <a:latin typeface="Book Antiqua" pitchFamily="18" charset="0"/>
              </a:rPr>
              <a:t>Step 2:   If </a:t>
            </a:r>
            <a:r>
              <a:rPr lang="en-US" b="1" dirty="0" smtClean="0">
                <a:solidFill>
                  <a:schemeClr val="tx1"/>
                </a:solidFill>
                <a:latin typeface="Book Antiqua" pitchFamily="18" charset="0"/>
              </a:rPr>
              <a:t>p </a:t>
            </a:r>
            <a:r>
              <a:rPr lang="en-US" dirty="0" smtClean="0">
                <a:solidFill>
                  <a:schemeClr val="tx1"/>
                </a:solidFill>
                <a:latin typeface="Book Antiqua" pitchFamily="18" charset="0"/>
              </a:rPr>
              <a:t>is false, then </a:t>
            </a:r>
            <a:r>
              <a:rPr lang="en-US" b="1" dirty="0" smtClean="0">
                <a:solidFill>
                  <a:schemeClr val="tx1"/>
                </a:solidFill>
                <a:latin typeface="Book Antiqua" pitchFamily="18" charset="0"/>
              </a:rPr>
              <a:t>q </a:t>
            </a:r>
            <a:r>
              <a:rPr lang="en-US" dirty="0" smtClean="0">
                <a:solidFill>
                  <a:schemeClr val="tx1"/>
                </a:solidFill>
                <a:latin typeface="Book Antiqua" pitchFamily="18" charset="0"/>
              </a:rPr>
              <a:t>is still true. </a:t>
            </a:r>
          </a:p>
          <a:p>
            <a:pPr algn="just" rtl="0">
              <a:buNone/>
            </a:pPr>
            <a:r>
              <a:rPr lang="en-US" dirty="0" smtClean="0">
                <a:solidFill>
                  <a:schemeClr val="tx1"/>
                </a:solidFill>
                <a:latin typeface="Book Antiqua" pitchFamily="18" charset="0"/>
              </a:rPr>
              <a:t>Step 3:   If </a:t>
            </a:r>
            <a:r>
              <a:rPr lang="en-US" b="1" dirty="0" smtClean="0">
                <a:solidFill>
                  <a:schemeClr val="tx1"/>
                </a:solidFill>
                <a:latin typeface="Book Antiqua" pitchFamily="18" charset="0"/>
              </a:rPr>
              <a:t>q </a:t>
            </a:r>
            <a:r>
              <a:rPr lang="en-US" dirty="0" smtClean="0">
                <a:solidFill>
                  <a:schemeClr val="tx1"/>
                </a:solidFill>
                <a:latin typeface="Book Antiqua" pitchFamily="18" charset="0"/>
              </a:rPr>
              <a:t>is true, </a:t>
            </a:r>
            <a:r>
              <a:rPr lang="en-US" b="1" dirty="0" smtClean="0">
                <a:solidFill>
                  <a:schemeClr val="tx1"/>
                </a:solidFill>
                <a:latin typeface="Book Antiqua" pitchFamily="18" charset="0"/>
              </a:rPr>
              <a:t>p </a:t>
            </a:r>
            <a:r>
              <a:rPr lang="en-US" dirty="0" smtClean="0">
                <a:solidFill>
                  <a:schemeClr val="tx1"/>
                </a:solidFill>
                <a:latin typeface="Book Antiqua" pitchFamily="18" charset="0"/>
              </a:rPr>
              <a:t>could be either true or false</a:t>
            </a:r>
          </a:p>
          <a:p>
            <a:pPr algn="l" rtl="0">
              <a:buNone/>
            </a:pPr>
            <a:r>
              <a:rPr lang="en-US" u="sng" dirty="0" smtClean="0"/>
              <a:t>P                                 q</a:t>
            </a:r>
          </a:p>
          <a:p>
            <a:pPr algn="l" rtl="0">
              <a:buNone/>
            </a:pPr>
            <a:r>
              <a:rPr lang="en-US" dirty="0" smtClean="0"/>
              <a:t>T                                 </a:t>
            </a:r>
            <a:r>
              <a:rPr lang="en-US" dirty="0" err="1" smtClean="0"/>
              <a:t>T</a:t>
            </a:r>
            <a:endParaRPr lang="en-US" dirty="0" smtClean="0"/>
          </a:p>
          <a:p>
            <a:pPr algn="l" rtl="0">
              <a:buNone/>
            </a:pPr>
            <a:r>
              <a:rPr lang="en-US" dirty="0" smtClean="0"/>
              <a:t>F                                  T</a:t>
            </a:r>
          </a:p>
          <a:p>
            <a:pPr algn="l" rtl="0">
              <a:buNone/>
            </a:pPr>
            <a:r>
              <a:rPr lang="en-US" dirty="0" smtClean="0"/>
              <a:t> F\T                              </a:t>
            </a:r>
            <a:r>
              <a:rPr lang="en-US" dirty="0" err="1" smtClean="0"/>
              <a:t>T</a:t>
            </a:r>
            <a:endParaRPr lang="ar-IQ" dirty="0"/>
          </a:p>
        </p:txBody>
      </p:sp>
      <p:cxnSp>
        <p:nvCxnSpPr>
          <p:cNvPr id="5" name="Straight Arrow Connector 4"/>
          <p:cNvCxnSpPr/>
          <p:nvPr/>
        </p:nvCxnSpPr>
        <p:spPr>
          <a:xfrm>
            <a:off x="1214414" y="4857760"/>
            <a:ext cx="114300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1285852" y="4429132"/>
            <a:ext cx="114300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1285852" y="4071942"/>
            <a:ext cx="114300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wedge/>
  </p:transition>
  <p:timing>
    <p:tnLst>
      <p:par>
        <p:cTn id="1" dur="indefinite" restart="never" nodeType="tmRoot"/>
      </p:par>
    </p:tnLst>
  </p:timing>
</p:sld>
</file>

<file path=ppt/theme/theme1.xml><?xml version="1.0" encoding="utf-8"?>
<a:theme xmlns:a="http://schemas.openxmlformats.org/drawingml/2006/main" name="BurgWaveBusPlan">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5B852922-DE84-443C-ACF9-B65630A64AB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2332</TotalTime>
  <Words>2594</Words>
  <Application>Microsoft Office PowerPoint</Application>
  <PresentationFormat>On-screen Show (4:3)</PresentationFormat>
  <Paragraphs>269</Paragraphs>
  <Slides>32</Slides>
  <Notes>4</Notes>
  <HiddenSlides>0</HiddenSlides>
  <MMClips>0</MMClips>
  <ScaleCrop>false</ScaleCrop>
  <HeadingPairs>
    <vt:vector size="4" baseType="variant">
      <vt:variant>
        <vt:lpstr>Theme</vt:lpstr>
      </vt:variant>
      <vt:variant>
        <vt:i4>2</vt:i4>
      </vt:variant>
      <vt:variant>
        <vt:lpstr>Slide Titles</vt:lpstr>
      </vt:variant>
      <vt:variant>
        <vt:i4>32</vt:i4>
      </vt:variant>
    </vt:vector>
  </HeadingPairs>
  <TitlesOfParts>
    <vt:vector size="34" baseType="lpstr">
      <vt:lpstr>BurgWaveBusPlan</vt:lpstr>
      <vt:lpstr>Custom Design</vt:lpstr>
      <vt:lpstr>Slide 1</vt:lpstr>
      <vt:lpstr>TODAY’S OVERVIEW</vt:lpstr>
      <vt:lpstr>Introduction      in the previous lectures we have tackled the semantic relations which hold between words . In this lecture we shall move to the semantic relations between sentences, as well as the correlation between semantics &amp; pragmatics which help to infer the intended meaning in the right context. And we shall see that  In the uses of language what is meant is often more than , or different from, what has actually been said               . </vt:lpstr>
      <vt:lpstr>Sentences relations</vt:lpstr>
      <vt:lpstr>Presupposition </vt:lpstr>
      <vt:lpstr>Slide 6</vt:lpstr>
      <vt:lpstr>Two approaches to presupposition</vt:lpstr>
      <vt:lpstr>Slide 8</vt:lpstr>
      <vt:lpstr>Presupposition as a truth relation. </vt:lpstr>
      <vt:lpstr>Slide 10</vt:lpstr>
      <vt:lpstr>Slide 11</vt:lpstr>
      <vt:lpstr>presupposition failure</vt:lpstr>
      <vt:lpstr>truth-value gap</vt:lpstr>
      <vt:lpstr>Presupposition triggers </vt:lpstr>
      <vt:lpstr>Slide 15</vt:lpstr>
      <vt:lpstr>Slide 16</vt:lpstr>
      <vt:lpstr>Slide 17</vt:lpstr>
      <vt:lpstr>Slide 18</vt:lpstr>
      <vt:lpstr>Slide 19</vt:lpstr>
      <vt:lpstr>Slide 20</vt:lpstr>
      <vt:lpstr>Slide 21</vt:lpstr>
      <vt:lpstr>Slide 22</vt:lpstr>
      <vt:lpstr>Conventional implicature</vt:lpstr>
      <vt:lpstr>Slide 24</vt:lpstr>
      <vt:lpstr> The cooperative principle has four sub-parts, four rules or maxims that people involved in conversations tend to respect: quantity, quality, relation and manner:   </vt:lpstr>
      <vt:lpstr>Slide 26</vt:lpstr>
      <vt:lpstr>Grice Maxims &amp;  troublesome phenomena</vt:lpstr>
      <vt:lpstr>Slide 28</vt:lpstr>
      <vt:lpstr>Grice's conversational implicatures properties  </vt:lpstr>
      <vt:lpstr>scalar implicatures </vt:lpstr>
      <vt:lpstr>Calculability</vt:lpstr>
      <vt:lpstr>non-detachability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Israa</dc:creator>
  <cp:lastModifiedBy>مكتب كيكا بايت</cp:lastModifiedBy>
  <cp:revision>83</cp:revision>
  <dcterms:created xsi:type="dcterms:W3CDTF">2014-03-03T22:50:19Z</dcterms:created>
  <dcterms:modified xsi:type="dcterms:W3CDTF">2018-01-19T10:02:40Z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TC103852689990</vt:lpwstr>
  </property>
</Properties>
</file>