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7"/>
  </p:notesMasterIdLst>
  <p:handoutMasterIdLst>
    <p:handoutMasterId r:id="rId28"/>
  </p:handoutMasterIdLst>
  <p:sldIdLst>
    <p:sldId id="256" r:id="rId3"/>
    <p:sldId id="257" r:id="rId4"/>
    <p:sldId id="258" r:id="rId5"/>
    <p:sldId id="259" r:id="rId6"/>
    <p:sldId id="260" r:id="rId7"/>
    <p:sldId id="266" r:id="rId8"/>
    <p:sldId id="269" r:id="rId9"/>
    <p:sldId id="274" r:id="rId10"/>
    <p:sldId id="275" r:id="rId11"/>
    <p:sldId id="270" r:id="rId12"/>
    <p:sldId id="271" r:id="rId13"/>
    <p:sldId id="272" r:id="rId14"/>
    <p:sldId id="273" r:id="rId15"/>
    <p:sldId id="268" r:id="rId16"/>
    <p:sldId id="262" r:id="rId17"/>
    <p:sldId id="277" r:id="rId18"/>
    <p:sldId id="276" r:id="rId19"/>
    <p:sldId id="278" r:id="rId20"/>
    <p:sldId id="263" r:id="rId21"/>
    <p:sldId id="279" r:id="rId22"/>
    <p:sldId id="280" r:id="rId23"/>
    <p:sldId id="282" r:id="rId24"/>
    <p:sldId id="283" r:id="rId25"/>
    <p:sldId id="2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showGuides="1">
      <p:cViewPr>
        <p:scale>
          <a:sx n="75" d="100"/>
          <a:sy n="75" d="100"/>
        </p:scale>
        <p:origin x="-540" y="-54"/>
      </p:cViewPr>
      <p:guideLst>
        <p:guide orient="horz" pos="2160"/>
        <p:guide pos="3840"/>
      </p:guideLst>
    </p:cSldViewPr>
  </p:slideViewPr>
  <p:notesTextViewPr>
    <p:cViewPr>
      <p:scale>
        <a:sx n="1" d="1"/>
        <a:sy n="1" d="1"/>
      </p:scale>
      <p:origin x="0" y="0"/>
    </p:cViewPr>
  </p:notesTextViewPr>
  <p:notesViewPr>
    <p:cSldViewPr snapToGrid="0" showGuides="1">
      <p:cViewPr varScale="1">
        <p:scale>
          <a:sx n="51" d="100"/>
          <a:sy n="51" d="100"/>
        </p:scale>
        <p:origin x="2352" y="5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pPr/>
              <a:t>1/19/2018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pPr/>
              <a:t>‹#›</a:t>
            </a:fld>
            <a:endParaRPr/>
          </a:p>
        </p:txBody>
      </p:sp>
    </p:spTree>
    <p:extLst>
      <p:ext uri="{BB962C8B-B14F-4D97-AF65-F5344CB8AC3E}">
        <p14:creationId xmlns:p14="http://schemas.microsoft.com/office/powerpoint/2010/main" xmlns=""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pPr/>
              <a:t>1/19/2018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pPr/>
              <a:t>‹#›</a:t>
            </a:fld>
            <a:endParaRPr/>
          </a:p>
        </p:txBody>
      </p:sp>
    </p:spTree>
    <p:extLst>
      <p:ext uri="{BB962C8B-B14F-4D97-AF65-F5344CB8AC3E}">
        <p14:creationId xmlns:p14="http://schemas.microsoft.com/office/powerpoint/2010/main" xmlns=""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402B9795-92DC-40DC-A1CA-9A4B349D7824}" type="datetimeFigureOut">
              <a:rPr lang="en-US"/>
              <a:pPr/>
              <a:t>1/19/2018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saturation sat="30000"/>
                    </a14:imgEffect>
                  </a14:imgLayer>
                </a14:imgProps>
              </a:ext>
              <a:ext uri="{28A0092B-C50C-407E-A947-70E740481C1C}">
                <a14:useLocalDpi xmlns:a14="http://schemas.microsoft.com/office/drawing/2010/main" xmlns=""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xmlns="" val="16597565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pPr/>
              <a:t>1/19/2018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 val="7696370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pPr/>
              <a:t>1/19/2018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 val="20120767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pPr/>
              <a:t>1/19/2018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4459271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pPr/>
              <a:t>1/19/2018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 val="37868768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saturation sat="30000"/>
                    </a14:imgEffect>
                  </a14:imgLayer>
                </a14:imgProps>
              </a:ext>
              <a:ext uri="{28A0092B-C50C-407E-A947-70E740481C1C}">
                <a14:useLocalDpi xmlns:a14="http://schemas.microsoft.com/office/drawing/2010/main" xmlns=""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xmlns="" val="26739436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pPr/>
              <a:t>1/19/2018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xmlns="" val="36026788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pPr/>
              <a:t>1/19/2018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 val="35277910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pPr/>
              <a:t>1/19/2018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 val="3971016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pPr/>
              <a:t>1/19/2018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 val="17581115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pPr/>
              <a:t>1/19/2018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 val="3024169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pPr/>
              <a:t>1/19/2018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xmlns="" val="37697646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402B9795-92DC-40DC-A1CA-9A4B349D7824}" type="datetimeFigureOut">
              <a:rPr lang="en-US"/>
              <a:pPr/>
              <a:t>1/19/2018</a:t>
            </a:fld>
            <a:endParaRPr/>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a:t>
            </a:fld>
            <a:endParaRPr/>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Collocation and idiom</a:t>
            </a:r>
            <a:endParaRPr lang="ar-IQ" dirty="0"/>
          </a:p>
        </p:txBody>
      </p:sp>
      <p:sp>
        <p:nvSpPr>
          <p:cNvPr id="3" name="Subtitle 2"/>
          <p:cNvSpPr>
            <a:spLocks noGrp="1"/>
          </p:cNvSpPr>
          <p:nvPr>
            <p:ph type="subTitle" idx="1"/>
          </p:nvPr>
        </p:nvSpPr>
        <p:spPr/>
        <p:txBody>
          <a:bodyPr/>
          <a:lstStyle/>
          <a:p>
            <a:endParaRPr lang="ar-IQ"/>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collocation ?</a:t>
            </a:r>
          </a:p>
        </p:txBody>
      </p:sp>
      <p:sp>
        <p:nvSpPr>
          <p:cNvPr id="4" name="Text Placeholder 3"/>
          <p:cNvSpPr>
            <a:spLocks noGrp="1"/>
          </p:cNvSpPr>
          <p:nvPr>
            <p:ph type="body" sz="half" idx="2"/>
          </p:nvPr>
        </p:nvSpPr>
        <p:spPr>
          <a:xfrm>
            <a:off x="336176" y="1331260"/>
            <a:ext cx="11497235" cy="4572000"/>
          </a:xfrm>
        </p:spPr>
        <p:txBody>
          <a:bodyPr>
            <a:noAutofit/>
          </a:bodyPr>
          <a:lstStyle/>
          <a:p>
            <a:pPr marL="342900" indent="-342900" algn="just">
              <a:lnSpc>
                <a:spcPct val="100000"/>
              </a:lnSpc>
              <a:buFont typeface="Arial" panose="020B0604020202020204" pitchFamily="34" charset="0"/>
              <a:buChar char="•"/>
            </a:pPr>
            <a:r>
              <a:rPr lang="en-US" sz="2400" dirty="0">
                <a:latin typeface="Calibri" panose="020F0502020204030204" pitchFamily="34" charset="0"/>
              </a:rPr>
              <a:t>The restrictions are, </a:t>
            </a:r>
            <a:r>
              <a:rPr lang="en-US" sz="2400" dirty="0" smtClean="0">
                <a:latin typeface="Calibri" panose="020F0502020204030204" pitchFamily="34" charset="0"/>
              </a:rPr>
              <a:t>as suggested by </a:t>
            </a:r>
            <a:r>
              <a:rPr lang="en-US" sz="2400" dirty="0">
                <a:latin typeface="Calibri" panose="020F0502020204030204" pitchFamily="34" charset="0"/>
              </a:rPr>
              <a:t>A. </a:t>
            </a:r>
            <a:r>
              <a:rPr lang="en-US" sz="2400" dirty="0" smtClean="0">
                <a:latin typeface="Calibri" panose="020F0502020204030204" pitchFamily="34" charset="0"/>
              </a:rPr>
              <a:t>McIntosh, </a:t>
            </a:r>
            <a:r>
              <a:rPr lang="en-US" sz="2400" dirty="0">
                <a:latin typeface="Calibri" panose="020F0502020204030204" pitchFamily="34" charset="0"/>
              </a:rPr>
              <a:t>a matter of range. We know roughly the kind of nouns (in terms of their meaning) with which a verb or adjective may be used. Therefore, we do not reject specific collocations simply because we have never heard them before but we rely on our knowledge of the range</a:t>
            </a:r>
            <a:r>
              <a:rPr lang="en-US" sz="2400" dirty="0" smtClean="0">
                <a:latin typeface="Calibri" panose="020F0502020204030204" pitchFamily="34" charset="0"/>
              </a:rPr>
              <a:t>.</a:t>
            </a:r>
          </a:p>
          <a:p>
            <a:pPr algn="just">
              <a:lnSpc>
                <a:spcPct val="100000"/>
              </a:lnSpc>
            </a:pPr>
            <a:r>
              <a:rPr lang="en-US" sz="2400" dirty="0">
                <a:latin typeface="Calibri" panose="020F0502020204030204" pitchFamily="34" charset="0"/>
              </a:rPr>
              <a:t>We </a:t>
            </a:r>
            <a:r>
              <a:rPr lang="en-US" sz="2400" dirty="0" smtClean="0">
                <a:latin typeface="Calibri" panose="020F0502020204030204" pitchFamily="34" charset="0"/>
              </a:rPr>
              <a:t>can </a:t>
            </a:r>
            <a:r>
              <a:rPr lang="en-US" sz="2400" dirty="0">
                <a:latin typeface="Calibri" panose="020F0502020204030204" pitchFamily="34" charset="0"/>
              </a:rPr>
              <a:t>see three kinds of </a:t>
            </a:r>
            <a:r>
              <a:rPr lang="en-US" sz="2400" b="1" dirty="0">
                <a:latin typeface="Calibri" panose="020F0502020204030204" pitchFamily="34" charset="0"/>
              </a:rPr>
              <a:t>collocational restriction. </a:t>
            </a:r>
            <a:endParaRPr lang="en-US" sz="2400" b="1" dirty="0" smtClean="0">
              <a:latin typeface="Calibri" panose="020F0502020204030204" pitchFamily="34" charset="0"/>
            </a:endParaRPr>
          </a:p>
          <a:p>
            <a:pPr marL="342900" indent="-342900" algn="just">
              <a:lnSpc>
                <a:spcPct val="100000"/>
              </a:lnSpc>
              <a:buFont typeface="Arial" panose="020B0604020202020204" pitchFamily="34" charset="0"/>
              <a:buChar char="•"/>
            </a:pPr>
            <a:r>
              <a:rPr lang="en-US" sz="2400" b="1" u="sng" dirty="0" smtClean="0">
                <a:latin typeface="Calibri" panose="020F0502020204030204" pitchFamily="34" charset="0"/>
              </a:rPr>
              <a:t>First</a:t>
            </a:r>
            <a:r>
              <a:rPr lang="en-US" sz="2400" dirty="0">
                <a:latin typeface="Calibri" panose="020F0502020204030204" pitchFamily="34" charset="0"/>
              </a:rPr>
              <a:t>, some are based wholly on the meaning of the item as in the unlikely </a:t>
            </a:r>
            <a:r>
              <a:rPr lang="en-US" sz="2400" b="1" dirty="0">
                <a:latin typeface="Calibri" panose="020F0502020204030204" pitchFamily="34" charset="0"/>
              </a:rPr>
              <a:t>green cow.</a:t>
            </a:r>
            <a:r>
              <a:rPr lang="en-US" sz="2400" dirty="0">
                <a:latin typeface="Calibri" panose="020F0502020204030204" pitchFamily="34" charset="0"/>
              </a:rPr>
              <a:t> </a:t>
            </a:r>
            <a:endParaRPr lang="en-US" sz="2400" dirty="0" smtClean="0">
              <a:latin typeface="Calibri" panose="020F0502020204030204" pitchFamily="34" charset="0"/>
            </a:endParaRPr>
          </a:p>
          <a:p>
            <a:pPr marL="342900" indent="-342900" algn="just">
              <a:lnSpc>
                <a:spcPct val="100000"/>
              </a:lnSpc>
              <a:buFont typeface="Arial" panose="020B0604020202020204" pitchFamily="34" charset="0"/>
              <a:buChar char="•"/>
            </a:pPr>
            <a:r>
              <a:rPr lang="en-US" sz="2400" b="1" u="sng" dirty="0" smtClean="0">
                <a:latin typeface="Calibri" panose="020F0502020204030204" pitchFamily="34" charset="0"/>
              </a:rPr>
              <a:t>Secondly</a:t>
            </a:r>
            <a:r>
              <a:rPr lang="en-US" sz="2400" dirty="0">
                <a:latin typeface="Calibri" panose="020F0502020204030204" pitchFamily="34" charset="0"/>
              </a:rPr>
              <a:t>, some are based on range, a word may be used with a whole set of words that have some semantic features in common. This accounts for the </a:t>
            </a:r>
            <a:r>
              <a:rPr lang="en-US" sz="2400" dirty="0" smtClean="0">
                <a:latin typeface="Calibri" panose="020F0502020204030204" pitchFamily="34" charset="0"/>
              </a:rPr>
              <a:t>unlikeliness </a:t>
            </a:r>
            <a:r>
              <a:rPr lang="en-US" sz="2400" dirty="0">
                <a:latin typeface="Calibri" panose="020F0502020204030204" pitchFamily="34" charset="0"/>
              </a:rPr>
              <a:t>of </a:t>
            </a:r>
            <a:r>
              <a:rPr lang="en-US" sz="2400" b="1" dirty="0">
                <a:latin typeface="Calibri" panose="020F0502020204030204" pitchFamily="34" charset="0"/>
              </a:rPr>
              <a:t>the rhododendron passed away </a:t>
            </a:r>
            <a:r>
              <a:rPr lang="en-US" sz="2400" dirty="0">
                <a:latin typeface="Calibri" panose="020F0502020204030204" pitchFamily="34" charset="0"/>
              </a:rPr>
              <a:t>and equally of the </a:t>
            </a:r>
            <a:r>
              <a:rPr lang="en-US" sz="2400" b="1" dirty="0">
                <a:latin typeface="Calibri" panose="020F0502020204030204" pitchFamily="34" charset="0"/>
              </a:rPr>
              <a:t>pretty boy </a:t>
            </a:r>
            <a:r>
              <a:rPr lang="en-US" sz="2400" dirty="0">
                <a:latin typeface="Calibri" panose="020F0502020204030204" pitchFamily="34" charset="0"/>
              </a:rPr>
              <a:t>(pretty being used with words denoting females). </a:t>
            </a:r>
            <a:endParaRPr lang="en-US" sz="2400" dirty="0" smtClean="0">
              <a:latin typeface="Calibri" panose="020F0502020204030204" pitchFamily="34" charset="0"/>
            </a:endParaRPr>
          </a:p>
          <a:p>
            <a:pPr marL="342900" indent="-342900" algn="just">
              <a:lnSpc>
                <a:spcPct val="100000"/>
              </a:lnSpc>
              <a:buFont typeface="Arial" panose="020B0604020202020204" pitchFamily="34" charset="0"/>
              <a:buChar char="•"/>
            </a:pPr>
            <a:r>
              <a:rPr lang="en-US" sz="2400" b="1" dirty="0" smtClean="0">
                <a:latin typeface="Calibri" panose="020F0502020204030204" pitchFamily="34" charset="0"/>
              </a:rPr>
              <a:t>Thirdly</a:t>
            </a:r>
            <a:r>
              <a:rPr lang="en-US" sz="2400" dirty="0">
                <a:latin typeface="Calibri" panose="020F0502020204030204" pitchFamily="34" charset="0"/>
              </a:rPr>
              <a:t>, some restrictions are collocational in the strictest sense, involving neither meaning nor range, as addled with eggs and brains. There may be borderline cases. It might be thought that rancid may be used with animal </a:t>
            </a:r>
            <a:r>
              <a:rPr lang="en-US" sz="2400" dirty="0" smtClean="0">
                <a:latin typeface="Calibri" panose="020F0502020204030204" pitchFamily="34" charset="0"/>
              </a:rPr>
              <a:t>products </a:t>
            </a:r>
            <a:r>
              <a:rPr lang="en-US" sz="2400" dirty="0">
                <a:latin typeface="Calibri" panose="020F0502020204030204" pitchFamily="34" charset="0"/>
              </a:rPr>
              <a:t>of a certain type.</a:t>
            </a:r>
          </a:p>
        </p:txBody>
      </p:sp>
    </p:spTree>
    <p:extLst>
      <p:ext uri="{BB962C8B-B14F-4D97-AF65-F5344CB8AC3E}">
        <p14:creationId xmlns:p14="http://schemas.microsoft.com/office/powerpoint/2010/main" xmlns="" val="33962601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collocation ?</a:t>
            </a:r>
          </a:p>
        </p:txBody>
      </p:sp>
      <p:sp>
        <p:nvSpPr>
          <p:cNvPr id="4" name="Text Placeholder 3"/>
          <p:cNvSpPr>
            <a:spLocks noGrp="1"/>
          </p:cNvSpPr>
          <p:nvPr>
            <p:ph type="body" sz="half" idx="2"/>
          </p:nvPr>
        </p:nvSpPr>
        <p:spPr>
          <a:xfrm>
            <a:off x="605118" y="1331260"/>
            <a:ext cx="10824882" cy="4572000"/>
          </a:xfrm>
        </p:spPr>
        <p:txBody>
          <a:bodyPr>
            <a:noAutofit/>
          </a:bodyPr>
          <a:lstStyle/>
          <a:p>
            <a:pPr algn="just">
              <a:lnSpc>
                <a:spcPct val="100000"/>
              </a:lnSpc>
            </a:pPr>
            <a:r>
              <a:rPr lang="en-US" sz="2200" dirty="0">
                <a:latin typeface="Calibri" panose="020F0502020204030204" pitchFamily="34" charset="0"/>
              </a:rPr>
              <a:t>Benson, M. (1986) says that collocation can be divided into grammatical collocations and lexical collocation.</a:t>
            </a:r>
          </a:p>
          <a:p>
            <a:pPr algn="ctr">
              <a:lnSpc>
                <a:spcPct val="100000"/>
              </a:lnSpc>
            </a:pPr>
            <a:r>
              <a:rPr lang="en-US" sz="2200" b="1" dirty="0">
                <a:latin typeface="Calibri" panose="020F0502020204030204" pitchFamily="34" charset="0"/>
              </a:rPr>
              <a:t>Grammatical collocation</a:t>
            </a:r>
          </a:p>
          <a:p>
            <a:pPr algn="just">
              <a:lnSpc>
                <a:spcPct val="100000"/>
              </a:lnSpc>
            </a:pPr>
            <a:r>
              <a:rPr lang="en-US" sz="2200" dirty="0" smtClean="0">
                <a:latin typeface="Calibri" panose="020F0502020204030204" pitchFamily="34" charset="0"/>
              </a:rPr>
              <a:t>Benson defines </a:t>
            </a:r>
            <a:r>
              <a:rPr lang="en-US" sz="2200" dirty="0">
                <a:latin typeface="Calibri" panose="020F0502020204030204" pitchFamily="34" charset="0"/>
              </a:rPr>
              <a:t>grammatical collocation as “a dominant word (verb, noun, adjective) followed by a grammatical word, typically a preposition”. Examples are:</a:t>
            </a:r>
          </a:p>
          <a:p>
            <a:pPr marL="457200" indent="-457200" algn="just">
              <a:lnSpc>
                <a:spcPct val="100000"/>
              </a:lnSpc>
              <a:buFont typeface="+mj-lt"/>
              <a:buAutoNum type="arabicPeriod"/>
            </a:pPr>
            <a:r>
              <a:rPr lang="en-US" sz="2200" b="1" dirty="0" smtClean="0">
                <a:latin typeface="Calibri" panose="020F0502020204030204" pitchFamily="34" charset="0"/>
              </a:rPr>
              <a:t>Verb-preposition </a:t>
            </a:r>
            <a:r>
              <a:rPr lang="en-US" sz="2200" b="1" dirty="0">
                <a:latin typeface="Calibri" panose="020F0502020204030204" pitchFamily="34" charset="0"/>
              </a:rPr>
              <a:t>combination (prepositional verbs): </a:t>
            </a:r>
            <a:r>
              <a:rPr lang="en-US" sz="2200" dirty="0" smtClean="0">
                <a:latin typeface="Calibri" panose="020F0502020204030204" pitchFamily="34" charset="0"/>
              </a:rPr>
              <a:t>account </a:t>
            </a:r>
            <a:r>
              <a:rPr lang="en-US" sz="2200" dirty="0">
                <a:latin typeface="Calibri" panose="020F0502020204030204" pitchFamily="34" charset="0"/>
              </a:rPr>
              <a:t>for, aim at, and accuse (somebody) of, look after, and struggle for.</a:t>
            </a:r>
          </a:p>
          <a:p>
            <a:pPr marL="457200" indent="-457200" algn="just">
              <a:lnSpc>
                <a:spcPct val="100000"/>
              </a:lnSpc>
              <a:buFont typeface="+mj-lt"/>
              <a:buAutoNum type="arabicPeriod"/>
            </a:pPr>
            <a:r>
              <a:rPr lang="en-US" sz="2200" b="1" dirty="0" smtClean="0">
                <a:latin typeface="Calibri" panose="020F0502020204030204" pitchFamily="34" charset="0"/>
              </a:rPr>
              <a:t>Noun-preposition </a:t>
            </a:r>
            <a:r>
              <a:rPr lang="en-US" sz="2200" b="1" dirty="0">
                <a:latin typeface="Calibri" panose="020F0502020204030204" pitchFamily="34" charset="0"/>
              </a:rPr>
              <a:t>combination: </a:t>
            </a:r>
            <a:r>
              <a:rPr lang="en-US" sz="2200" dirty="0">
                <a:latin typeface="Calibri" panose="020F0502020204030204" pitchFamily="34" charset="0"/>
              </a:rPr>
              <a:t>access to, accusation against, administration for, analogy between (to, with).</a:t>
            </a:r>
          </a:p>
          <a:p>
            <a:pPr marL="457200" indent="-457200" algn="just">
              <a:lnSpc>
                <a:spcPct val="100000"/>
              </a:lnSpc>
              <a:buFont typeface="+mj-lt"/>
              <a:buAutoNum type="arabicPeriod"/>
            </a:pPr>
            <a:r>
              <a:rPr lang="en-US" sz="2200" b="1" dirty="0" smtClean="0">
                <a:latin typeface="Calibri" panose="020F0502020204030204" pitchFamily="34" charset="0"/>
              </a:rPr>
              <a:t>Adjective-preposition </a:t>
            </a:r>
            <a:r>
              <a:rPr lang="en-US" sz="2200" b="1" dirty="0">
                <a:latin typeface="Calibri" panose="020F0502020204030204" pitchFamily="34" charset="0"/>
              </a:rPr>
              <a:t>combination: </a:t>
            </a:r>
            <a:r>
              <a:rPr lang="en-US" sz="2200" dirty="0">
                <a:latin typeface="Calibri" panose="020F0502020204030204" pitchFamily="34" charset="0"/>
              </a:rPr>
              <a:t>absent from, accountable to (with) answerable for (to) and -</a:t>
            </a:r>
            <a:r>
              <a:rPr lang="en-US" sz="2200" dirty="0" err="1">
                <a:latin typeface="Calibri" panose="020F0502020204030204" pitchFamily="34" charset="0"/>
              </a:rPr>
              <a:t>ed</a:t>
            </a:r>
            <a:r>
              <a:rPr lang="en-US" sz="2200" dirty="0">
                <a:latin typeface="Calibri" panose="020F0502020204030204" pitchFamily="34" charset="0"/>
              </a:rPr>
              <a:t> participle adjectives, -</a:t>
            </a:r>
            <a:r>
              <a:rPr lang="en-US" sz="2200" dirty="0" err="1">
                <a:latin typeface="Calibri" panose="020F0502020204030204" pitchFamily="34" charset="0"/>
              </a:rPr>
              <a:t>ing</a:t>
            </a:r>
            <a:r>
              <a:rPr lang="en-US" sz="2200" dirty="0">
                <a:latin typeface="Calibri" panose="020F0502020204030204" pitchFamily="34" charset="0"/>
              </a:rPr>
              <a:t> participle adjectives: accompanied by, corresponding to.</a:t>
            </a:r>
          </a:p>
          <a:p>
            <a:pPr marL="457200" indent="-457200" algn="just">
              <a:lnSpc>
                <a:spcPct val="100000"/>
              </a:lnSpc>
              <a:buFont typeface="+mj-lt"/>
              <a:buAutoNum type="arabicPeriod"/>
            </a:pPr>
            <a:r>
              <a:rPr lang="en-US" sz="2200" b="1" dirty="0" smtClean="0">
                <a:latin typeface="Calibri" panose="020F0502020204030204" pitchFamily="34" charset="0"/>
              </a:rPr>
              <a:t>Verb-participle </a:t>
            </a:r>
            <a:r>
              <a:rPr lang="en-US" sz="2200" b="1" dirty="0">
                <a:latin typeface="Calibri" panose="020F0502020204030204" pitchFamily="34" charset="0"/>
              </a:rPr>
              <a:t>combination </a:t>
            </a:r>
            <a:r>
              <a:rPr lang="en-US" sz="2200" dirty="0">
                <a:latin typeface="Calibri" panose="020F0502020204030204" pitchFamily="34" charset="0"/>
              </a:rPr>
              <a:t>(phrase verbs). Some verbs need to be followed by specific adverbial particles</a:t>
            </a:r>
            <a:r>
              <a:rPr lang="en-US" sz="2200" dirty="0" smtClean="0">
                <a:latin typeface="Calibri" panose="020F0502020204030204" pitchFamily="34" charset="0"/>
              </a:rPr>
              <a:t>.</a:t>
            </a:r>
            <a:endParaRPr lang="en-US" sz="2200" dirty="0">
              <a:latin typeface="Calibri" panose="020F0502020204030204" pitchFamily="34" charset="0"/>
            </a:endParaRPr>
          </a:p>
        </p:txBody>
      </p:sp>
    </p:spTree>
    <p:extLst>
      <p:ext uri="{BB962C8B-B14F-4D97-AF65-F5344CB8AC3E}">
        <p14:creationId xmlns:p14="http://schemas.microsoft.com/office/powerpoint/2010/main" xmlns="" val="38330869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collocation ?</a:t>
            </a:r>
          </a:p>
        </p:txBody>
      </p:sp>
      <p:sp>
        <p:nvSpPr>
          <p:cNvPr id="4" name="Text Placeholder 3"/>
          <p:cNvSpPr>
            <a:spLocks noGrp="1"/>
          </p:cNvSpPr>
          <p:nvPr>
            <p:ph type="body" sz="half" idx="2"/>
          </p:nvPr>
        </p:nvSpPr>
        <p:spPr>
          <a:xfrm>
            <a:off x="658904" y="1290918"/>
            <a:ext cx="11134165" cy="4572000"/>
          </a:xfrm>
        </p:spPr>
        <p:txBody>
          <a:bodyPr>
            <a:noAutofit/>
          </a:bodyPr>
          <a:lstStyle/>
          <a:p>
            <a:pPr algn="ctr">
              <a:lnSpc>
                <a:spcPct val="100000"/>
              </a:lnSpc>
            </a:pPr>
            <a:r>
              <a:rPr lang="en-US" sz="2200" b="1" dirty="0">
                <a:latin typeface="Calibri" panose="020F0502020204030204" pitchFamily="34" charset="0"/>
              </a:rPr>
              <a:t>Lexical Collocations</a:t>
            </a:r>
          </a:p>
          <a:p>
            <a:pPr algn="just">
              <a:lnSpc>
                <a:spcPct val="100000"/>
              </a:lnSpc>
            </a:pPr>
            <a:r>
              <a:rPr lang="en-US" sz="2200" dirty="0">
                <a:latin typeface="Calibri" panose="020F0502020204030204" pitchFamily="34" charset="0"/>
              </a:rPr>
              <a:t>Lexical collocations contain no subordinate element; they usually consist of two equal lexical components. The major types of lexical collocations are:</a:t>
            </a:r>
          </a:p>
          <a:p>
            <a:pPr marL="342900" indent="-342900" algn="just">
              <a:lnSpc>
                <a:spcPct val="100000"/>
              </a:lnSpc>
              <a:buFont typeface="+mj-lt"/>
              <a:buAutoNum type="arabicPeriod"/>
            </a:pPr>
            <a:r>
              <a:rPr lang="en-US" sz="2200" b="1" dirty="0" smtClean="0">
                <a:latin typeface="Calibri" panose="020F0502020204030204" pitchFamily="34" charset="0"/>
              </a:rPr>
              <a:t>Noun-verb </a:t>
            </a:r>
            <a:r>
              <a:rPr lang="en-US" sz="2200" b="1" dirty="0">
                <a:latin typeface="Calibri" panose="020F0502020204030204" pitchFamily="34" charset="0"/>
              </a:rPr>
              <a:t>combinations: </a:t>
            </a:r>
            <a:r>
              <a:rPr lang="en-US" sz="2200" dirty="0">
                <a:latin typeface="Calibri" panose="020F0502020204030204" pitchFamily="34" charset="0"/>
              </a:rPr>
              <a:t>adjectives modify, bells ring, bees buzz (sting, swarm) birds chirp (fly, sing), blood circulates (flows).</a:t>
            </a:r>
          </a:p>
          <a:p>
            <a:pPr marL="342900" indent="-342900" algn="just">
              <a:lnSpc>
                <a:spcPct val="100000"/>
              </a:lnSpc>
              <a:buFont typeface="+mj-lt"/>
              <a:buAutoNum type="arabicPeriod"/>
            </a:pPr>
            <a:r>
              <a:rPr lang="en-US" sz="2200" b="1" dirty="0" smtClean="0">
                <a:latin typeface="Calibri" panose="020F0502020204030204" pitchFamily="34" charset="0"/>
              </a:rPr>
              <a:t>Adjective-noun </a:t>
            </a:r>
            <a:r>
              <a:rPr lang="en-US" sz="2200" b="1" dirty="0">
                <a:latin typeface="Calibri" panose="020F0502020204030204" pitchFamily="34" charset="0"/>
              </a:rPr>
              <a:t>combinations: </a:t>
            </a:r>
            <a:r>
              <a:rPr lang="en-US" sz="2200" dirty="0">
                <a:latin typeface="Calibri" panose="020F0502020204030204" pitchFamily="34" charset="0"/>
              </a:rPr>
              <a:t>a confirmed bachelor, a pitched battle, pure chance, keen competition, grave concern, sincere condolences.</a:t>
            </a:r>
          </a:p>
          <a:p>
            <a:pPr marL="342900" indent="-342900" algn="just">
              <a:lnSpc>
                <a:spcPct val="100000"/>
              </a:lnSpc>
              <a:buFont typeface="+mj-lt"/>
              <a:buAutoNum type="arabicPeriod"/>
            </a:pPr>
            <a:r>
              <a:rPr lang="en-US" sz="2200" b="1" dirty="0" smtClean="0">
                <a:latin typeface="Calibri" panose="020F0502020204030204" pitchFamily="34" charset="0"/>
              </a:rPr>
              <a:t>Verb-noun </a:t>
            </a:r>
            <a:r>
              <a:rPr lang="en-US" sz="2200" b="1" dirty="0">
                <a:latin typeface="Calibri" panose="020F0502020204030204" pitchFamily="34" charset="0"/>
              </a:rPr>
              <a:t>combinations:</a:t>
            </a:r>
          </a:p>
          <a:p>
            <a:pPr marL="712788" indent="-285750" algn="just">
              <a:lnSpc>
                <a:spcPct val="100000"/>
              </a:lnSpc>
              <a:buFont typeface="Arial" panose="020B0604020202020204" pitchFamily="34" charset="0"/>
              <a:buChar char="•"/>
            </a:pPr>
            <a:r>
              <a:rPr lang="en-US" sz="2200" b="1" dirty="0" smtClean="0">
                <a:latin typeface="Calibri" panose="020F0502020204030204" pitchFamily="34" charset="0"/>
              </a:rPr>
              <a:t>Verbs </a:t>
            </a:r>
            <a:r>
              <a:rPr lang="en-US" sz="2200" b="1" dirty="0">
                <a:latin typeface="Calibri" panose="020F0502020204030204" pitchFamily="34" charset="0"/>
              </a:rPr>
              <a:t>denoting creation-nouns: </a:t>
            </a:r>
            <a:r>
              <a:rPr lang="en-US" sz="2200" dirty="0">
                <a:latin typeface="Calibri" panose="020F0502020204030204" pitchFamily="34" charset="0"/>
              </a:rPr>
              <a:t>compile a dictionary, make an impression, compose music, and inflict a wound.</a:t>
            </a:r>
          </a:p>
          <a:p>
            <a:pPr marL="712788" indent="-285750" algn="just">
              <a:lnSpc>
                <a:spcPct val="100000"/>
              </a:lnSpc>
              <a:buFont typeface="Arial" panose="020B0604020202020204" pitchFamily="34" charset="0"/>
              <a:buChar char="•"/>
            </a:pPr>
            <a:r>
              <a:rPr lang="en-US" sz="2200" b="1" dirty="0" smtClean="0">
                <a:latin typeface="Calibri" panose="020F0502020204030204" pitchFamily="34" charset="0"/>
              </a:rPr>
              <a:t>Verbs </a:t>
            </a:r>
            <a:r>
              <a:rPr lang="en-US" sz="2200" b="1" dirty="0">
                <a:latin typeface="Calibri" panose="020F0502020204030204" pitchFamily="34" charset="0"/>
              </a:rPr>
              <a:t>denoting activation - nouns: </a:t>
            </a:r>
            <a:r>
              <a:rPr lang="en-US" sz="2200" dirty="0">
                <a:latin typeface="Calibri" panose="020F0502020204030204" pitchFamily="34" charset="0"/>
              </a:rPr>
              <a:t>set an alarm, fly a kite, launch a missile, wind a watch.</a:t>
            </a:r>
          </a:p>
          <a:p>
            <a:pPr marL="712788" indent="-285750" algn="just">
              <a:lnSpc>
                <a:spcPct val="100000"/>
              </a:lnSpc>
              <a:buFont typeface="Arial" panose="020B0604020202020204" pitchFamily="34" charset="0"/>
              <a:buChar char="•"/>
            </a:pPr>
            <a:r>
              <a:rPr lang="en-US" sz="2200" b="1" dirty="0" smtClean="0">
                <a:latin typeface="Calibri" panose="020F0502020204030204" pitchFamily="34" charset="0"/>
              </a:rPr>
              <a:t>Verbs </a:t>
            </a:r>
            <a:r>
              <a:rPr lang="en-US" sz="2200" b="1" dirty="0">
                <a:latin typeface="Calibri" panose="020F0502020204030204" pitchFamily="34" charset="0"/>
              </a:rPr>
              <a:t>denoting eradication and/or nullification-nouns: </a:t>
            </a:r>
            <a:r>
              <a:rPr lang="en-US" sz="2200" dirty="0">
                <a:latin typeface="Calibri" panose="020F0502020204030204" pitchFamily="34" charset="0"/>
              </a:rPr>
              <a:t>reject an appeal, recall a bid, lift a blockade, invalidate a clause, break a code, eliminate a competitor</a:t>
            </a:r>
            <a:r>
              <a:rPr lang="en-US" sz="2200" dirty="0" smtClean="0">
                <a:latin typeface="Calibri" panose="020F0502020204030204" pitchFamily="34" charset="0"/>
              </a:rPr>
              <a:t>.</a:t>
            </a:r>
            <a:endParaRPr lang="en-US" sz="2200" dirty="0">
              <a:latin typeface="Calibri" panose="020F0502020204030204" pitchFamily="34" charset="0"/>
            </a:endParaRPr>
          </a:p>
        </p:txBody>
      </p:sp>
    </p:spTree>
    <p:extLst>
      <p:ext uri="{BB962C8B-B14F-4D97-AF65-F5344CB8AC3E}">
        <p14:creationId xmlns:p14="http://schemas.microsoft.com/office/powerpoint/2010/main" xmlns="" val="11538050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collocation ?</a:t>
            </a:r>
          </a:p>
        </p:txBody>
      </p:sp>
      <p:sp>
        <p:nvSpPr>
          <p:cNvPr id="4" name="Text Placeholder 3"/>
          <p:cNvSpPr>
            <a:spLocks noGrp="1"/>
          </p:cNvSpPr>
          <p:nvPr>
            <p:ph type="body" sz="half" idx="2"/>
          </p:nvPr>
        </p:nvSpPr>
        <p:spPr>
          <a:xfrm>
            <a:off x="564775" y="1331260"/>
            <a:ext cx="11134165" cy="4572000"/>
          </a:xfrm>
        </p:spPr>
        <p:txBody>
          <a:bodyPr>
            <a:noAutofit/>
          </a:bodyPr>
          <a:lstStyle/>
          <a:p>
            <a:pPr marL="457200" indent="-457200" algn="just">
              <a:lnSpc>
                <a:spcPct val="100000"/>
              </a:lnSpc>
              <a:buFont typeface="+mj-lt"/>
              <a:buAutoNum type="arabicPeriod" startAt="4"/>
            </a:pPr>
            <a:r>
              <a:rPr lang="en-US" sz="2400" b="1" dirty="0">
                <a:latin typeface="Calibri" panose="020F0502020204030204" pitchFamily="34" charset="0"/>
              </a:rPr>
              <a:t>Adverb–verb combination: </a:t>
            </a:r>
            <a:r>
              <a:rPr lang="en-US" sz="2400" dirty="0">
                <a:latin typeface="Calibri" panose="020F0502020204030204" pitchFamily="34" charset="0"/>
              </a:rPr>
              <a:t>Adverbs usually occur finally, but if we add a special impression or emphasis, we move it before the verb: strongly suggest, barely see, thoroughly plan, hardly speak, deliberately attempt.</a:t>
            </a:r>
          </a:p>
          <a:p>
            <a:pPr marL="457200" indent="-457200" algn="just">
              <a:lnSpc>
                <a:spcPct val="100000"/>
              </a:lnSpc>
              <a:buFont typeface="+mj-lt"/>
              <a:buAutoNum type="arabicPeriod" startAt="5"/>
            </a:pPr>
            <a:r>
              <a:rPr lang="en-US" sz="2400" b="1" dirty="0" smtClean="0">
                <a:latin typeface="Calibri" panose="020F0502020204030204" pitchFamily="34" charset="0"/>
              </a:rPr>
              <a:t>Adverb–adjective </a:t>
            </a:r>
            <a:r>
              <a:rPr lang="en-US" sz="2400" b="1" dirty="0">
                <a:latin typeface="Calibri" panose="020F0502020204030204" pitchFamily="34" charset="0"/>
              </a:rPr>
              <a:t>combination: </a:t>
            </a:r>
            <a:r>
              <a:rPr lang="en-US" sz="2400" dirty="0">
                <a:latin typeface="Calibri" panose="020F0502020204030204" pitchFamily="34" charset="0"/>
              </a:rPr>
              <a:t>These are used to emphasize purpose, or when we intend to add a strong feeling or a special kind of behavior to adjectives: totally acceptable (different), extremely odd, completely useless, successfully (barely) finished (noticed).</a:t>
            </a:r>
          </a:p>
        </p:txBody>
      </p:sp>
    </p:spTree>
    <p:extLst>
      <p:ext uri="{BB962C8B-B14F-4D97-AF65-F5344CB8AC3E}">
        <p14:creationId xmlns:p14="http://schemas.microsoft.com/office/powerpoint/2010/main" xmlns="" val="7306194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9600" dirty="0" smtClean="0">
                <a:latin typeface="Castellar" panose="020A0402060406010301" pitchFamily="18" charset="0"/>
                <a:ea typeface="Untitled" pitchFamily="2" charset="0"/>
              </a:rPr>
              <a:t>idioms</a:t>
            </a:r>
            <a:endParaRPr lang="en-US" sz="9600" dirty="0">
              <a:latin typeface="Castellar" panose="020A0402060406010301" pitchFamily="18" charset="0"/>
              <a:ea typeface="Untitled" pitchFamily="2" charset="0"/>
            </a:endParaRPr>
          </a:p>
        </p:txBody>
      </p:sp>
    </p:spTree>
    <p:extLst>
      <p:ext uri="{BB962C8B-B14F-4D97-AF65-F5344CB8AC3E}">
        <p14:creationId xmlns:p14="http://schemas.microsoft.com/office/powerpoint/2010/main" xmlns="" val="13156475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8776" y="363942"/>
            <a:ext cx="10246505" cy="584775"/>
          </a:xfrm>
          <a:prstGeom prst="rect">
            <a:avLst/>
          </a:prstGeom>
        </p:spPr>
        <p:txBody>
          <a:bodyPr wrap="square">
            <a:spAutoFit/>
          </a:bodyPr>
          <a:lstStyle/>
          <a:p>
            <a:pPr algn="ctr"/>
            <a:r>
              <a:rPr lang="en-US" sz="3200" dirty="0"/>
              <a:t>Should You Believe Everything You Read or Hear?</a:t>
            </a:r>
          </a:p>
        </p:txBody>
      </p:sp>
      <p:sp>
        <p:nvSpPr>
          <p:cNvPr id="10" name="Rectangle 9"/>
          <p:cNvSpPr/>
          <p:nvPr/>
        </p:nvSpPr>
        <p:spPr>
          <a:xfrm>
            <a:off x="774763" y="3271228"/>
            <a:ext cx="5356466" cy="584775"/>
          </a:xfrm>
          <a:prstGeom prst="rect">
            <a:avLst/>
          </a:prstGeom>
        </p:spPr>
        <p:txBody>
          <a:bodyPr wrap="none">
            <a:spAutoFit/>
          </a:bodyPr>
          <a:lstStyle/>
          <a:p>
            <a:r>
              <a:rPr lang="en-US" sz="3200" dirty="0">
                <a:latin typeface="Cooper Black" panose="0208090404030B020404" pitchFamily="18" charset="0"/>
              </a:rPr>
              <a:t>It’s raining cats and dogs</a:t>
            </a:r>
          </a:p>
        </p:txBody>
      </p:sp>
      <p:pic>
        <p:nvPicPr>
          <p:cNvPr id="11" name="Picture 5" descr="cats-and-dogs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87353" y="1331259"/>
            <a:ext cx="4733364" cy="5422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44958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188" y="1411505"/>
            <a:ext cx="10354235" cy="4585871"/>
          </a:xfrm>
          <a:prstGeom prst="rect">
            <a:avLst/>
          </a:prstGeom>
        </p:spPr>
        <p:txBody>
          <a:bodyPr wrap="square">
            <a:spAutoFit/>
          </a:bodyPr>
          <a:lstStyle/>
          <a:p>
            <a:pPr algn="ctr"/>
            <a:r>
              <a:rPr lang="en-US" sz="3200" dirty="0">
                <a:latin typeface="Calibri" panose="020F0502020204030204" pitchFamily="34" charset="0"/>
              </a:rPr>
              <a:t>Do you </a:t>
            </a:r>
            <a:r>
              <a:rPr lang="en-US" sz="3200" dirty="0" smtClean="0">
                <a:latin typeface="Calibri" panose="020F0502020204030204" pitchFamily="34" charset="0"/>
              </a:rPr>
              <a:t>believe </a:t>
            </a:r>
            <a:r>
              <a:rPr lang="en-US" sz="3200" dirty="0">
                <a:latin typeface="Calibri" panose="020F0502020204030204" pitchFamily="34" charset="0"/>
              </a:rPr>
              <a:t>that</a:t>
            </a:r>
            <a:r>
              <a:rPr lang="en-US" sz="3200" dirty="0" smtClean="0">
                <a:latin typeface="Calibri" panose="020F0502020204030204" pitchFamily="34" charset="0"/>
              </a:rPr>
              <a:t>?</a:t>
            </a:r>
          </a:p>
          <a:p>
            <a:pPr algn="ctr">
              <a:buFontTx/>
              <a:buNone/>
            </a:pPr>
            <a:r>
              <a:rPr lang="en-US" sz="3200" dirty="0">
                <a:latin typeface="Calibri" panose="020F0502020204030204" pitchFamily="34" charset="0"/>
              </a:rPr>
              <a:t>But </a:t>
            </a:r>
            <a:r>
              <a:rPr lang="en-US" sz="3200" dirty="0" smtClean="0">
                <a:latin typeface="Calibri" panose="020F0502020204030204" pitchFamily="34" charset="0"/>
              </a:rPr>
              <a:t>people say </a:t>
            </a:r>
            <a:r>
              <a:rPr lang="en-US" sz="3200" dirty="0">
                <a:latin typeface="Calibri" panose="020F0502020204030204" pitchFamily="34" charset="0"/>
              </a:rPr>
              <a:t>it, it has been written in books</a:t>
            </a:r>
            <a:r>
              <a:rPr lang="en-US" sz="3200" dirty="0" smtClean="0">
                <a:latin typeface="Calibri" panose="020F0502020204030204" pitchFamily="34" charset="0"/>
              </a:rPr>
              <a:t>!</a:t>
            </a:r>
          </a:p>
          <a:p>
            <a:pPr algn="ctr">
              <a:buFontTx/>
              <a:buNone/>
            </a:pPr>
            <a:r>
              <a:rPr lang="en-US" altLang="en-US" sz="3200" dirty="0">
                <a:latin typeface="Calibri" panose="020F0502020204030204" pitchFamily="34" charset="0"/>
              </a:rPr>
              <a:t>Are they lying? </a:t>
            </a:r>
            <a:endParaRPr lang="en-US" altLang="en-US" sz="3200" dirty="0" smtClean="0">
              <a:latin typeface="Calibri" panose="020F0502020204030204" pitchFamily="34" charset="0"/>
            </a:endParaRPr>
          </a:p>
          <a:p>
            <a:pPr algn="ctr">
              <a:buFontTx/>
              <a:buNone/>
            </a:pPr>
            <a:r>
              <a:rPr lang="en-US" altLang="en-US" sz="3200" dirty="0">
                <a:latin typeface="Calibri" panose="020F0502020204030204" pitchFamily="34" charset="0"/>
              </a:rPr>
              <a:t>Do they mean it literally</a:t>
            </a:r>
            <a:r>
              <a:rPr lang="en-US" altLang="en-US" sz="3200" dirty="0" smtClean="0">
                <a:latin typeface="Calibri" panose="020F0502020204030204" pitchFamily="34" charset="0"/>
              </a:rPr>
              <a:t>?</a:t>
            </a:r>
          </a:p>
          <a:p>
            <a:pPr algn="ctr">
              <a:buFontTx/>
              <a:buNone/>
            </a:pPr>
            <a:r>
              <a:rPr lang="en-US" altLang="en-US" sz="3200" dirty="0" smtClean="0">
                <a:latin typeface="Calibri" panose="020F0502020204030204" pitchFamily="34" charset="0"/>
              </a:rPr>
              <a:t>The answer </a:t>
            </a:r>
            <a:r>
              <a:rPr lang="en-US" altLang="en-US" sz="3200" dirty="0">
                <a:latin typeface="Calibri" panose="020F0502020204030204" pitchFamily="34" charset="0"/>
              </a:rPr>
              <a:t>is No, they are </a:t>
            </a:r>
            <a:r>
              <a:rPr lang="en-US" altLang="en-US" sz="3200" dirty="0" smtClean="0">
                <a:latin typeface="Calibri" panose="020F0502020204030204" pitchFamily="34" charset="0"/>
              </a:rPr>
              <a:t>exaggerating the </a:t>
            </a:r>
            <a:r>
              <a:rPr lang="en-US" altLang="en-US" sz="3200" dirty="0">
                <a:latin typeface="Calibri" panose="020F0502020204030204" pitchFamily="34" charset="0"/>
              </a:rPr>
              <a:t>point by use of </a:t>
            </a:r>
            <a:r>
              <a:rPr lang="en-US" altLang="en-US" sz="3600" u="sng" dirty="0" smtClean="0">
                <a:latin typeface="Calibri" panose="020F0502020204030204" pitchFamily="34" charset="0"/>
              </a:rPr>
              <a:t>Idioms</a:t>
            </a:r>
            <a:endParaRPr lang="en-US" altLang="en-US" sz="3200" u="sng" dirty="0">
              <a:latin typeface="Calibri" panose="020F0502020204030204" pitchFamily="34" charset="0"/>
            </a:endParaRPr>
          </a:p>
          <a:p>
            <a:pPr>
              <a:buFontTx/>
              <a:buNone/>
            </a:pPr>
            <a:endParaRPr lang="en-US" altLang="en-US" sz="3200" dirty="0" smtClean="0">
              <a:latin typeface="Calibri" panose="020F0502020204030204" pitchFamily="34" charset="0"/>
            </a:endParaRPr>
          </a:p>
          <a:p>
            <a:pPr algn="ctr">
              <a:buFontTx/>
              <a:buNone/>
            </a:pPr>
            <a:endParaRPr lang="en-US" altLang="en-US" sz="3200" dirty="0">
              <a:latin typeface="Calibri" panose="020F0502020204030204" pitchFamily="34" charset="0"/>
            </a:endParaRPr>
          </a:p>
          <a:p>
            <a:pPr algn="ctr">
              <a:buFontTx/>
              <a:buNone/>
            </a:pPr>
            <a:endParaRPr lang="en-US" altLang="en-US" sz="3200" dirty="0">
              <a:solidFill>
                <a:schemeClr val="bg1"/>
              </a:solidFill>
              <a:latin typeface="Calibri" panose="020F0502020204030204" pitchFamily="34" charset="0"/>
            </a:endParaRPr>
          </a:p>
        </p:txBody>
      </p:sp>
      <p:pic>
        <p:nvPicPr>
          <p:cNvPr id="3" name="Picture 2"/>
          <p:cNvPicPr>
            <a:picLocks noChangeAspect="1"/>
          </p:cNvPicPr>
          <p:nvPr/>
        </p:nvPicPr>
        <p:blipFill>
          <a:blip r:embed="rId2"/>
          <a:stretch>
            <a:fillRect/>
          </a:stretch>
        </p:blipFill>
        <p:spPr>
          <a:xfrm>
            <a:off x="3177929" y="3845860"/>
            <a:ext cx="5934752" cy="2856298"/>
          </a:xfrm>
          <a:prstGeom prst="rect">
            <a:avLst/>
          </a:prstGeom>
        </p:spPr>
      </p:pic>
    </p:spTree>
    <p:extLst>
      <p:ext uri="{BB962C8B-B14F-4D97-AF65-F5344CB8AC3E}">
        <p14:creationId xmlns:p14="http://schemas.microsoft.com/office/powerpoint/2010/main" xmlns="" val="41294028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69569" y="312875"/>
            <a:ext cx="5772734" cy="830997"/>
          </a:xfrm>
          <a:prstGeom prst="rect">
            <a:avLst/>
          </a:prstGeom>
        </p:spPr>
        <p:txBody>
          <a:bodyPr wrap="none">
            <a:spAutoFit/>
          </a:bodyPr>
          <a:lstStyle/>
          <a:p>
            <a:r>
              <a:rPr lang="en-US" sz="4800" dirty="0" smtClean="0">
                <a:latin typeface="Algerian" panose="04020705040A02060702" pitchFamily="82" charset="0"/>
              </a:rPr>
              <a:t>What are Idioms ?</a:t>
            </a:r>
          </a:p>
        </p:txBody>
      </p:sp>
      <p:sp>
        <p:nvSpPr>
          <p:cNvPr id="2" name="Rectangle 1"/>
          <p:cNvSpPr/>
          <p:nvPr/>
        </p:nvSpPr>
        <p:spPr>
          <a:xfrm>
            <a:off x="1017493" y="1367135"/>
            <a:ext cx="10143565" cy="3046988"/>
          </a:xfrm>
          <a:prstGeom prst="rect">
            <a:avLst/>
          </a:prstGeom>
        </p:spPr>
        <p:txBody>
          <a:bodyPr wrap="square">
            <a:spAutoFit/>
          </a:bodyPr>
          <a:lstStyle/>
          <a:p>
            <a:pPr marL="457200" indent="-457200" algn="just">
              <a:buFont typeface="Arial" panose="020B0604020202020204" pitchFamily="34" charset="0"/>
              <a:buChar char="•"/>
            </a:pPr>
            <a:r>
              <a:rPr lang="en-US" sz="3200" dirty="0" smtClean="0">
                <a:latin typeface="Calibri" panose="020F0502020204030204" pitchFamily="34" charset="0"/>
              </a:rPr>
              <a:t>an </a:t>
            </a:r>
            <a:r>
              <a:rPr lang="en-US" sz="3200" dirty="0">
                <a:latin typeface="Calibri" panose="020F0502020204030204" pitchFamily="34" charset="0"/>
              </a:rPr>
              <a:t>expression, word, or phrase that has a figurative meaning that is comprehended in regard to a common use of that expression that is separate from the literal meaning or definition of the words of which it is made</a:t>
            </a:r>
            <a:r>
              <a:rPr lang="en-US" sz="3200" dirty="0" smtClean="0">
                <a:latin typeface="Calibri" panose="020F0502020204030204" pitchFamily="34" charset="0"/>
              </a:rPr>
              <a:t>. There </a:t>
            </a:r>
            <a:r>
              <a:rPr lang="en-US" sz="3200" dirty="0">
                <a:latin typeface="Calibri" panose="020F0502020204030204" pitchFamily="34" charset="0"/>
              </a:rPr>
              <a:t>are estimated to be at least 25,000 idiomatic expressions in the English language.</a:t>
            </a:r>
          </a:p>
        </p:txBody>
      </p:sp>
    </p:spTree>
    <p:extLst>
      <p:ext uri="{BB962C8B-B14F-4D97-AF65-F5344CB8AC3E}">
        <p14:creationId xmlns:p14="http://schemas.microsoft.com/office/powerpoint/2010/main" xmlns="" val="24650252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biLevel thresh="75000"/>
          </a:blip>
          <a:stretch>
            <a:fillRect/>
          </a:stretch>
        </p:blipFill>
        <p:spPr>
          <a:xfrm>
            <a:off x="7591425" y="1425949"/>
            <a:ext cx="4600575" cy="5162550"/>
          </a:xfrm>
          <a:prstGeom prst="rect">
            <a:avLst/>
          </a:prstGeom>
        </p:spPr>
      </p:pic>
      <p:sp>
        <p:nvSpPr>
          <p:cNvPr id="8" name="Rectangle 7"/>
          <p:cNvSpPr/>
          <p:nvPr/>
        </p:nvSpPr>
        <p:spPr>
          <a:xfrm>
            <a:off x="5187895" y="339769"/>
            <a:ext cx="2108269" cy="830997"/>
          </a:xfrm>
          <a:prstGeom prst="rect">
            <a:avLst/>
          </a:prstGeom>
        </p:spPr>
        <p:txBody>
          <a:bodyPr wrap="none">
            <a:spAutoFit/>
          </a:bodyPr>
          <a:lstStyle/>
          <a:p>
            <a:r>
              <a:rPr lang="en-US" sz="4800" dirty="0" smtClean="0">
                <a:latin typeface="Algerian" panose="04020705040A02060702" pitchFamily="82" charset="0"/>
              </a:rPr>
              <a:t>Idioms</a:t>
            </a:r>
          </a:p>
        </p:txBody>
      </p:sp>
      <p:pic>
        <p:nvPicPr>
          <p:cNvPr id="2" name="Picture 1"/>
          <p:cNvPicPr>
            <a:picLocks noChangeAspect="1"/>
          </p:cNvPicPr>
          <p:nvPr/>
        </p:nvPicPr>
        <p:blipFill>
          <a:blip r:embed="rId3">
            <a:biLevel thresh="75000"/>
          </a:blip>
          <a:stretch>
            <a:fillRect/>
          </a:stretch>
        </p:blipFill>
        <p:spPr>
          <a:xfrm>
            <a:off x="3839135" y="1425949"/>
            <a:ext cx="3889238" cy="5101468"/>
          </a:xfrm>
          <a:prstGeom prst="rect">
            <a:avLst/>
          </a:prstGeom>
        </p:spPr>
      </p:pic>
      <p:pic>
        <p:nvPicPr>
          <p:cNvPr id="3" name="Picture 2"/>
          <p:cNvPicPr>
            <a:picLocks noChangeAspect="1"/>
          </p:cNvPicPr>
          <p:nvPr/>
        </p:nvPicPr>
        <p:blipFill>
          <a:blip r:embed="rId4">
            <a:biLevel thresh="75000"/>
          </a:blip>
          <a:stretch>
            <a:fillRect/>
          </a:stretch>
        </p:blipFill>
        <p:spPr>
          <a:xfrm>
            <a:off x="257735" y="1425949"/>
            <a:ext cx="3581400" cy="4962525"/>
          </a:xfrm>
          <a:prstGeom prst="rect">
            <a:avLst/>
          </a:prstGeom>
        </p:spPr>
      </p:pic>
    </p:spTree>
    <p:extLst>
      <p:ext uri="{BB962C8B-B14F-4D97-AF65-F5344CB8AC3E}">
        <p14:creationId xmlns:p14="http://schemas.microsoft.com/office/powerpoint/2010/main" xmlns="" val="1852632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69569" y="312875"/>
            <a:ext cx="5772734" cy="830997"/>
          </a:xfrm>
          <a:prstGeom prst="rect">
            <a:avLst/>
          </a:prstGeom>
        </p:spPr>
        <p:txBody>
          <a:bodyPr wrap="none">
            <a:spAutoFit/>
          </a:bodyPr>
          <a:lstStyle/>
          <a:p>
            <a:r>
              <a:rPr lang="en-US" sz="4800" dirty="0" smtClean="0">
                <a:latin typeface="Algerian" panose="04020705040A02060702" pitchFamily="82" charset="0"/>
              </a:rPr>
              <a:t>What are Idioms ?</a:t>
            </a:r>
          </a:p>
        </p:txBody>
      </p:sp>
      <p:sp>
        <p:nvSpPr>
          <p:cNvPr id="4" name="Rectangle 3"/>
          <p:cNvSpPr/>
          <p:nvPr/>
        </p:nvSpPr>
        <p:spPr>
          <a:xfrm>
            <a:off x="1017493" y="1426312"/>
            <a:ext cx="10116671" cy="4893647"/>
          </a:xfrm>
          <a:prstGeom prst="rect">
            <a:avLst/>
          </a:prstGeom>
        </p:spPr>
        <p:txBody>
          <a:bodyPr wrap="square">
            <a:spAutoFit/>
          </a:bodyPr>
          <a:lstStyle/>
          <a:p>
            <a:pPr algn="just"/>
            <a:r>
              <a:rPr lang="en-US" sz="2400" dirty="0">
                <a:latin typeface="Calibri" panose="020F0502020204030204" pitchFamily="34" charset="0"/>
                <a:ea typeface="Calibri" panose="020F0502020204030204" pitchFamily="34" charset="0"/>
                <a:cs typeface="Arial" panose="020B0604020202020204" pitchFamily="34" charset="0"/>
              </a:rPr>
              <a:t>there are a great number of </a:t>
            </a:r>
            <a:r>
              <a:rPr lang="en-US" sz="2400" b="1" u="sng" dirty="0">
                <a:latin typeface="Calibri" panose="020F0502020204030204" pitchFamily="34" charset="0"/>
                <a:ea typeface="Calibri" panose="020F0502020204030204" pitchFamily="34" charset="0"/>
                <a:cs typeface="Arial" panose="020B0604020202020204" pitchFamily="34" charset="0"/>
              </a:rPr>
              <a:t>grammatical restrictions</a:t>
            </a:r>
            <a:r>
              <a:rPr lang="en-US" sz="2400" dirty="0">
                <a:latin typeface="Calibri" panose="020F0502020204030204" pitchFamily="34" charset="0"/>
                <a:ea typeface="Calibri" panose="020F0502020204030204" pitchFamily="34" charset="0"/>
                <a:cs typeface="Arial" panose="020B0604020202020204" pitchFamily="34" charset="0"/>
              </a:rPr>
              <a:t>. A large number of idioms contain a verb and a noun, but although the verb may be placed in the past tense, the number of the noun can never be changed. We have spilled the beans, but not * spill the bean and equally there is no *fly off the handles, *kick the buckets, *put on good faces, *blow one's tops, etc. Similarly, with red herring the noun may be plural, but the adjective cannot be comparative (the -</a:t>
            </a:r>
            <a:r>
              <a:rPr lang="en-US" sz="2400" dirty="0" err="1">
                <a:latin typeface="Calibri" panose="020F0502020204030204" pitchFamily="34" charset="0"/>
                <a:ea typeface="Calibri" panose="020F0502020204030204" pitchFamily="34" charset="0"/>
                <a:cs typeface="Arial" panose="020B0604020202020204" pitchFamily="34" charset="0"/>
              </a:rPr>
              <a:t>er</a:t>
            </a:r>
            <a:r>
              <a:rPr lang="en-US" sz="2400" dirty="0">
                <a:latin typeface="Calibri" panose="020F0502020204030204" pitchFamily="34" charset="0"/>
                <a:ea typeface="Calibri" panose="020F0502020204030204" pitchFamily="34" charset="0"/>
                <a:cs typeface="Arial" panose="020B0604020202020204" pitchFamily="34" charset="0"/>
              </a:rPr>
              <a:t> form). Thus we find red herrings but not redder herring.</a:t>
            </a:r>
          </a:p>
          <a:p>
            <a:pPr algn="just"/>
            <a:r>
              <a:rPr lang="en-US" sz="2400" dirty="0">
                <a:latin typeface="Calibri" panose="020F0502020204030204" pitchFamily="34" charset="0"/>
                <a:ea typeface="Calibri" panose="020F0502020204030204" pitchFamily="34" charset="0"/>
                <a:cs typeface="Arial" panose="020B0604020202020204" pitchFamily="34" charset="0"/>
              </a:rPr>
              <a:t>There are also plenty of </a:t>
            </a:r>
            <a:r>
              <a:rPr lang="en-US" sz="2400" b="1" u="sng" dirty="0">
                <a:latin typeface="Calibri" panose="020F0502020204030204" pitchFamily="34" charset="0"/>
                <a:ea typeface="Calibri" panose="020F0502020204030204" pitchFamily="34" charset="0"/>
                <a:cs typeface="Arial" panose="020B0604020202020204" pitchFamily="34" charset="0"/>
              </a:rPr>
              <a:t>syntactic restrictions</a:t>
            </a:r>
            <a:r>
              <a:rPr lang="en-US" sz="2400" dirty="0">
                <a:latin typeface="Calibri" panose="020F0502020204030204" pitchFamily="34" charset="0"/>
                <a:ea typeface="Calibri" panose="020F0502020204030204" pitchFamily="34" charset="0"/>
                <a:cs typeface="Arial" panose="020B0604020202020204" pitchFamily="34" charset="0"/>
              </a:rPr>
              <a:t>. Some idioms have passives, but others do not. The law was laid down and the beans have been spilled are all right, but *the bucket was kicked is not. However, in no case could we say it was the beans that were spilled, law that was laid down, bucket that was kicked, etc... The </a:t>
            </a:r>
            <a:r>
              <a:rPr lang="en-US" sz="2400" dirty="0" smtClean="0">
                <a:latin typeface="Calibri" panose="020F0502020204030204" pitchFamily="34" charset="0"/>
                <a:ea typeface="Calibri" panose="020F0502020204030204" pitchFamily="34" charset="0"/>
                <a:cs typeface="Arial" panose="020B0604020202020204" pitchFamily="34" charset="0"/>
              </a:rPr>
              <a:t>restrictions </a:t>
            </a:r>
            <a:r>
              <a:rPr lang="en-US" sz="2400" dirty="0">
                <a:latin typeface="Calibri" panose="020F0502020204030204" pitchFamily="34" charset="0"/>
                <a:ea typeface="Calibri" panose="020F0502020204030204" pitchFamily="34" charset="0"/>
                <a:cs typeface="Arial" panose="020B0604020202020204" pitchFamily="34" charset="0"/>
              </a:rPr>
              <a:t>vary from idiom to idiom. Some are more restricted or </a:t>
            </a:r>
            <a:r>
              <a:rPr lang="en-US" sz="2400" b="1" u="sng" dirty="0" smtClean="0">
                <a:latin typeface="Calibri" panose="020F0502020204030204" pitchFamily="34" charset="0"/>
                <a:ea typeface="Calibri" panose="020F0502020204030204" pitchFamily="34" charset="0"/>
                <a:cs typeface="Arial" panose="020B0604020202020204" pitchFamily="34" charset="0"/>
              </a:rPr>
              <a:t>frozen</a:t>
            </a:r>
            <a:r>
              <a:rPr lang="en-US" sz="2400" dirty="0" smtClean="0">
                <a:latin typeface="Calibri" panose="020F0502020204030204" pitchFamily="34" charset="0"/>
                <a:ea typeface="Calibri" panose="020F0502020204030204" pitchFamily="34" charset="0"/>
                <a:cs typeface="Arial" panose="020B0604020202020204" pitchFamily="34" charset="0"/>
              </a:rPr>
              <a:t> </a:t>
            </a:r>
            <a:r>
              <a:rPr lang="en-US" sz="2400" dirty="0">
                <a:latin typeface="Calibri" panose="020F0502020204030204" pitchFamily="34" charset="0"/>
                <a:ea typeface="Calibri" panose="020F0502020204030204" pitchFamily="34" charset="0"/>
                <a:cs typeface="Arial" panose="020B0604020202020204" pitchFamily="34" charset="0"/>
              </a:rPr>
              <a:t>than others.</a:t>
            </a:r>
          </a:p>
        </p:txBody>
      </p:sp>
    </p:spTree>
    <p:extLst>
      <p:ext uri="{BB962C8B-B14F-4D97-AF65-F5344CB8AC3E}">
        <p14:creationId xmlns:p14="http://schemas.microsoft.com/office/powerpoint/2010/main" xmlns="" val="15270041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sz="4400" dirty="0" smtClean="0">
                <a:latin typeface="Top Secret" panose="02000800000000000000" pitchFamily="2" charset="0"/>
              </a:rPr>
              <a:t>What is collocation ?</a:t>
            </a:r>
            <a:endParaRPr lang="en-US" sz="4400" dirty="0">
              <a:latin typeface="Top Secret" panose="02000800000000000000" pitchFamily="2" charset="0"/>
            </a:endParaRPr>
          </a:p>
        </p:txBody>
      </p:sp>
      <p:sp>
        <p:nvSpPr>
          <p:cNvPr id="14" name="Content Placeholder 13"/>
          <p:cNvSpPr>
            <a:spLocks noGrp="1"/>
          </p:cNvSpPr>
          <p:nvPr>
            <p:ph idx="1"/>
          </p:nvPr>
        </p:nvSpPr>
        <p:spPr/>
        <p:txBody>
          <a:bodyPr>
            <a:normAutofit/>
          </a:bodyPr>
          <a:lstStyle/>
          <a:p>
            <a:pPr algn="just"/>
            <a:r>
              <a:rPr lang="en-US" sz="3200" dirty="0" smtClean="0">
                <a:latin typeface="Calibri" panose="020F0502020204030204" pitchFamily="34" charset="0"/>
              </a:rPr>
              <a:t>Collocation </a:t>
            </a:r>
            <a:r>
              <a:rPr lang="en-US" sz="3200" dirty="0">
                <a:latin typeface="Calibri" panose="020F0502020204030204" pitchFamily="34" charset="0"/>
              </a:rPr>
              <a:t>is a word or phrase which is frequently used with another word or phrase, in a way that sounds correct to speakers of the language. For example, </a:t>
            </a:r>
            <a:r>
              <a:rPr lang="en-US" sz="3200" i="1" dirty="0">
                <a:latin typeface="Calibri" panose="020F0502020204030204" pitchFamily="34" charset="0"/>
              </a:rPr>
              <a:t>heavy </a:t>
            </a:r>
            <a:r>
              <a:rPr lang="en-US" sz="3200" i="1" dirty="0" smtClean="0">
                <a:latin typeface="Calibri" panose="020F0502020204030204" pitchFamily="34" charset="0"/>
              </a:rPr>
              <a:t>rain.</a:t>
            </a:r>
          </a:p>
          <a:p>
            <a:pPr algn="just"/>
            <a:r>
              <a:rPr lang="en-US" sz="3200" dirty="0">
                <a:latin typeface="Calibri" panose="020F0502020204030204" pitchFamily="34" charset="0"/>
              </a:rPr>
              <a:t>Collocation is essentially a lexical relation and not subject to rules but to tendencies. In Firth’s original insight (1968), collocation is “</a:t>
            </a:r>
            <a:r>
              <a:rPr lang="en-US" sz="3200" i="1" dirty="0">
                <a:latin typeface="Calibri" panose="020F0502020204030204" pitchFamily="34" charset="0"/>
              </a:rPr>
              <a:t>the company that words keep</a:t>
            </a:r>
            <a:r>
              <a:rPr lang="en-US" sz="3200" dirty="0">
                <a:latin typeface="Calibri" panose="020F0502020204030204" pitchFamily="34" charset="0"/>
              </a:rPr>
              <a:t>” or “</a:t>
            </a:r>
            <a:r>
              <a:rPr lang="en-US" sz="3200" i="1" dirty="0">
                <a:latin typeface="Calibri" panose="020F0502020204030204" pitchFamily="34" charset="0"/>
              </a:rPr>
              <a:t>actual words in habitual company</a:t>
            </a:r>
            <a:r>
              <a:rPr lang="en-US" sz="3200" dirty="0">
                <a:latin typeface="Calibri" panose="020F0502020204030204" pitchFamily="34" charset="0"/>
              </a:rPr>
              <a:t>”.</a:t>
            </a:r>
          </a:p>
          <a:p>
            <a:pPr algn="just"/>
            <a:endParaRPr lang="en-US" sz="3200" i="1" dirty="0">
              <a:latin typeface="Calibri" panose="020F0502020204030204" pitchFamily="34" charset="0"/>
            </a:endParaRPr>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69569" y="312875"/>
            <a:ext cx="5772734" cy="830997"/>
          </a:xfrm>
          <a:prstGeom prst="rect">
            <a:avLst/>
          </a:prstGeom>
        </p:spPr>
        <p:txBody>
          <a:bodyPr wrap="none">
            <a:spAutoFit/>
          </a:bodyPr>
          <a:lstStyle/>
          <a:p>
            <a:r>
              <a:rPr lang="en-US" sz="4800" dirty="0" smtClean="0">
                <a:latin typeface="Algerian" panose="04020705040A02060702" pitchFamily="82" charset="0"/>
              </a:rPr>
              <a:t>What are Idioms ?</a:t>
            </a:r>
          </a:p>
        </p:txBody>
      </p:sp>
      <p:sp>
        <p:nvSpPr>
          <p:cNvPr id="4" name="Rectangle 3"/>
          <p:cNvSpPr/>
          <p:nvPr/>
        </p:nvSpPr>
        <p:spPr>
          <a:xfrm>
            <a:off x="497541" y="1426312"/>
            <a:ext cx="11389659" cy="4832092"/>
          </a:xfrm>
          <a:prstGeom prst="rect">
            <a:avLst/>
          </a:prstGeom>
        </p:spPr>
        <p:txBody>
          <a:bodyPr wrap="square">
            <a:spAutoFit/>
          </a:bodyPr>
          <a:lstStyle/>
          <a:p>
            <a:pPr algn="just"/>
            <a:r>
              <a:rPr lang="en-US" sz="2800" dirty="0">
                <a:latin typeface="Calibri" panose="020F0502020204030204" pitchFamily="34" charset="0"/>
              </a:rPr>
              <a:t>A very common type of idiom in English is what is usually called the </a:t>
            </a:r>
            <a:r>
              <a:rPr lang="en-US" sz="2800" b="1" dirty="0">
                <a:latin typeface="Calibri" panose="020F0502020204030204" pitchFamily="34" charset="0"/>
              </a:rPr>
              <a:t>phrasal verb</a:t>
            </a:r>
            <a:r>
              <a:rPr lang="en-US" sz="2800" dirty="0">
                <a:latin typeface="Calibri" panose="020F0502020204030204" pitchFamily="34" charset="0"/>
              </a:rPr>
              <a:t>, </a:t>
            </a:r>
            <a:r>
              <a:rPr lang="en-US" sz="2800" dirty="0" smtClean="0">
                <a:latin typeface="Calibri" panose="020F0502020204030204" pitchFamily="34" charset="0"/>
              </a:rPr>
              <a:t>The </a:t>
            </a:r>
            <a:r>
              <a:rPr lang="en-US" sz="2800" dirty="0">
                <a:latin typeface="Calibri" panose="020F0502020204030204" pitchFamily="34" charset="0"/>
              </a:rPr>
              <a:t>meaning of these combinations cannot be predicted from the individual verb and </a:t>
            </a:r>
            <a:r>
              <a:rPr lang="en-US" sz="2800" dirty="0" smtClean="0">
                <a:latin typeface="Calibri" panose="020F0502020204030204" pitchFamily="34" charset="0"/>
              </a:rPr>
              <a:t>adverb. Not </a:t>
            </a:r>
            <a:r>
              <a:rPr lang="en-US" sz="2800" dirty="0">
                <a:latin typeface="Calibri" panose="020F0502020204030204" pitchFamily="34" charset="0"/>
              </a:rPr>
              <a:t>all combinations of this kind are idiomatic, of course. Put down has a literal sense too and there are many others that are both idiomatic and not, e.g. take in as in </a:t>
            </a:r>
            <a:r>
              <a:rPr lang="en-US" sz="2800" i="1" dirty="0">
                <a:latin typeface="Calibri" panose="020F0502020204030204" pitchFamily="34" charset="0"/>
              </a:rPr>
              <a:t>the conjuror took the audience in</a:t>
            </a:r>
            <a:r>
              <a:rPr lang="en-US" sz="2800" dirty="0">
                <a:latin typeface="Calibri" panose="020F0502020204030204" pitchFamily="34" charset="0"/>
              </a:rPr>
              <a:t>, </a:t>
            </a:r>
            <a:r>
              <a:rPr lang="en-US" sz="2800" i="1" dirty="0">
                <a:latin typeface="Calibri" panose="020F0502020204030204" pitchFamily="34" charset="0"/>
              </a:rPr>
              <a:t>the woman took the homeless children in</a:t>
            </a:r>
            <a:r>
              <a:rPr lang="en-US" sz="2800" dirty="0">
                <a:latin typeface="Calibri" panose="020F0502020204030204" pitchFamily="34" charset="0"/>
              </a:rPr>
              <a:t>. There are even </a:t>
            </a:r>
            <a:r>
              <a:rPr lang="en-US" sz="2800" b="1" dirty="0">
                <a:latin typeface="Calibri" panose="020F0502020204030204" pitchFamily="34" charset="0"/>
              </a:rPr>
              <a:t>degrees of </a:t>
            </a:r>
            <a:r>
              <a:rPr lang="en-US" sz="2800" b="1" dirty="0" err="1">
                <a:latin typeface="Calibri" panose="020F0502020204030204" pitchFamily="34" charset="0"/>
              </a:rPr>
              <a:t>idiomaticity</a:t>
            </a:r>
            <a:r>
              <a:rPr lang="en-US" sz="2800" b="1" dirty="0">
                <a:latin typeface="Calibri" panose="020F0502020204030204" pitchFamily="34" charset="0"/>
              </a:rPr>
              <a:t> </a:t>
            </a:r>
            <a:r>
              <a:rPr lang="en-US" sz="2800" dirty="0">
                <a:latin typeface="Calibri" panose="020F0502020204030204" pitchFamily="34" charset="0"/>
              </a:rPr>
              <a:t>since one can </a:t>
            </a:r>
            <a:r>
              <a:rPr lang="en-US" sz="2800" i="1" dirty="0">
                <a:latin typeface="Calibri" panose="020F0502020204030204" pitchFamily="34" charset="0"/>
              </a:rPr>
              <a:t>make up a story</a:t>
            </a:r>
            <a:r>
              <a:rPr lang="en-US" sz="2800" dirty="0">
                <a:latin typeface="Calibri" panose="020F0502020204030204" pitchFamily="34" charset="0"/>
              </a:rPr>
              <a:t>, </a:t>
            </a:r>
            <a:r>
              <a:rPr lang="en-US" sz="2800" i="1" dirty="0">
                <a:latin typeface="Calibri" panose="020F0502020204030204" pitchFamily="34" charset="0"/>
              </a:rPr>
              <a:t>make up a fire </a:t>
            </a:r>
            <a:r>
              <a:rPr lang="en-US" sz="2800" dirty="0">
                <a:latin typeface="Calibri" panose="020F0502020204030204" pitchFamily="34" charset="0"/>
              </a:rPr>
              <a:t>or </a:t>
            </a:r>
            <a:r>
              <a:rPr lang="en-US" sz="2800" i="1" dirty="0">
                <a:latin typeface="Calibri" panose="020F0502020204030204" pitchFamily="34" charset="0"/>
              </a:rPr>
              <a:t>make up one's face</a:t>
            </a:r>
            <a:r>
              <a:rPr lang="en-US" sz="2800" dirty="0">
                <a:latin typeface="Calibri" panose="020F0502020204030204" pitchFamily="34" charset="0"/>
              </a:rPr>
              <a:t>. Moreover, it is not only sequences of verb plus adverb that may be idiomatic. There are also sequences of verb plus preposition, such as look after and go for, and sequences of verb, adverb and preposition, such as put up with (tolerate) or do away with (kill).</a:t>
            </a:r>
          </a:p>
        </p:txBody>
      </p:sp>
    </p:spTree>
    <p:extLst>
      <p:ext uri="{BB962C8B-B14F-4D97-AF65-F5344CB8AC3E}">
        <p14:creationId xmlns:p14="http://schemas.microsoft.com/office/powerpoint/2010/main" xmlns="" val="16722814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69569" y="312875"/>
            <a:ext cx="5772734" cy="830997"/>
          </a:xfrm>
          <a:prstGeom prst="rect">
            <a:avLst/>
          </a:prstGeom>
        </p:spPr>
        <p:txBody>
          <a:bodyPr wrap="none">
            <a:spAutoFit/>
          </a:bodyPr>
          <a:lstStyle/>
          <a:p>
            <a:r>
              <a:rPr lang="en-US" sz="4800" dirty="0" smtClean="0">
                <a:latin typeface="Algerian" panose="04020705040A02060702" pitchFamily="82" charset="0"/>
              </a:rPr>
              <a:t>What are Idioms ?</a:t>
            </a:r>
          </a:p>
        </p:txBody>
      </p:sp>
      <p:sp>
        <p:nvSpPr>
          <p:cNvPr id="4" name="Rectangle 3"/>
          <p:cNvSpPr/>
          <p:nvPr/>
        </p:nvSpPr>
        <p:spPr>
          <a:xfrm>
            <a:off x="497541" y="1426312"/>
            <a:ext cx="11389659" cy="4893647"/>
          </a:xfrm>
          <a:prstGeom prst="rect">
            <a:avLst/>
          </a:prstGeom>
        </p:spPr>
        <p:txBody>
          <a:bodyPr wrap="square">
            <a:spAutoFit/>
          </a:bodyPr>
          <a:lstStyle/>
          <a:p>
            <a:pPr algn="just"/>
            <a:r>
              <a:rPr lang="en-US" sz="2600" dirty="0">
                <a:latin typeface="Calibri" panose="020F0502020204030204" pitchFamily="34" charset="0"/>
              </a:rPr>
              <a:t>There are also, what we may call </a:t>
            </a:r>
            <a:r>
              <a:rPr lang="en-US" sz="2600" b="1" dirty="0">
                <a:latin typeface="Calibri" panose="020F0502020204030204" pitchFamily="34" charset="0"/>
              </a:rPr>
              <a:t>partial idioms</a:t>
            </a:r>
            <a:r>
              <a:rPr lang="en-US" sz="2600" dirty="0">
                <a:latin typeface="Calibri" panose="020F0502020204030204" pitchFamily="34" charset="0"/>
              </a:rPr>
              <a:t>, where one of the words has its usual meaning; the other has a meaning that is peculiar to the particular sequence. Thus, red hair refers to hair, but not hair that is red in strict color terms. </a:t>
            </a:r>
            <a:endParaRPr lang="en-US" sz="2600" dirty="0" smtClean="0">
              <a:latin typeface="Calibri" panose="020F0502020204030204" pitchFamily="34" charset="0"/>
            </a:endParaRPr>
          </a:p>
          <a:p>
            <a:pPr algn="just"/>
            <a:r>
              <a:rPr lang="en-US" sz="2600" dirty="0">
                <a:latin typeface="Calibri" panose="020F0502020204030204" pitchFamily="34" charset="0"/>
              </a:rPr>
              <a:t>What is and what is not an idiom is, then, often a matter of degree. It is very </a:t>
            </a:r>
            <a:r>
              <a:rPr lang="en-US" sz="2600" dirty="0" smtClean="0">
                <a:latin typeface="Calibri" panose="020F0502020204030204" pitchFamily="34" charset="0"/>
              </a:rPr>
              <a:t>difficult to </a:t>
            </a:r>
            <a:r>
              <a:rPr lang="en-US" sz="2600" dirty="0">
                <a:latin typeface="Calibri" panose="020F0502020204030204" pitchFamily="34" charset="0"/>
              </a:rPr>
              <a:t>decide whether a word or a sequence of words is opaque. We could, perhaps, define idioms in terms of non-equivalence in other languages, so that kick the bucket, red herring, etc., are idioms because they </a:t>
            </a:r>
            <a:r>
              <a:rPr lang="en-US" sz="2600" dirty="0" smtClean="0">
                <a:latin typeface="Calibri" panose="020F0502020204030204" pitchFamily="34" charset="0"/>
              </a:rPr>
              <a:t>cannot </a:t>
            </a:r>
            <a:r>
              <a:rPr lang="en-US" sz="2600" dirty="0">
                <a:latin typeface="Calibri" panose="020F0502020204030204" pitchFamily="34" charset="0"/>
              </a:rPr>
              <a:t>be directly translated into French or German. However, this will not really work. The French for nurse is </a:t>
            </a:r>
            <a:r>
              <a:rPr lang="en-US" sz="2600" dirty="0" err="1">
                <a:latin typeface="Calibri" panose="020F0502020204030204" pitchFamily="34" charset="0"/>
              </a:rPr>
              <a:t>garde-malade</a:t>
            </a:r>
            <a:r>
              <a:rPr lang="en-US" sz="2600" dirty="0">
                <a:latin typeface="Calibri" panose="020F0502020204030204" pitchFamily="34" charset="0"/>
              </a:rPr>
              <a:t>, but while this cannot be directly translated into English, it is quite transparent, obviously meaning someone who looks after the sick. On the other hand, look after seems quite idiomatic, yet it can be quite directly translated into Welsh.</a:t>
            </a:r>
          </a:p>
        </p:txBody>
      </p:sp>
    </p:spTree>
    <p:extLst>
      <p:ext uri="{BB962C8B-B14F-4D97-AF65-F5344CB8AC3E}">
        <p14:creationId xmlns:p14="http://schemas.microsoft.com/office/powerpoint/2010/main" xmlns="" val="22879252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69569" y="312875"/>
            <a:ext cx="5772734" cy="830997"/>
          </a:xfrm>
          <a:prstGeom prst="rect">
            <a:avLst/>
          </a:prstGeom>
        </p:spPr>
        <p:txBody>
          <a:bodyPr wrap="none">
            <a:spAutoFit/>
          </a:bodyPr>
          <a:lstStyle/>
          <a:p>
            <a:r>
              <a:rPr lang="en-US" sz="4800" dirty="0" smtClean="0">
                <a:latin typeface="Algerian" panose="04020705040A02060702" pitchFamily="82" charset="0"/>
              </a:rPr>
              <a:t>What are Idioms ?</a:t>
            </a:r>
          </a:p>
        </p:txBody>
      </p:sp>
      <p:sp>
        <p:nvSpPr>
          <p:cNvPr id="8" name="Rectangle 7"/>
          <p:cNvSpPr/>
          <p:nvPr/>
        </p:nvSpPr>
        <p:spPr>
          <a:xfrm>
            <a:off x="1927413" y="1345703"/>
            <a:ext cx="8145056" cy="4524315"/>
          </a:xfrm>
          <a:prstGeom prst="rect">
            <a:avLst/>
          </a:prstGeom>
        </p:spPr>
        <p:txBody>
          <a:bodyPr wrap="square">
            <a:spAutoFit/>
          </a:bodyPr>
          <a:lstStyle/>
          <a:p>
            <a:r>
              <a:rPr lang="en-US" sz="3600" dirty="0"/>
              <a:t>Guess what these mean:</a:t>
            </a:r>
          </a:p>
          <a:p>
            <a:pPr marL="457200" indent="-457200">
              <a:buFont typeface="Wingdings" panose="05000000000000000000" pitchFamily="2" charset="2"/>
              <a:buChar char="v"/>
            </a:pPr>
            <a:r>
              <a:rPr lang="en-US" sz="3600" dirty="0"/>
              <a:t>Paint the town </a:t>
            </a:r>
            <a:r>
              <a:rPr lang="en-US" sz="3600" dirty="0" smtClean="0"/>
              <a:t>red </a:t>
            </a:r>
            <a:endParaRPr lang="en-US" sz="3600" dirty="0"/>
          </a:p>
          <a:p>
            <a:pPr marL="457200" indent="-457200">
              <a:buFont typeface="Wingdings" panose="05000000000000000000" pitchFamily="2" charset="2"/>
              <a:buChar char="v"/>
            </a:pPr>
            <a:r>
              <a:rPr lang="en-US" sz="3600" dirty="0"/>
              <a:t>Apple of my Eye</a:t>
            </a:r>
          </a:p>
          <a:p>
            <a:pPr marL="457200" indent="-457200">
              <a:buFont typeface="Wingdings" panose="05000000000000000000" pitchFamily="2" charset="2"/>
              <a:buChar char="v"/>
            </a:pPr>
            <a:r>
              <a:rPr lang="en-US" sz="3600" dirty="0"/>
              <a:t>Heard through the grapevine</a:t>
            </a:r>
          </a:p>
          <a:p>
            <a:pPr marL="457200" indent="-457200">
              <a:buFont typeface="Wingdings" panose="05000000000000000000" pitchFamily="2" charset="2"/>
              <a:buChar char="v"/>
            </a:pPr>
            <a:r>
              <a:rPr lang="en-US" sz="3600" dirty="0"/>
              <a:t>Riding Shotgun </a:t>
            </a:r>
          </a:p>
          <a:p>
            <a:pPr marL="457200" indent="-457200">
              <a:buFont typeface="Wingdings" panose="05000000000000000000" pitchFamily="2" charset="2"/>
              <a:buChar char="v"/>
            </a:pPr>
            <a:r>
              <a:rPr lang="en-US" sz="3600" dirty="0"/>
              <a:t>On cloud nine</a:t>
            </a:r>
          </a:p>
          <a:p>
            <a:pPr marL="457200" indent="-457200">
              <a:buFont typeface="Wingdings" panose="05000000000000000000" pitchFamily="2" charset="2"/>
              <a:buChar char="v"/>
            </a:pPr>
            <a:r>
              <a:rPr lang="en-US" sz="3600" dirty="0"/>
              <a:t>Skeleton in the </a:t>
            </a:r>
            <a:r>
              <a:rPr lang="en-US" sz="3600" dirty="0" smtClean="0"/>
              <a:t>Closet</a:t>
            </a:r>
            <a:endParaRPr lang="en-US" sz="3600" dirty="0"/>
          </a:p>
          <a:p>
            <a:pPr marL="457200" indent="-457200">
              <a:buFont typeface="Wingdings" panose="05000000000000000000" pitchFamily="2" charset="2"/>
              <a:buChar char="v"/>
            </a:pPr>
            <a:r>
              <a:rPr lang="en-US" sz="3600" dirty="0"/>
              <a:t>Bite the bullet</a:t>
            </a:r>
          </a:p>
        </p:txBody>
      </p:sp>
    </p:spTree>
    <p:extLst>
      <p:ext uri="{BB962C8B-B14F-4D97-AF65-F5344CB8AC3E}">
        <p14:creationId xmlns:p14="http://schemas.microsoft.com/office/powerpoint/2010/main" xmlns="" val="34449274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69569" y="312875"/>
            <a:ext cx="5772734" cy="830997"/>
          </a:xfrm>
          <a:prstGeom prst="rect">
            <a:avLst/>
          </a:prstGeom>
        </p:spPr>
        <p:txBody>
          <a:bodyPr wrap="none">
            <a:spAutoFit/>
          </a:bodyPr>
          <a:lstStyle/>
          <a:p>
            <a:r>
              <a:rPr lang="en-US" sz="4800" dirty="0" smtClean="0">
                <a:latin typeface="Algerian" panose="04020705040A02060702" pitchFamily="82" charset="0"/>
              </a:rPr>
              <a:t>What are Idioms ?</a:t>
            </a:r>
          </a:p>
        </p:txBody>
      </p:sp>
      <p:sp>
        <p:nvSpPr>
          <p:cNvPr id="8" name="Rectangle 7"/>
          <p:cNvSpPr/>
          <p:nvPr/>
        </p:nvSpPr>
        <p:spPr>
          <a:xfrm>
            <a:off x="488577" y="1628091"/>
            <a:ext cx="11438963" cy="3416320"/>
          </a:xfrm>
          <a:prstGeom prst="rect">
            <a:avLst/>
          </a:prstGeom>
        </p:spPr>
        <p:txBody>
          <a:bodyPr wrap="square">
            <a:spAutoFit/>
          </a:bodyPr>
          <a:lstStyle/>
          <a:p>
            <a:pPr marL="457200" indent="-457200">
              <a:buFont typeface="Wingdings" panose="05000000000000000000" pitchFamily="2" charset="2"/>
              <a:buChar char="v"/>
            </a:pPr>
            <a:r>
              <a:rPr lang="en-US" sz="2400" dirty="0" smtClean="0"/>
              <a:t>Paint </a:t>
            </a:r>
            <a:r>
              <a:rPr lang="en-US" sz="2400" dirty="0"/>
              <a:t>the town </a:t>
            </a:r>
            <a:r>
              <a:rPr lang="en-US" sz="2400" dirty="0" smtClean="0"/>
              <a:t>red (</a:t>
            </a:r>
            <a:r>
              <a:rPr lang="en-US" sz="2400" dirty="0"/>
              <a:t>to go out and enjoy yourself in the </a:t>
            </a:r>
            <a:r>
              <a:rPr lang="en-US" sz="2400" dirty="0" smtClean="0"/>
              <a:t>evening)</a:t>
            </a:r>
            <a:endParaRPr lang="en-US" sz="2400" dirty="0"/>
          </a:p>
          <a:p>
            <a:pPr marL="457200" indent="-457200">
              <a:buFont typeface="Wingdings" panose="05000000000000000000" pitchFamily="2" charset="2"/>
              <a:buChar char="v"/>
            </a:pPr>
            <a:r>
              <a:rPr lang="en-US" sz="2400" dirty="0"/>
              <a:t>Apple of my Eye (refers to something or someone that one cherishes above all </a:t>
            </a:r>
            <a:r>
              <a:rPr lang="en-US" sz="2400" dirty="0" smtClean="0"/>
              <a:t>others)</a:t>
            </a:r>
            <a:endParaRPr lang="en-US" sz="2400" dirty="0"/>
          </a:p>
          <a:p>
            <a:pPr marL="457200" indent="-457200">
              <a:buFont typeface="Wingdings" panose="05000000000000000000" pitchFamily="2" charset="2"/>
              <a:buChar char="v"/>
            </a:pPr>
            <a:r>
              <a:rPr lang="en-US" sz="2400" dirty="0"/>
              <a:t>Heard through the grapevine(to hear news from someone who heard that news from someone </a:t>
            </a:r>
            <a:r>
              <a:rPr lang="en-US" sz="2400" dirty="0" smtClean="0"/>
              <a:t>else)</a:t>
            </a:r>
            <a:endParaRPr lang="en-US" sz="2400" dirty="0"/>
          </a:p>
          <a:p>
            <a:pPr marL="457200" indent="-457200">
              <a:buFont typeface="Wingdings" panose="05000000000000000000" pitchFamily="2" charset="2"/>
              <a:buChar char="v"/>
            </a:pPr>
            <a:r>
              <a:rPr lang="en-US" sz="2400" dirty="0"/>
              <a:t>Riding Shotgun (To ride in the front passenger seat of a car or </a:t>
            </a:r>
            <a:r>
              <a:rPr lang="en-US" sz="2400" dirty="0" smtClean="0"/>
              <a:t>truck)</a:t>
            </a:r>
            <a:endParaRPr lang="en-US" sz="2400" dirty="0"/>
          </a:p>
          <a:p>
            <a:pPr marL="457200" indent="-457200">
              <a:buFont typeface="Wingdings" panose="05000000000000000000" pitchFamily="2" charset="2"/>
              <a:buChar char="v"/>
            </a:pPr>
            <a:r>
              <a:rPr lang="en-US" sz="2400" dirty="0"/>
              <a:t>On cloud </a:t>
            </a:r>
            <a:r>
              <a:rPr lang="en-US" sz="2400" dirty="0" smtClean="0"/>
              <a:t>nine(</a:t>
            </a:r>
            <a:r>
              <a:rPr lang="en-US" sz="2400" dirty="0"/>
              <a:t>very </a:t>
            </a:r>
            <a:r>
              <a:rPr lang="en-US" sz="2400" dirty="0" smtClean="0"/>
              <a:t>happy)</a:t>
            </a:r>
            <a:endParaRPr lang="en-US" sz="2400" dirty="0"/>
          </a:p>
          <a:p>
            <a:pPr marL="457200" indent="-457200">
              <a:buFont typeface="Wingdings" panose="05000000000000000000" pitchFamily="2" charset="2"/>
              <a:buChar char="v"/>
            </a:pPr>
            <a:r>
              <a:rPr lang="en-US" sz="2400" dirty="0"/>
              <a:t>Skeleton in the </a:t>
            </a:r>
            <a:r>
              <a:rPr lang="en-US" sz="2400" dirty="0" smtClean="0"/>
              <a:t>Closet(</a:t>
            </a:r>
            <a:r>
              <a:rPr lang="en-US" sz="2400" dirty="0"/>
              <a:t>a hidden and shocking </a:t>
            </a:r>
            <a:r>
              <a:rPr lang="en-US" sz="2400" dirty="0" smtClean="0"/>
              <a:t>secret)</a:t>
            </a:r>
            <a:endParaRPr lang="en-US" sz="2400" dirty="0"/>
          </a:p>
          <a:p>
            <a:pPr marL="457200" indent="-457200">
              <a:buFont typeface="Wingdings" panose="05000000000000000000" pitchFamily="2" charset="2"/>
              <a:buChar char="v"/>
            </a:pPr>
            <a:r>
              <a:rPr lang="en-US" sz="2400" dirty="0" smtClean="0"/>
              <a:t>Bite </a:t>
            </a:r>
            <a:r>
              <a:rPr lang="en-US" sz="2400" dirty="0"/>
              <a:t>the bullet(To face a painful situation </a:t>
            </a:r>
            <a:r>
              <a:rPr lang="en-US" sz="2400" dirty="0" smtClean="0"/>
              <a:t>bravely.)</a:t>
            </a:r>
            <a:endParaRPr lang="en-US" sz="2400" dirty="0"/>
          </a:p>
        </p:txBody>
      </p:sp>
    </p:spTree>
    <p:extLst>
      <p:ext uri="{BB962C8B-B14F-4D97-AF65-F5344CB8AC3E}">
        <p14:creationId xmlns:p14="http://schemas.microsoft.com/office/powerpoint/2010/main" xmlns="" val="27795218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006" y="2711824"/>
            <a:ext cx="9980682" cy="1096962"/>
          </a:xfrm>
        </p:spPr>
        <p:txBody>
          <a:bodyPr>
            <a:noAutofit/>
          </a:bodyPr>
          <a:lstStyle/>
          <a:p>
            <a:pPr algn="ctr"/>
            <a:r>
              <a:rPr lang="en-US" sz="8800" dirty="0" smtClean="0"/>
              <a:t>Thank you </a:t>
            </a:r>
            <a:endParaRPr lang="en-US" sz="8800" dirty="0"/>
          </a:p>
        </p:txBody>
      </p:sp>
    </p:spTree>
    <p:extLst>
      <p:ext uri="{BB962C8B-B14F-4D97-AF65-F5344CB8AC3E}">
        <p14:creationId xmlns:p14="http://schemas.microsoft.com/office/powerpoint/2010/main" xmlns="" val="3986321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collocation ?</a:t>
            </a:r>
          </a:p>
        </p:txBody>
      </p:sp>
      <p:sp>
        <p:nvSpPr>
          <p:cNvPr id="3" name="Content Placeholder 2"/>
          <p:cNvSpPr>
            <a:spLocks noGrp="1"/>
          </p:cNvSpPr>
          <p:nvPr>
            <p:ph idx="1"/>
          </p:nvPr>
        </p:nvSpPr>
        <p:spPr/>
        <p:txBody>
          <a:bodyPr>
            <a:noAutofit/>
          </a:bodyPr>
          <a:lstStyle/>
          <a:p>
            <a:pPr algn="just"/>
            <a:r>
              <a:rPr lang="en-US" sz="3000" dirty="0">
                <a:latin typeface="Calibri" panose="020F0502020204030204" pitchFamily="34" charset="0"/>
              </a:rPr>
              <a:t>For Firth this keeping </a:t>
            </a:r>
            <a:r>
              <a:rPr lang="en-US" sz="3000" dirty="0" smtClean="0">
                <a:latin typeface="Calibri" panose="020F0502020204030204" pitchFamily="34" charset="0"/>
              </a:rPr>
              <a:t>company was </a:t>
            </a:r>
            <a:r>
              <a:rPr lang="en-US" sz="3000" dirty="0">
                <a:latin typeface="Calibri" panose="020F0502020204030204" pitchFamily="34" charset="0"/>
              </a:rPr>
              <a:t>merely part of the meaning of a word. </a:t>
            </a:r>
            <a:r>
              <a:rPr lang="en-US" sz="3000" dirty="0" smtClean="0">
                <a:latin typeface="Calibri" panose="020F0502020204030204" pitchFamily="34" charset="0"/>
              </a:rPr>
              <a:t>meaning </a:t>
            </a:r>
            <a:r>
              <a:rPr lang="en-US" sz="3000" dirty="0">
                <a:latin typeface="Calibri" panose="020F0502020204030204" pitchFamily="34" charset="0"/>
              </a:rPr>
              <a:t>was also to be found in the context of situation and all the other levels of analysis as </a:t>
            </a:r>
            <a:r>
              <a:rPr lang="en-US" sz="3000" dirty="0" smtClean="0">
                <a:latin typeface="Calibri" panose="020F0502020204030204" pitchFamily="34" charset="0"/>
              </a:rPr>
              <a:t>well.</a:t>
            </a:r>
          </a:p>
          <a:p>
            <a:pPr algn="just"/>
            <a:r>
              <a:rPr lang="en-US" sz="3000" dirty="0">
                <a:latin typeface="Calibri" panose="020F0502020204030204" pitchFamily="34" charset="0"/>
              </a:rPr>
              <a:t>Firth was concerned only with selecting those characteristics of the linguistic or non-linguistic context that he considered relevant, not with the totality of such contexts. </a:t>
            </a:r>
            <a:endParaRPr lang="en-US" sz="3000" dirty="0" smtClean="0">
              <a:latin typeface="Calibri" panose="020F0502020204030204" pitchFamily="34" charset="0"/>
            </a:endParaRPr>
          </a:p>
          <a:p>
            <a:pPr marL="0" indent="0" algn="just">
              <a:buNone/>
            </a:pPr>
            <a:r>
              <a:rPr lang="en-US" sz="3000" dirty="0" smtClean="0">
                <a:latin typeface="Calibri" panose="020F0502020204030204" pitchFamily="34" charset="0"/>
              </a:rPr>
              <a:t>Its useful to distinguish between </a:t>
            </a:r>
          </a:p>
          <a:p>
            <a:pPr algn="just"/>
            <a:r>
              <a:rPr lang="en-US" sz="3000" b="1" dirty="0">
                <a:latin typeface="Calibri" panose="020F0502020204030204" pitchFamily="34" charset="0"/>
              </a:rPr>
              <a:t>strong</a:t>
            </a:r>
            <a:r>
              <a:rPr lang="en-US" sz="3000" dirty="0">
                <a:latin typeface="Calibri" panose="020F0502020204030204" pitchFamily="34" charset="0"/>
              </a:rPr>
              <a:t> </a:t>
            </a:r>
            <a:r>
              <a:rPr lang="en-US" sz="3000" dirty="0" smtClean="0">
                <a:latin typeface="Calibri" panose="020F0502020204030204" pitchFamily="34" charset="0"/>
              </a:rPr>
              <a:t>collocation (e.g. </a:t>
            </a:r>
            <a:r>
              <a:rPr lang="en-US" sz="3000" b="1" u="sng" dirty="0" smtClean="0">
                <a:latin typeface="Calibri" panose="020F0502020204030204" pitchFamily="34" charset="0"/>
              </a:rPr>
              <a:t>blond</a:t>
            </a:r>
            <a:r>
              <a:rPr lang="en-US" sz="3000" dirty="0" smtClean="0">
                <a:latin typeface="Calibri" panose="020F0502020204030204" pitchFamily="34" charset="0"/>
              </a:rPr>
              <a:t> </a:t>
            </a:r>
            <a:r>
              <a:rPr lang="en-US" sz="3000" dirty="0">
                <a:latin typeface="Calibri" panose="020F0502020204030204" pitchFamily="34" charset="0"/>
              </a:rPr>
              <a:t>is used to describe hair color)</a:t>
            </a:r>
          </a:p>
          <a:p>
            <a:pPr algn="just"/>
            <a:r>
              <a:rPr lang="en-US" sz="3000" b="1" dirty="0" smtClean="0">
                <a:latin typeface="Calibri" panose="020F0502020204030204" pitchFamily="34" charset="0"/>
              </a:rPr>
              <a:t>weak</a:t>
            </a:r>
            <a:r>
              <a:rPr lang="en-US" sz="3000" dirty="0" smtClean="0">
                <a:latin typeface="Calibri" panose="020F0502020204030204" pitchFamily="34" charset="0"/>
              </a:rPr>
              <a:t> </a:t>
            </a:r>
            <a:r>
              <a:rPr lang="en-US" sz="3000" dirty="0">
                <a:latin typeface="Calibri" panose="020F0502020204030204" pitchFamily="34" charset="0"/>
              </a:rPr>
              <a:t>collocation </a:t>
            </a:r>
            <a:r>
              <a:rPr lang="en-US" sz="3000" dirty="0" smtClean="0">
                <a:latin typeface="Calibri" panose="020F0502020204030204" pitchFamily="34" charset="0"/>
              </a:rPr>
              <a:t>(e.g. </a:t>
            </a:r>
            <a:r>
              <a:rPr lang="en-US" sz="3000" b="1" u="sng" dirty="0" smtClean="0">
                <a:latin typeface="Calibri" panose="020F0502020204030204" pitchFamily="34" charset="0"/>
              </a:rPr>
              <a:t>the</a:t>
            </a:r>
            <a:r>
              <a:rPr lang="en-US" sz="3000" dirty="0" smtClean="0">
                <a:latin typeface="Calibri" panose="020F0502020204030204" pitchFamily="34" charset="0"/>
              </a:rPr>
              <a:t> </a:t>
            </a:r>
            <a:r>
              <a:rPr lang="en-US" sz="3000" dirty="0">
                <a:latin typeface="Calibri" panose="020F0502020204030204" pitchFamily="34" charset="0"/>
              </a:rPr>
              <a:t>is used with various nouns)</a:t>
            </a:r>
          </a:p>
        </p:txBody>
      </p:sp>
    </p:spTree>
    <p:extLst>
      <p:ext uri="{BB962C8B-B14F-4D97-AF65-F5344CB8AC3E}">
        <p14:creationId xmlns:p14="http://schemas.microsoft.com/office/powerpoint/2010/main" xmlns="" val="40102786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collocation ?</a:t>
            </a:r>
          </a:p>
        </p:txBody>
      </p:sp>
      <p:sp>
        <p:nvSpPr>
          <p:cNvPr id="4" name="Content Placeholder 3"/>
          <p:cNvSpPr>
            <a:spLocks noGrp="1"/>
          </p:cNvSpPr>
          <p:nvPr>
            <p:ph sz="half" idx="1"/>
          </p:nvPr>
        </p:nvSpPr>
        <p:spPr>
          <a:xfrm>
            <a:off x="1010771" y="1331258"/>
            <a:ext cx="9980682" cy="4571999"/>
          </a:xfrm>
        </p:spPr>
        <p:txBody>
          <a:bodyPr>
            <a:noAutofit/>
          </a:bodyPr>
          <a:lstStyle/>
          <a:p>
            <a:pPr marL="0" indent="0">
              <a:buNone/>
            </a:pPr>
            <a:r>
              <a:rPr lang="en-US" sz="2400" dirty="0" smtClean="0">
                <a:latin typeface="Calibri" panose="020F0502020204030204" pitchFamily="34" charset="0"/>
              </a:rPr>
              <a:t>The </a:t>
            </a:r>
            <a:r>
              <a:rPr lang="en-US" sz="2400" dirty="0">
                <a:latin typeface="Calibri" panose="020F0502020204030204" pitchFamily="34" charset="0"/>
              </a:rPr>
              <a:t>study of linguistic context is of interest to semantics for two reasons.</a:t>
            </a:r>
          </a:p>
          <a:p>
            <a:r>
              <a:rPr lang="en-US" sz="2400" dirty="0">
                <a:latin typeface="Calibri" panose="020F0502020204030204" pitchFamily="34" charset="0"/>
              </a:rPr>
              <a:t>First, by looking at the linguistic contexts of words we can often distinguish between different meanings. </a:t>
            </a:r>
          </a:p>
          <a:p>
            <a:pPr marL="0" indent="0">
              <a:lnSpc>
                <a:spcPct val="100000"/>
              </a:lnSpc>
              <a:buNone/>
            </a:pPr>
            <a:r>
              <a:rPr lang="en-US" sz="2400" dirty="0" err="1">
                <a:latin typeface="Calibri" panose="020F0502020204030204" pitchFamily="34" charset="0"/>
              </a:rPr>
              <a:t>Nida</a:t>
            </a:r>
            <a:r>
              <a:rPr lang="en-US" sz="2400" dirty="0">
                <a:latin typeface="Calibri" panose="020F0502020204030204" pitchFamily="34" charset="0"/>
              </a:rPr>
              <a:t>, for instance, discussed the use of chair in:</a:t>
            </a:r>
          </a:p>
          <a:p>
            <a:pPr marL="0" indent="0">
              <a:lnSpc>
                <a:spcPct val="100000"/>
              </a:lnSpc>
              <a:spcBef>
                <a:spcPts val="0"/>
              </a:spcBef>
              <a:buNone/>
            </a:pPr>
            <a:r>
              <a:rPr lang="en-US" sz="2400" dirty="0">
                <a:latin typeface="Calibri" panose="020F0502020204030204" pitchFamily="34" charset="0"/>
              </a:rPr>
              <a:t>(1) Sat in a chair</a:t>
            </a:r>
          </a:p>
          <a:p>
            <a:pPr marL="0" indent="0">
              <a:lnSpc>
                <a:spcPct val="100000"/>
              </a:lnSpc>
              <a:spcBef>
                <a:spcPts val="0"/>
              </a:spcBef>
              <a:buNone/>
            </a:pPr>
            <a:r>
              <a:rPr lang="en-US" sz="2400" dirty="0">
                <a:latin typeface="Calibri" panose="020F0502020204030204" pitchFamily="34" charset="0"/>
              </a:rPr>
              <a:t>(2) The baby’s, high chair</a:t>
            </a:r>
          </a:p>
          <a:p>
            <a:pPr marL="0" indent="0">
              <a:lnSpc>
                <a:spcPct val="100000"/>
              </a:lnSpc>
              <a:spcBef>
                <a:spcPts val="0"/>
              </a:spcBef>
              <a:buNone/>
            </a:pPr>
            <a:r>
              <a:rPr lang="en-US" sz="2400" dirty="0">
                <a:latin typeface="Calibri" panose="020F0502020204030204" pitchFamily="34" charset="0"/>
              </a:rPr>
              <a:t>(3) The chair of philosophy</a:t>
            </a:r>
          </a:p>
          <a:p>
            <a:pPr marL="0" indent="0">
              <a:lnSpc>
                <a:spcPct val="100000"/>
              </a:lnSpc>
              <a:spcBef>
                <a:spcPts val="0"/>
              </a:spcBef>
              <a:buNone/>
            </a:pPr>
            <a:r>
              <a:rPr lang="en-US" sz="2400" dirty="0">
                <a:latin typeface="Calibri" panose="020F0502020204030204" pitchFamily="34" charset="0"/>
              </a:rPr>
              <a:t>(4) Has accepted a University </a:t>
            </a:r>
            <a:r>
              <a:rPr lang="en-US" sz="2400" dirty="0" smtClean="0">
                <a:latin typeface="Calibri" panose="020F0502020204030204" pitchFamily="34" charset="0"/>
              </a:rPr>
              <a:t>chair</a:t>
            </a:r>
          </a:p>
          <a:p>
            <a:pPr marL="0" indent="0">
              <a:lnSpc>
                <a:spcPct val="100000"/>
              </a:lnSpc>
              <a:spcBef>
                <a:spcPts val="0"/>
              </a:spcBef>
              <a:buNone/>
            </a:pPr>
            <a:endParaRPr lang="en-US" sz="2400" dirty="0" smtClean="0">
              <a:latin typeface="Calibri" panose="020F0502020204030204" pitchFamily="34" charset="0"/>
            </a:endParaRPr>
          </a:p>
          <a:p>
            <a:pPr marL="0" indent="0" algn="just">
              <a:lnSpc>
                <a:spcPct val="100000"/>
              </a:lnSpc>
              <a:spcBef>
                <a:spcPts val="0"/>
              </a:spcBef>
              <a:buNone/>
            </a:pPr>
            <a:r>
              <a:rPr lang="en-US" sz="2400" dirty="0" smtClean="0">
                <a:latin typeface="Calibri" panose="020F0502020204030204" pitchFamily="34" charset="0"/>
              </a:rPr>
              <a:t>These </a:t>
            </a:r>
            <a:r>
              <a:rPr lang="en-US" sz="2400" dirty="0">
                <a:latin typeface="Calibri" panose="020F0502020204030204" pitchFamily="34" charset="0"/>
              </a:rPr>
              <a:t>are clearly in pairs, giving four different meanings of the word. However, this does not so much establish, as illustrate, differences of meaning. Dictionaries, especially the larger ones, quite rightly make considerable use of this kind of </a:t>
            </a:r>
            <a:r>
              <a:rPr lang="en-US" sz="2400" dirty="0" smtClean="0">
                <a:latin typeface="Calibri" panose="020F0502020204030204" pitchFamily="34" charset="0"/>
              </a:rPr>
              <a:t>contextualization.</a:t>
            </a:r>
            <a:endParaRPr lang="en-US" sz="2400" dirty="0">
              <a:latin typeface="Calibri" panose="020F0502020204030204" pitchFamily="34" charset="0"/>
            </a:endParaRPr>
          </a:p>
          <a:p>
            <a:pPr marL="0" indent="0">
              <a:buNone/>
            </a:pPr>
            <a:endParaRPr lang="en-US" sz="2400" dirty="0">
              <a:latin typeface="Calibri" panose="020F0502020204030204" pitchFamily="34" charset="0"/>
            </a:endParaRPr>
          </a:p>
        </p:txBody>
      </p:sp>
      <p:sp>
        <p:nvSpPr>
          <p:cNvPr id="6" name="TextBox 5"/>
          <p:cNvSpPr txBox="1"/>
          <p:nvPr/>
        </p:nvSpPr>
        <p:spPr>
          <a:xfrm>
            <a:off x="5705275" y="3102043"/>
            <a:ext cx="4796877" cy="1569660"/>
          </a:xfrm>
          <a:prstGeom prst="rect">
            <a:avLst/>
          </a:prstGeom>
          <a:noFill/>
        </p:spPr>
        <p:txBody>
          <a:bodyPr wrap="square" rtlCol="0">
            <a:spAutoFit/>
          </a:bodyPr>
          <a:lstStyle/>
          <a:p>
            <a:r>
              <a:rPr lang="en-US" sz="2400" dirty="0">
                <a:latin typeface="Calibri" panose="020F0502020204030204" pitchFamily="34" charset="0"/>
              </a:rPr>
              <a:t>(</a:t>
            </a:r>
            <a:r>
              <a:rPr lang="en-US" sz="2400" dirty="0" smtClean="0">
                <a:latin typeface="Calibri" panose="020F0502020204030204" pitchFamily="34" charset="0"/>
              </a:rPr>
              <a:t>5</a:t>
            </a:r>
            <a:r>
              <a:rPr lang="en-US" sz="2400" dirty="0">
                <a:latin typeface="Calibri" panose="020F0502020204030204" pitchFamily="34" charset="0"/>
              </a:rPr>
              <a:t>) The chairman of the meeting</a:t>
            </a:r>
          </a:p>
          <a:p>
            <a:r>
              <a:rPr lang="en-US" sz="2400" dirty="0">
                <a:latin typeface="Calibri" panose="020F0502020204030204" pitchFamily="34" charset="0"/>
              </a:rPr>
              <a:t>(6) Will chair the meeting</a:t>
            </a:r>
          </a:p>
          <a:p>
            <a:r>
              <a:rPr lang="en-US" sz="2400" dirty="0">
                <a:latin typeface="Calibri" panose="020F0502020204030204" pitchFamily="34" charset="0"/>
              </a:rPr>
              <a:t>(7) The electric chair</a:t>
            </a:r>
          </a:p>
          <a:p>
            <a:r>
              <a:rPr lang="en-US" sz="2400" dirty="0">
                <a:latin typeface="Calibri" panose="020F0502020204030204" pitchFamily="34" charset="0"/>
              </a:rPr>
              <a:t>(8) Condemned to the chair</a:t>
            </a:r>
          </a:p>
        </p:txBody>
      </p:sp>
    </p:spTree>
    <p:extLst>
      <p:ext uri="{BB962C8B-B14F-4D97-AF65-F5344CB8AC3E}">
        <p14:creationId xmlns:p14="http://schemas.microsoft.com/office/powerpoint/2010/main" xmlns="" val="28537884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collocation ?</a:t>
            </a:r>
          </a:p>
        </p:txBody>
      </p:sp>
      <p:sp>
        <p:nvSpPr>
          <p:cNvPr id="3" name="Content Placeholder 2"/>
          <p:cNvSpPr>
            <a:spLocks noGrp="1"/>
          </p:cNvSpPr>
          <p:nvPr>
            <p:ph idx="1"/>
          </p:nvPr>
        </p:nvSpPr>
        <p:spPr>
          <a:xfrm>
            <a:off x="1103382" y="1398494"/>
            <a:ext cx="9982200" cy="4572000"/>
          </a:xfrm>
        </p:spPr>
        <p:txBody>
          <a:bodyPr>
            <a:noAutofit/>
          </a:bodyPr>
          <a:lstStyle/>
          <a:p>
            <a:pPr algn="just">
              <a:lnSpc>
                <a:spcPct val="100000"/>
              </a:lnSpc>
            </a:pPr>
            <a:r>
              <a:rPr lang="en-US" sz="2600" b="1" dirty="0">
                <a:latin typeface="Calibri" panose="020F0502020204030204" pitchFamily="34" charset="0"/>
              </a:rPr>
              <a:t>Secondly</a:t>
            </a:r>
            <a:r>
              <a:rPr lang="en-US" sz="2600" dirty="0">
                <a:latin typeface="Calibri" panose="020F0502020204030204" pitchFamily="34" charset="0"/>
              </a:rPr>
              <a:t>, although in general the distribution of words may seem to be determined by their meaning (rather than vice versa) in some cases, this is not entirely true. We </a:t>
            </a:r>
            <a:r>
              <a:rPr lang="en-US" sz="2600" dirty="0" smtClean="0">
                <a:latin typeface="Calibri" panose="020F0502020204030204" pitchFamily="34" charset="0"/>
              </a:rPr>
              <a:t>note </a:t>
            </a:r>
            <a:r>
              <a:rPr lang="en-US" sz="2600" dirty="0">
                <a:latin typeface="Calibri" panose="020F0502020204030204" pitchFamily="34" charset="0"/>
              </a:rPr>
              <a:t>that rancid occurs with bacon and butter, and addled with brains and eggs, in spite of the fact that English has the terms rotten and bad and that milk is never rancid but only </a:t>
            </a:r>
            <a:r>
              <a:rPr lang="en-US" sz="2600" dirty="0" smtClean="0">
                <a:latin typeface="Calibri" panose="020F0502020204030204" pitchFamily="34" charset="0"/>
              </a:rPr>
              <a:t>sour. This </a:t>
            </a:r>
            <a:r>
              <a:rPr lang="en-US" sz="2600" dirty="0">
                <a:latin typeface="Calibri" panose="020F0502020204030204" pitchFamily="34" charset="0"/>
              </a:rPr>
              <a:t>characteristic of language is found in an extreme form in the collective words </a:t>
            </a:r>
            <a:r>
              <a:rPr lang="en-US" sz="2600" dirty="0" smtClean="0">
                <a:latin typeface="Calibri" panose="020F0502020204030204" pitchFamily="34" charset="0"/>
              </a:rPr>
              <a:t>e.g. flock </a:t>
            </a:r>
            <a:r>
              <a:rPr lang="en-US" sz="2600" dirty="0">
                <a:latin typeface="Calibri" panose="020F0502020204030204" pitchFamily="34" charset="0"/>
              </a:rPr>
              <a:t>of sheep, herd of cows, school of whales, pride of </a:t>
            </a:r>
            <a:r>
              <a:rPr lang="en-US" sz="2600" dirty="0" smtClean="0">
                <a:latin typeface="Calibri" panose="020F0502020204030204" pitchFamily="34" charset="0"/>
              </a:rPr>
              <a:t>lions.</a:t>
            </a:r>
          </a:p>
          <a:p>
            <a:pPr algn="just">
              <a:lnSpc>
                <a:spcPct val="100000"/>
              </a:lnSpc>
            </a:pPr>
            <a:endParaRPr lang="en-US" sz="2600" dirty="0" smtClean="0">
              <a:latin typeface="Calibri" panose="020F0502020204030204" pitchFamily="34" charset="0"/>
            </a:endParaRPr>
          </a:p>
          <a:p>
            <a:pPr marL="0" indent="0" algn="just">
              <a:lnSpc>
                <a:spcPct val="100000"/>
              </a:lnSpc>
              <a:buNone/>
            </a:pPr>
            <a:r>
              <a:rPr lang="en-US" sz="2600" dirty="0">
                <a:latin typeface="Calibri" panose="020F0502020204030204" pitchFamily="34" charset="0"/>
              </a:rPr>
              <a:t>Collocation is not simply a matter of association of ideas. For, although milk is white, we should not often say “white milk”, though the expression “white paint” is common enough.</a:t>
            </a:r>
          </a:p>
        </p:txBody>
      </p:sp>
    </p:spTree>
    <p:extLst>
      <p:ext uri="{BB962C8B-B14F-4D97-AF65-F5344CB8AC3E}">
        <p14:creationId xmlns:p14="http://schemas.microsoft.com/office/powerpoint/2010/main" xmlns="" val="42245094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collocation ?</a:t>
            </a:r>
          </a:p>
        </p:txBody>
      </p:sp>
      <p:sp>
        <p:nvSpPr>
          <p:cNvPr id="4" name="Text Placeholder 3"/>
          <p:cNvSpPr>
            <a:spLocks noGrp="1"/>
          </p:cNvSpPr>
          <p:nvPr>
            <p:ph type="body" sz="half" idx="2"/>
          </p:nvPr>
        </p:nvSpPr>
        <p:spPr>
          <a:xfrm>
            <a:off x="1104900" y="1519518"/>
            <a:ext cx="9639300" cy="4572000"/>
          </a:xfrm>
        </p:spPr>
        <p:txBody>
          <a:bodyPr>
            <a:noAutofit/>
          </a:bodyPr>
          <a:lstStyle/>
          <a:p>
            <a:pPr marL="342900" indent="-342900" algn="just">
              <a:lnSpc>
                <a:spcPct val="100000"/>
              </a:lnSpc>
              <a:buFont typeface="Arial" panose="020B0604020202020204" pitchFamily="34" charset="0"/>
              <a:buChar char="•"/>
            </a:pPr>
            <a:r>
              <a:rPr lang="en-US" sz="2400" dirty="0">
                <a:latin typeface="Calibri" panose="020F0502020204030204" pitchFamily="34" charset="0"/>
              </a:rPr>
              <a:t>It would be a mistake to draw a clear distinguishing line between those collocations that are predictable from the meanings of the word that co-occur and those that are not. It could be argued that “rancid” is to be defined in terms of the very specific, unpleasant taste associated with “butter” and “bacon” that is “pretty” describes only a feminine kind of beauty. There is some plausibility in accounting for “dogs bark”, “cats mew” in terms of the kind of noise made, since “bark” can be used by other animals, e.g. squirrels</a:t>
            </a:r>
            <a:r>
              <a:rPr lang="en-US" sz="2400" dirty="0" smtClean="0">
                <a:latin typeface="Calibri" panose="020F0502020204030204" pitchFamily="34" charset="0"/>
              </a:rPr>
              <a:t>.</a:t>
            </a:r>
          </a:p>
          <a:p>
            <a:pPr marL="342900" indent="-342900" algn="just">
              <a:lnSpc>
                <a:spcPct val="100000"/>
              </a:lnSpc>
              <a:buFont typeface="Arial" panose="020B0604020202020204" pitchFamily="34" charset="0"/>
              <a:buChar char="•"/>
            </a:pPr>
            <a:r>
              <a:rPr lang="en-US" sz="2400" dirty="0">
                <a:latin typeface="Calibri" panose="020F0502020204030204" pitchFamily="34" charset="0"/>
              </a:rPr>
              <a:t>It is also the case that words may have </a:t>
            </a:r>
            <a:r>
              <a:rPr lang="en-US" sz="2400" dirty="0" smtClean="0">
                <a:latin typeface="Calibri" panose="020F0502020204030204" pitchFamily="34" charset="0"/>
              </a:rPr>
              <a:t>meanings </a:t>
            </a:r>
            <a:r>
              <a:rPr lang="en-US" sz="2400" dirty="0">
                <a:latin typeface="Calibri" panose="020F0502020204030204" pitchFamily="34" charset="0"/>
              </a:rPr>
              <a:t>that are more specific in particular collocations. Thus we can speak of abnormal or exceptional weather if we have a heat wave in November, but an exceptional child is not an abnormal child, exceptional being used for greater than usual ability and abnormal to relate to some kind of defect.</a:t>
            </a:r>
          </a:p>
        </p:txBody>
      </p:sp>
    </p:spTree>
    <p:extLst>
      <p:ext uri="{BB962C8B-B14F-4D97-AF65-F5344CB8AC3E}">
        <p14:creationId xmlns:p14="http://schemas.microsoft.com/office/powerpoint/2010/main" xmlns="" val="36835446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collocation ?</a:t>
            </a:r>
          </a:p>
        </p:txBody>
      </p:sp>
      <p:sp>
        <p:nvSpPr>
          <p:cNvPr id="4" name="Text Placeholder 3"/>
          <p:cNvSpPr>
            <a:spLocks noGrp="1"/>
          </p:cNvSpPr>
          <p:nvPr>
            <p:ph type="body" sz="half" idx="2"/>
          </p:nvPr>
        </p:nvSpPr>
        <p:spPr>
          <a:xfrm>
            <a:off x="1078006" y="1358153"/>
            <a:ext cx="9639300" cy="4572000"/>
          </a:xfrm>
        </p:spPr>
        <p:txBody>
          <a:bodyPr>
            <a:noAutofit/>
          </a:bodyPr>
          <a:lstStyle/>
          <a:p>
            <a:pPr marL="342900" indent="-342900" algn="just">
              <a:lnSpc>
                <a:spcPct val="100000"/>
              </a:lnSpc>
              <a:buFont typeface="Arial" panose="020B0604020202020204" pitchFamily="34" charset="0"/>
              <a:buChar char="•"/>
            </a:pPr>
            <a:r>
              <a:rPr lang="en-US" sz="2800" dirty="0">
                <a:latin typeface="Calibri" panose="020F0502020204030204" pitchFamily="34" charset="0"/>
              </a:rPr>
              <a:t>difficulty arises from the fact that a word will often collocate with a number of other words that have </a:t>
            </a:r>
            <a:r>
              <a:rPr lang="en-US" sz="2800" dirty="0" smtClean="0">
                <a:latin typeface="Calibri" panose="020F0502020204030204" pitchFamily="34" charset="0"/>
              </a:rPr>
              <a:t>something </a:t>
            </a:r>
            <a:r>
              <a:rPr lang="en-US" sz="2800" dirty="0">
                <a:latin typeface="Calibri" panose="020F0502020204030204" pitchFamily="34" charset="0"/>
              </a:rPr>
              <a:t>in common semantically</a:t>
            </a:r>
            <a:r>
              <a:rPr lang="en-US" sz="2800" dirty="0" smtClean="0">
                <a:latin typeface="Calibri" panose="020F0502020204030204" pitchFamily="34" charset="0"/>
              </a:rPr>
              <a:t>.</a:t>
            </a:r>
          </a:p>
          <a:p>
            <a:pPr marL="342900" indent="-342900" algn="just">
              <a:lnSpc>
                <a:spcPct val="100000"/>
              </a:lnSpc>
              <a:buFont typeface="Arial" panose="020B0604020202020204" pitchFamily="34" charset="0"/>
              <a:buChar char="•"/>
            </a:pPr>
            <a:r>
              <a:rPr lang="en-US" sz="2800" dirty="0" smtClean="0">
                <a:latin typeface="Calibri" panose="020F0502020204030204" pitchFamily="34" charset="0"/>
              </a:rPr>
              <a:t>Thus we </a:t>
            </a:r>
            <a:r>
              <a:rPr lang="en-US" sz="2800" dirty="0">
                <a:latin typeface="Calibri" panose="020F0502020204030204" pitchFamily="34" charset="0"/>
              </a:rPr>
              <a:t>may say the rhododendron(kind of roses) died, we shall not say the rhododendron passed away, in spite of the fact that pass away seems to mean </a:t>
            </a:r>
            <a:r>
              <a:rPr lang="en-US" sz="2800" dirty="0" smtClean="0">
                <a:latin typeface="Calibri" panose="020F0502020204030204" pitchFamily="34" charset="0"/>
              </a:rPr>
              <a:t>die. </a:t>
            </a:r>
            <a:r>
              <a:rPr lang="en-US" sz="2800" dirty="0">
                <a:latin typeface="Calibri" panose="020F0502020204030204" pitchFamily="34" charset="0"/>
              </a:rPr>
              <a:t>But equally, of course, we should not use pass away with the names of any shrubs, not even with a shrub whose name we had heard for the first time. It is not very plausible to say that pass away indicates a special kind of dying that is not </a:t>
            </a:r>
            <a:r>
              <a:rPr lang="en-US" sz="2800" dirty="0" smtClean="0">
                <a:latin typeface="Calibri" panose="020F0502020204030204" pitchFamily="34" charset="0"/>
              </a:rPr>
              <a:t>characteristic </a:t>
            </a:r>
            <a:r>
              <a:rPr lang="en-US" sz="2800" dirty="0">
                <a:latin typeface="Calibri" panose="020F0502020204030204" pitchFamily="34" charset="0"/>
              </a:rPr>
              <a:t>of shrubs. It is rather that there is a restriction on its use with a group of words that are semantically related. </a:t>
            </a:r>
          </a:p>
        </p:txBody>
      </p:sp>
    </p:spTree>
    <p:extLst>
      <p:ext uri="{BB962C8B-B14F-4D97-AF65-F5344CB8AC3E}">
        <p14:creationId xmlns:p14="http://schemas.microsoft.com/office/powerpoint/2010/main" xmlns="" val="23669774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collocation ?</a:t>
            </a:r>
          </a:p>
        </p:txBody>
      </p:sp>
      <p:sp>
        <p:nvSpPr>
          <p:cNvPr id="4" name="Text Placeholder 3"/>
          <p:cNvSpPr>
            <a:spLocks noGrp="1"/>
          </p:cNvSpPr>
          <p:nvPr>
            <p:ph type="body" sz="half" idx="2"/>
          </p:nvPr>
        </p:nvSpPr>
        <p:spPr>
          <a:xfrm>
            <a:off x="1104900" y="1600200"/>
            <a:ext cx="9639300" cy="4572000"/>
          </a:xfrm>
        </p:spPr>
        <p:txBody>
          <a:bodyPr>
            <a:noAutofit/>
          </a:bodyPr>
          <a:lstStyle/>
          <a:p>
            <a:pPr marL="342900" indent="-342900" algn="just">
              <a:lnSpc>
                <a:spcPct val="100000"/>
              </a:lnSpc>
              <a:buFont typeface="Arial" panose="020B0604020202020204" pitchFamily="34" charset="0"/>
              <a:buChar char="•"/>
            </a:pPr>
            <a:r>
              <a:rPr lang="en-US" sz="3200" dirty="0">
                <a:latin typeface="Calibri" panose="020F0502020204030204" pitchFamily="34" charset="0"/>
              </a:rPr>
              <a:t>Cruse explains the problem by saying that pass away requires the grammatical subject to be human and that’s why it cannot be used with a </a:t>
            </a:r>
            <a:r>
              <a:rPr lang="en-US" sz="3200" dirty="0" smtClean="0">
                <a:latin typeface="Calibri" panose="020F0502020204030204" pitchFamily="34" charset="0"/>
              </a:rPr>
              <a:t>shrub</a:t>
            </a:r>
          </a:p>
          <a:p>
            <a:pPr marL="342900" indent="-342900" algn="just">
              <a:lnSpc>
                <a:spcPct val="100000"/>
              </a:lnSpc>
              <a:buFont typeface="Arial" panose="020B0604020202020204" pitchFamily="34" charset="0"/>
              <a:buChar char="•"/>
            </a:pPr>
            <a:r>
              <a:rPr lang="en-US" sz="3200" dirty="0">
                <a:latin typeface="Calibri" panose="020F0502020204030204" pitchFamily="34" charset="0"/>
              </a:rPr>
              <a:t>Cruse </a:t>
            </a:r>
            <a:r>
              <a:rPr lang="en-US" sz="3200" dirty="0" smtClean="0">
                <a:latin typeface="Calibri" panose="020F0502020204030204" pitchFamily="34" charset="0"/>
              </a:rPr>
              <a:t>emphasizes </a:t>
            </a:r>
            <a:r>
              <a:rPr lang="en-US" sz="3200" dirty="0">
                <a:latin typeface="Calibri" panose="020F0502020204030204" pitchFamily="34" charset="0"/>
              </a:rPr>
              <a:t>the semantic arbitrariness of the restriction and calls it </a:t>
            </a:r>
            <a:r>
              <a:rPr lang="en-US" sz="3200" b="1" dirty="0">
                <a:latin typeface="Calibri" panose="020F0502020204030204" pitchFamily="34" charset="0"/>
              </a:rPr>
              <a:t>collocational restriction</a:t>
            </a:r>
            <a:r>
              <a:rPr lang="en-US" sz="3200" dirty="0">
                <a:latin typeface="Calibri" panose="020F0502020204030204" pitchFamily="34" charset="0"/>
              </a:rPr>
              <a:t>. He defines it as “co-occurrence restrictions that are irrelevant to truth-conditions </a:t>
            </a:r>
            <a:endParaRPr lang="en-US" sz="3200" dirty="0" smtClean="0">
              <a:latin typeface="Calibri" panose="020F0502020204030204" pitchFamily="34" charset="0"/>
            </a:endParaRPr>
          </a:p>
          <a:p>
            <a:pPr marL="342900" indent="-342900" algn="just">
              <a:lnSpc>
                <a:spcPct val="100000"/>
              </a:lnSpc>
              <a:buFont typeface="Arial" panose="020B0604020202020204" pitchFamily="34" charset="0"/>
              <a:buChar char="•"/>
            </a:pPr>
            <a:endParaRPr lang="en-US" sz="3200" dirty="0">
              <a:latin typeface="Calibri" panose="020F0502020204030204" pitchFamily="34" charset="0"/>
            </a:endParaRPr>
          </a:p>
          <a:p>
            <a:pPr marL="342900" indent="-342900" algn="just">
              <a:lnSpc>
                <a:spcPct val="100000"/>
              </a:lnSpc>
              <a:buFont typeface="Arial" panose="020B0604020202020204" pitchFamily="34" charset="0"/>
              <a:buChar char="•"/>
            </a:pPr>
            <a:endParaRPr lang="en-US" sz="3200" dirty="0">
              <a:latin typeface="Calibri" panose="020F0502020204030204" pitchFamily="34" charset="0"/>
            </a:endParaRPr>
          </a:p>
        </p:txBody>
      </p:sp>
    </p:spTree>
    <p:extLst>
      <p:ext uri="{BB962C8B-B14F-4D97-AF65-F5344CB8AC3E}">
        <p14:creationId xmlns:p14="http://schemas.microsoft.com/office/powerpoint/2010/main" xmlns="" val="11121278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collocation ?</a:t>
            </a:r>
          </a:p>
        </p:txBody>
      </p:sp>
      <p:sp>
        <p:nvSpPr>
          <p:cNvPr id="4" name="Text Placeholder 3"/>
          <p:cNvSpPr>
            <a:spLocks noGrp="1"/>
          </p:cNvSpPr>
          <p:nvPr>
            <p:ph type="body" sz="half" idx="2"/>
          </p:nvPr>
        </p:nvSpPr>
        <p:spPr>
          <a:xfrm>
            <a:off x="1118347" y="1371601"/>
            <a:ext cx="9639300" cy="4572000"/>
          </a:xfrm>
        </p:spPr>
        <p:txBody>
          <a:bodyPr>
            <a:noAutofit/>
          </a:bodyPr>
          <a:lstStyle/>
          <a:p>
            <a:pPr marL="342900" indent="-342900" algn="just">
              <a:lnSpc>
                <a:spcPct val="100000"/>
              </a:lnSpc>
              <a:buFont typeface="Arial" panose="020B0604020202020204" pitchFamily="34" charset="0"/>
              <a:buChar char="•"/>
            </a:pPr>
            <a:r>
              <a:rPr lang="en-US" sz="3200" dirty="0">
                <a:latin typeface="Calibri" panose="020F0502020204030204" pitchFamily="34" charset="0"/>
              </a:rPr>
              <a:t>Lyons (1995) speaks about collocational range of an expression, i.e. the set of contexts in which it can </a:t>
            </a:r>
            <a:r>
              <a:rPr lang="en-US" sz="3200" dirty="0" smtClean="0">
                <a:latin typeface="Calibri" panose="020F0502020204030204" pitchFamily="34" charset="0"/>
              </a:rPr>
              <a:t>occur. </a:t>
            </a:r>
            <a:r>
              <a:rPr lang="en-US" sz="3200" dirty="0">
                <a:latin typeface="Calibri" panose="020F0502020204030204" pitchFamily="34" charset="0"/>
              </a:rPr>
              <a:t>He relates it to the condition that two expressions are absolutely synonymous when “they are synonymous in all contexts” </a:t>
            </a:r>
            <a:r>
              <a:rPr lang="en-US" sz="3200" dirty="0" smtClean="0">
                <a:latin typeface="Calibri" panose="020F0502020204030204" pitchFamily="34" charset="0"/>
              </a:rPr>
              <a:t>. Lyons </a:t>
            </a:r>
            <a:r>
              <a:rPr lang="en-US" sz="3200" dirty="0">
                <a:latin typeface="Calibri" panose="020F0502020204030204" pitchFamily="34" charset="0"/>
              </a:rPr>
              <a:t>exemplifies his thesis by big and large. There are many contexts in which these two expressions cannot be substituted without violating the collocational restrictions of one or the other</a:t>
            </a:r>
          </a:p>
          <a:p>
            <a:pPr algn="ctr">
              <a:lnSpc>
                <a:spcPct val="100000"/>
              </a:lnSpc>
            </a:pPr>
            <a:r>
              <a:rPr lang="en-US" sz="3200" dirty="0">
                <a:latin typeface="Calibri" panose="020F0502020204030204" pitchFamily="34" charset="0"/>
              </a:rPr>
              <a:t>You are making a big mistake.</a:t>
            </a:r>
          </a:p>
          <a:p>
            <a:pPr algn="ctr">
              <a:lnSpc>
                <a:spcPct val="100000"/>
              </a:lnSpc>
            </a:pPr>
            <a:r>
              <a:rPr lang="en-US" sz="3200" dirty="0" smtClean="0">
                <a:latin typeface="Calibri" panose="020F0502020204030204" pitchFamily="34" charset="0"/>
              </a:rPr>
              <a:t>*You are </a:t>
            </a:r>
            <a:r>
              <a:rPr lang="en-US" sz="3200" dirty="0">
                <a:latin typeface="Calibri" panose="020F0502020204030204" pitchFamily="34" charset="0"/>
              </a:rPr>
              <a:t>making a large mistake </a:t>
            </a:r>
          </a:p>
        </p:txBody>
      </p:sp>
    </p:spTree>
    <p:extLst>
      <p:ext uri="{BB962C8B-B14F-4D97-AF65-F5344CB8AC3E}">
        <p14:creationId xmlns:p14="http://schemas.microsoft.com/office/powerpoint/2010/main" xmlns="" val="18677070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0</TotalTime>
  <Words>2356</Words>
  <Application>Microsoft Office PowerPoint</Application>
  <PresentationFormat>Custom</PresentationFormat>
  <Paragraphs>105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Academic Literature 16x9</vt:lpstr>
      <vt:lpstr>Collocation and idiom</vt:lpstr>
      <vt:lpstr>What is collocation ?</vt:lpstr>
      <vt:lpstr>What is collocation ?</vt:lpstr>
      <vt:lpstr>What is collocation ?</vt:lpstr>
      <vt:lpstr>What is collocation ?</vt:lpstr>
      <vt:lpstr>What is collocation ?</vt:lpstr>
      <vt:lpstr>What is collocation ?</vt:lpstr>
      <vt:lpstr>What is collocation ?</vt:lpstr>
      <vt:lpstr>What is collocation ?</vt:lpstr>
      <vt:lpstr>What is collocation ?</vt:lpstr>
      <vt:lpstr>What is collocation ?</vt:lpstr>
      <vt:lpstr>What is collocation ?</vt:lpstr>
      <vt:lpstr>What is collocation ?</vt:lpstr>
      <vt:lpstr>idioms</vt:lpstr>
      <vt:lpstr>Slide 15</vt:lpstr>
      <vt:lpstr>Slide 16</vt:lpstr>
      <vt:lpstr>Slide 17</vt:lpstr>
      <vt:lpstr>Slide 18</vt:lpstr>
      <vt:lpstr>Slide 19</vt:lpstr>
      <vt:lpstr>Slide 20</vt:lpstr>
      <vt:lpstr>Slide 21</vt:lpstr>
      <vt:lpstr>Slide 22</vt:lpstr>
      <vt:lpstr>Slide 23</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2014-05-01T11:55:20Z</dcterms:created>
  <dcterms:modified xsi:type="dcterms:W3CDTF">2018-01-19T10:05:45Z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