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166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ferSingleView="1">
    <p:restoredLeft sz="15620"/>
    <p:restoredTop sz="94660"/>
  </p:normalViewPr>
  <p:slideViewPr>
    <p:cSldViewPr>
      <p:cViewPr varScale="1">
        <p:scale>
          <a:sx n="74" d="100"/>
          <a:sy n="74" d="100"/>
        </p:scale>
        <p:origin x="-192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9E4262-BFC4-40F2-BBD3-39A05A13F01B}"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9E4262-BFC4-40F2-BBD3-39A05A13F01B}"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9E4262-BFC4-40F2-BBD3-39A05A13F01B}"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9E4262-BFC4-40F2-BBD3-39A05A13F01B}"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9E4262-BFC4-40F2-BBD3-39A05A13F01B}"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9E4262-BFC4-40F2-BBD3-39A05A13F01B}"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9E4262-BFC4-40F2-BBD3-39A05A13F01B}" type="datetimeFigureOut">
              <a:rPr lang="en-US" smtClean="0"/>
              <a:pPr/>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9E4262-BFC4-40F2-BBD3-39A05A13F01B}" type="datetimeFigureOut">
              <a:rPr lang="en-US" smtClean="0"/>
              <a:pPr/>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E4262-BFC4-40F2-BBD3-39A05A13F01B}" type="datetimeFigureOut">
              <a:rPr lang="en-US" smtClean="0"/>
              <a:pPr/>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9E4262-BFC4-40F2-BBD3-39A05A13F01B}"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9E4262-BFC4-40F2-BBD3-39A05A13F01B}"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D902C5-494D-4E72-A45C-25F537577C4A}" type="slidenum">
              <a:rPr lang="en-US" smtClean="0"/>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45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9E4262-BFC4-40F2-BBD3-39A05A13F01B}" type="datetimeFigureOut">
              <a:rPr lang="en-US" smtClean="0"/>
              <a:pPr/>
              <a:t>1/19/2018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D902C5-494D-4E72-A45C-25F537577C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67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40968"/>
            <a:ext cx="7772400" cy="1470025"/>
          </a:xfrm>
        </p:spPr>
        <p:txBody>
          <a:bodyPr>
            <a:noAutofit/>
          </a:bodyPr>
          <a:lstStyle/>
          <a:p>
            <a:r>
              <a:rPr lang="en-US" sz="5400" b="1" spc="100" dirty="0" smtClean="0">
                <a:ln w="18000">
                  <a:solidFill>
                    <a:schemeClr val="accent1">
                      <a:satMod val="200000"/>
                      <a:tint val="72000"/>
                    </a:schemeClr>
                  </a:solidFill>
                  <a:prstDash val="solid"/>
                </a:ln>
                <a:solidFill>
                  <a:srgbClr val="F6166B"/>
                </a:solidFill>
                <a:effectLst>
                  <a:outerShdw blurRad="25000" dist="20000" dir="16020000" algn="tl">
                    <a:schemeClr val="accent1">
                      <a:satMod val="200000"/>
                      <a:shade val="1000"/>
                      <a:alpha val="60000"/>
                    </a:schemeClr>
                  </a:outerShdw>
                </a:effectLst>
              </a:rPr>
              <a:t>Categories of Tense and Aspect</a:t>
            </a:r>
            <a:endParaRPr lang="en-US" sz="5400" b="1" spc="100" dirty="0">
              <a:ln w="18000">
                <a:solidFill>
                  <a:schemeClr val="accent1">
                    <a:satMod val="200000"/>
                    <a:tint val="72000"/>
                  </a:schemeClr>
                </a:solidFill>
                <a:prstDash val="solid"/>
              </a:ln>
              <a:solidFill>
                <a:srgbClr val="F6166B"/>
              </a:solidFill>
              <a:effectLst>
                <a:outerShdw blurRad="25000" dist="20000" dir="16020000" algn="tl">
                  <a:schemeClr val="accent1">
                    <a:satMod val="200000"/>
                    <a:shade val="1000"/>
                    <a:alpha val="60000"/>
                  </a:schemeClr>
                </a:outerShdw>
              </a:effectLst>
            </a:endParaRPr>
          </a:p>
        </p:txBody>
      </p:sp>
      <p:sp>
        <p:nvSpPr>
          <p:cNvPr id="3" name="Subtitle 2"/>
          <p:cNvSpPr>
            <a:spLocks noGrp="1"/>
          </p:cNvSpPr>
          <p:nvPr>
            <p:ph type="subTitle" idx="1"/>
          </p:nvPr>
        </p:nvSpPr>
        <p:spPr>
          <a:xfrm>
            <a:off x="-604664" y="5733256"/>
            <a:ext cx="6400800" cy="936104"/>
          </a:xfrm>
        </p:spPr>
        <p:txBody>
          <a:bodyPr>
            <a:normAutofit/>
          </a:bodyPr>
          <a:lstStyle/>
          <a:p>
            <a:endParaRPr lang="en-US" sz="4400" dirty="0">
              <a:solidFill>
                <a:srgbClr val="F6166B"/>
              </a:solidFill>
            </a:endParaRPr>
          </a:p>
        </p:txBody>
      </p:sp>
      <p:sp>
        <p:nvSpPr>
          <p:cNvPr id="6" name="Title 1"/>
          <p:cNvSpPr txBox="1">
            <a:spLocks/>
          </p:cNvSpPr>
          <p:nvPr/>
        </p:nvSpPr>
        <p:spPr>
          <a:xfrm>
            <a:off x="1979712" y="548680"/>
            <a:ext cx="5040560" cy="2448272"/>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ar-IQ" sz="3200" b="1" i="0" u="none" strike="noStrike" kern="1200" normalizeH="0" baseline="0" noProof="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uLnTx/>
              <a:uFillTx/>
              <a:latin typeface="+mj-lt"/>
              <a:ea typeface="+mj-ea"/>
              <a:cs typeface="+mj-cs"/>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Tense and Aspect</a:t>
            </a:r>
            <a:endParaRPr lang="en-US" dirty="0"/>
          </a:p>
        </p:txBody>
      </p:sp>
      <p:sp>
        <p:nvSpPr>
          <p:cNvPr id="3" name="Content Placeholder 2"/>
          <p:cNvSpPr>
            <a:spLocks noGrp="1"/>
          </p:cNvSpPr>
          <p:nvPr>
            <p:ph idx="1"/>
          </p:nvPr>
        </p:nvSpPr>
        <p:spPr>
          <a:xfrm>
            <a:off x="457200" y="1855365"/>
            <a:ext cx="8229600" cy="4525963"/>
          </a:xfrm>
        </p:spPr>
        <p:txBody>
          <a:bodyPr>
            <a:normAutofit/>
          </a:bodyPr>
          <a:lstStyle/>
          <a:p>
            <a:pPr algn="just"/>
            <a:r>
              <a:rPr lang="en-US" sz="3600" dirty="0"/>
              <a:t>The definition of aspect is, if anything, even more </a:t>
            </a:r>
            <a:r>
              <a:rPr lang="en-US" sz="3600" dirty="0" smtClean="0"/>
              <a:t>controversial </a:t>
            </a:r>
            <a:r>
              <a:rPr lang="en-US" sz="3600" dirty="0"/>
              <a:t>than is that of tense. But some parts of the difference between tense and aspect are clear enough and nowadays undisputed</a:t>
            </a:r>
            <a:r>
              <a:rPr lang="en-US" sz="3600" dirty="0" smtClean="0"/>
              <a:t>.</a:t>
            </a:r>
          </a:p>
          <a:p>
            <a:pPr algn="just"/>
            <a:endParaRPr lang="en-US" sz="3600" dirty="0"/>
          </a:p>
        </p:txBody>
      </p:sp>
    </p:spTree>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395536" y="1340768"/>
            <a:ext cx="8460432" cy="3960440"/>
          </a:xfrm>
          <a:prstGeom prst="rightArrow">
            <a:avLst/>
          </a:prstGeom>
          <a:solidFill>
            <a:srgbClr val="F6166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whereas tense is a deictic category, aspect is not</a:t>
            </a:r>
          </a:p>
        </p:txBody>
      </p:sp>
    </p:spTree>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wipe(down)">
                                      <p:cBhvr>
                                        <p:cTn id="7" dur="500"/>
                                        <p:tgtEl>
                                          <p:spTgt spid="4">
                                            <p:bg/>
                                          </p:spTgt>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down)">
                                      <p:cBhvr>
                                        <p:cTn id="11"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395536" y="1340768"/>
            <a:ext cx="8460432" cy="3960440"/>
          </a:xfrm>
          <a:prstGeom prst="rightArrow">
            <a:avLst/>
          </a:prstGeom>
          <a:solidFill>
            <a:srgbClr val="F6166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i="1" dirty="0">
                <a:ln w="18415" cmpd="sng">
                  <a:solidFill>
                    <a:srgbClr val="FFFFFF"/>
                  </a:solidFill>
                  <a:prstDash val="solid"/>
                </a:ln>
                <a:solidFill>
                  <a:srgbClr val="FFFFFF"/>
                </a:solidFill>
                <a:effectLst>
                  <a:outerShdw blurRad="63500" dir="3600000" algn="tl" rotWithShape="0">
                    <a:srgbClr val="000000">
                      <a:alpha val="70000"/>
                    </a:srgbClr>
                  </a:outerShdw>
                </a:effectLst>
              </a:rPr>
              <a:t>was singing </a:t>
            </a: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differs from </a:t>
            </a:r>
            <a:r>
              <a:rPr lang="en-US" sz="3200" i="1" dirty="0">
                <a:ln w="18415" cmpd="sng">
                  <a:solidFill>
                    <a:srgbClr val="FFFFFF"/>
                  </a:solidFill>
                  <a:prstDash val="solid"/>
                </a:ln>
                <a:solidFill>
                  <a:srgbClr val="FFFFFF"/>
                </a:solidFill>
                <a:effectLst>
                  <a:outerShdw blurRad="63500" dir="3600000" algn="tl" rotWithShape="0">
                    <a:srgbClr val="000000">
                      <a:alpha val="70000"/>
                    </a:srgbClr>
                  </a:outerShdw>
                </a:effectLst>
              </a:rPr>
              <a:t>is singing </a:t>
            </a: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a:t>
            </a: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deictically</a:t>
            </a: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 in tense, but not in aspect; conversely, </a:t>
            </a:r>
            <a:r>
              <a:rPr lang="en-US" sz="3200" i="1" dirty="0">
                <a:ln w="18415" cmpd="sng">
                  <a:solidFill>
                    <a:srgbClr val="FFFFFF"/>
                  </a:solidFill>
                  <a:prstDash val="solid"/>
                </a:ln>
                <a:solidFill>
                  <a:srgbClr val="FFFFFF"/>
                </a:solidFill>
                <a:effectLst>
                  <a:outerShdw blurRad="63500" dir="3600000" algn="tl" rotWithShape="0">
                    <a:srgbClr val="000000">
                      <a:alpha val="70000"/>
                    </a:srgbClr>
                  </a:outerShdw>
                </a:effectLst>
              </a:rPr>
              <a:t>was singing </a:t>
            </a: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differs from </a:t>
            </a:r>
            <a:r>
              <a:rPr lang="en-US" sz="3200" i="1" dirty="0">
                <a:ln w="18415" cmpd="sng">
                  <a:solidFill>
                    <a:srgbClr val="FFFFFF"/>
                  </a:solidFill>
                  <a:prstDash val="solid"/>
                </a:ln>
                <a:solidFill>
                  <a:srgbClr val="FFFFFF"/>
                </a:solidFill>
                <a:effectLst>
                  <a:outerShdw blurRad="63500" dir="3600000" algn="tl" rotWithShape="0">
                    <a:srgbClr val="000000">
                      <a:alpha val="70000"/>
                    </a:srgbClr>
                  </a:outerShdw>
                </a:effectLst>
              </a:rPr>
              <a:t>sang </a:t>
            </a:r>
            <a:r>
              <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rPr>
              <a:t>in aspect, but not in tense.</a:t>
            </a: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500"/>
                                        <p:tgtEl>
                                          <p:spTgt spid="4">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 Controversial  </a:t>
            </a:r>
            <a:endParaRPr lang="en-US" dirty="0"/>
          </a:p>
        </p:txBody>
      </p:sp>
      <p:sp>
        <p:nvSpPr>
          <p:cNvPr id="3" name="Content Placeholder 2"/>
          <p:cNvSpPr>
            <a:spLocks noGrp="1"/>
          </p:cNvSpPr>
          <p:nvPr>
            <p:ph idx="1"/>
          </p:nvPr>
        </p:nvSpPr>
        <p:spPr/>
        <p:txBody>
          <a:bodyPr/>
          <a:lstStyle/>
          <a:p>
            <a:r>
              <a:rPr lang="en-US" dirty="0" smtClean="0"/>
              <a:t>The </a:t>
            </a:r>
            <a:r>
              <a:rPr lang="en-US" dirty="0"/>
              <a:t>definition of aspect in general linguistic theory is controversial</a:t>
            </a:r>
            <a:r>
              <a:rPr lang="en-US" dirty="0" smtClean="0"/>
              <a:t>.</a:t>
            </a:r>
          </a:p>
          <a:p>
            <a:r>
              <a:rPr lang="en-US" dirty="0"/>
              <a:t>One point of controversy is whether it is </a:t>
            </a:r>
            <a:r>
              <a:rPr lang="en-US" dirty="0" smtClean="0"/>
              <a:t>basically </a:t>
            </a:r>
            <a:r>
              <a:rPr lang="en-US" dirty="0"/>
              <a:t>a temporal category or not</a:t>
            </a:r>
            <a:r>
              <a:rPr lang="en-US" dirty="0" smtClean="0"/>
              <a:t>.</a:t>
            </a:r>
          </a:p>
          <a:p>
            <a:r>
              <a:rPr lang="en-US" dirty="0"/>
              <a:t>A</a:t>
            </a:r>
            <a:r>
              <a:rPr lang="en-US" dirty="0" smtClean="0"/>
              <a:t>spect </a:t>
            </a:r>
            <a:r>
              <a:rPr lang="en-US" dirty="0"/>
              <a:t>is the category which results from the </a:t>
            </a:r>
            <a:r>
              <a:rPr lang="en-US" dirty="0" err="1"/>
              <a:t>grammaticalization</a:t>
            </a:r>
            <a:r>
              <a:rPr lang="en-US" dirty="0"/>
              <a:t> of the </a:t>
            </a:r>
            <a:r>
              <a:rPr lang="en-US" dirty="0" smtClean="0"/>
              <a:t>internal </a:t>
            </a:r>
            <a:r>
              <a:rPr lang="en-US" dirty="0"/>
              <a:t>temporal constituency for </a:t>
            </a:r>
            <a:r>
              <a:rPr lang="en-US" dirty="0" smtClean="0"/>
              <a:t>contour </a:t>
            </a:r>
            <a:r>
              <a:rPr lang="en-US" dirty="0"/>
              <a:t>of situations (actions, events, </a:t>
            </a:r>
            <a:r>
              <a:rPr lang="en-US" dirty="0" smtClean="0"/>
              <a:t>states)</a:t>
            </a:r>
            <a:endParaRPr lang="en-US" dirty="0"/>
          </a:p>
        </p:txBody>
      </p:sp>
    </p:spTree>
  </p:cSld>
  <p:clrMapOvr>
    <a:masterClrMapping/>
  </p:clrMapOvr>
  <p:transition>
    <p:strips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r>
              <a:rPr lang="en-US" dirty="0"/>
              <a:t>Aspect, then, is a grammatical category. Unlike tense, </a:t>
            </a:r>
            <a:r>
              <a:rPr lang="en-US" dirty="0" smtClean="0"/>
              <a:t>however</a:t>
            </a:r>
            <a:r>
              <a:rPr lang="en-US" dirty="0"/>
              <a:t>, it is intrinsically connected with the verb or, more </a:t>
            </a:r>
            <a:r>
              <a:rPr lang="en-US" dirty="0" smtClean="0"/>
              <a:t>generally</a:t>
            </a:r>
            <a:r>
              <a:rPr lang="en-US" dirty="0"/>
              <a:t>, with the predicate</a:t>
            </a:r>
            <a:r>
              <a:rPr lang="en-US" dirty="0" smtClean="0"/>
              <a:t>.</a:t>
            </a:r>
          </a:p>
          <a:p>
            <a:pPr algn="ctr">
              <a:buNone/>
            </a:pPr>
            <a:r>
              <a:rPr lang="en-US" dirty="0" smtClean="0">
                <a:ln>
                  <a:solidFill>
                    <a:schemeClr val="accent6">
                      <a:lumMod val="50000"/>
                    </a:schemeClr>
                  </a:solidFill>
                </a:ln>
              </a:rPr>
              <a:t>'He is singing’</a:t>
            </a:r>
          </a:p>
          <a:p>
            <a:pPr algn="ctr">
              <a:buNone/>
            </a:pPr>
            <a:r>
              <a:rPr lang="en-US" dirty="0" smtClean="0">
                <a:ln>
                  <a:solidFill>
                    <a:schemeClr val="accent6">
                      <a:lumMod val="50000"/>
                    </a:schemeClr>
                  </a:solidFill>
                </a:ln>
              </a:rPr>
              <a:t>'He </a:t>
            </a:r>
            <a:r>
              <a:rPr lang="en-US" dirty="0">
                <a:ln>
                  <a:solidFill>
                    <a:schemeClr val="accent6">
                      <a:lumMod val="50000"/>
                    </a:schemeClr>
                  </a:solidFill>
                </a:ln>
              </a:rPr>
              <a:t>was </a:t>
            </a:r>
            <a:r>
              <a:rPr lang="en-US" dirty="0" smtClean="0">
                <a:ln>
                  <a:solidFill>
                    <a:schemeClr val="accent6">
                      <a:lumMod val="50000"/>
                    </a:schemeClr>
                  </a:solidFill>
                </a:ln>
              </a:rPr>
              <a:t>singing’</a:t>
            </a:r>
          </a:p>
          <a:p>
            <a:r>
              <a:rPr lang="en-US" dirty="0" smtClean="0"/>
              <a:t>The two clauses </a:t>
            </a:r>
            <a:r>
              <a:rPr lang="en-US" dirty="0"/>
              <a:t>have the same propositional </a:t>
            </a:r>
            <a:r>
              <a:rPr lang="en-US" dirty="0" smtClean="0"/>
              <a:t>content.</a:t>
            </a:r>
            <a:endParaRPr lang="en-US" dirty="0"/>
          </a:p>
        </p:txBody>
      </p:sp>
    </p:spTree>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lstStyle/>
          <a:p>
            <a:r>
              <a:rPr lang="en-US" dirty="0" smtClean="0"/>
              <a:t>Tense and Aspect</a:t>
            </a:r>
            <a:endParaRPr lang="en-US" dirty="0"/>
          </a:p>
        </p:txBody>
      </p:sp>
      <p:sp>
        <p:nvSpPr>
          <p:cNvPr id="3" name="Content Placeholder 2"/>
          <p:cNvSpPr>
            <a:spLocks noGrp="1"/>
          </p:cNvSpPr>
          <p:nvPr>
            <p:ph idx="1"/>
          </p:nvPr>
        </p:nvSpPr>
        <p:spPr>
          <a:xfrm>
            <a:off x="457200" y="1196752"/>
            <a:ext cx="8229600" cy="5589240"/>
          </a:xfrm>
        </p:spPr>
        <p:txBody>
          <a:bodyPr>
            <a:noAutofit/>
          </a:bodyPr>
          <a:lstStyle/>
          <a:p>
            <a:pPr algn="just"/>
            <a:r>
              <a:rPr lang="en-US" sz="3100" dirty="0" smtClean="0"/>
              <a:t>The </a:t>
            </a:r>
            <a:r>
              <a:rPr lang="en-US" sz="3100" dirty="0"/>
              <a:t>notions that are most commonly invoked in </a:t>
            </a:r>
            <a:r>
              <a:rPr lang="en-US" sz="3100" dirty="0" smtClean="0"/>
              <a:t>discussions </a:t>
            </a:r>
            <a:r>
              <a:rPr lang="en-US" sz="3100" dirty="0"/>
              <a:t>of aspect are: </a:t>
            </a:r>
            <a:r>
              <a:rPr lang="en-US" sz="3100" b="1" dirty="0"/>
              <a:t>duration</a:t>
            </a:r>
            <a:r>
              <a:rPr lang="en-US" sz="3100" dirty="0"/>
              <a:t>, </a:t>
            </a:r>
            <a:r>
              <a:rPr lang="en-US" sz="3100" b="1" dirty="0"/>
              <a:t>punctuality</a:t>
            </a:r>
            <a:r>
              <a:rPr lang="en-US" sz="3100" dirty="0"/>
              <a:t>, </a:t>
            </a:r>
            <a:r>
              <a:rPr lang="en-US" sz="3100" b="1" dirty="0"/>
              <a:t>completion</a:t>
            </a:r>
            <a:r>
              <a:rPr lang="en-US" sz="3100" dirty="0"/>
              <a:t>, </a:t>
            </a:r>
            <a:r>
              <a:rPr lang="en-US" sz="3100" b="1" dirty="0" smtClean="0"/>
              <a:t>frequency</a:t>
            </a:r>
            <a:r>
              <a:rPr lang="en-US" sz="3100" dirty="0" smtClean="0"/>
              <a:t> </a:t>
            </a:r>
            <a:r>
              <a:rPr lang="en-US" sz="3100" dirty="0"/>
              <a:t>and </a:t>
            </a:r>
            <a:r>
              <a:rPr lang="en-US" sz="3100" b="1" dirty="0" smtClean="0"/>
              <a:t>inception</a:t>
            </a:r>
            <a:r>
              <a:rPr lang="en-US" sz="3100" dirty="0" smtClean="0"/>
              <a:t>.</a:t>
            </a:r>
          </a:p>
          <a:p>
            <a:pPr algn="just"/>
            <a:r>
              <a:rPr lang="en-US" sz="3100" dirty="0"/>
              <a:t>Tense places temporal references along a conceptual </a:t>
            </a:r>
            <a:r>
              <a:rPr lang="en-US" sz="3100" dirty="0" smtClean="0"/>
              <a:t>timeline. </a:t>
            </a:r>
            <a:r>
              <a:rPr lang="en-US" sz="3100" dirty="0"/>
              <a:t>This differs from aspect, which encodes </a:t>
            </a:r>
            <a:r>
              <a:rPr lang="en-US" sz="3100" b="1" i="1" dirty="0"/>
              <a:t>how</a:t>
            </a:r>
            <a:r>
              <a:rPr lang="en-US" sz="3100" dirty="0"/>
              <a:t> a situation or action occurs in time rather than </a:t>
            </a:r>
            <a:r>
              <a:rPr lang="en-US" sz="3100" b="1" i="1" dirty="0"/>
              <a:t>when</a:t>
            </a:r>
            <a:r>
              <a:rPr lang="en-US" sz="3100" i="1" dirty="0"/>
              <a:t>.</a:t>
            </a:r>
            <a:r>
              <a:rPr lang="en-US" sz="3100" dirty="0"/>
              <a:t> Typical tenses are </a:t>
            </a:r>
            <a:r>
              <a:rPr lang="en-US" sz="3100" u="sng" dirty="0" smtClean="0"/>
              <a:t>present</a:t>
            </a:r>
            <a:r>
              <a:rPr lang="en-US" sz="3100" dirty="0" smtClean="0"/>
              <a:t>,</a:t>
            </a:r>
            <a:r>
              <a:rPr lang="en-US" sz="3100" dirty="0"/>
              <a:t> </a:t>
            </a:r>
            <a:r>
              <a:rPr lang="en-US" sz="3100" u="sng" dirty="0" smtClean="0"/>
              <a:t>past</a:t>
            </a:r>
            <a:r>
              <a:rPr lang="en-US" sz="3100" dirty="0" smtClean="0"/>
              <a:t>, </a:t>
            </a:r>
            <a:r>
              <a:rPr lang="en-US" sz="3100" dirty="0"/>
              <a:t>and </a:t>
            </a:r>
            <a:r>
              <a:rPr lang="en-US" sz="3100" u="sng" dirty="0" smtClean="0"/>
              <a:t>future</a:t>
            </a:r>
            <a:r>
              <a:rPr lang="en-US" sz="3100" dirty="0" smtClean="0"/>
              <a:t>. </a:t>
            </a:r>
            <a:r>
              <a:rPr lang="en-US" sz="3100" dirty="0"/>
              <a:t>Some languages only have grammatical expression of time through aspect; others have neither tense nor aspect.</a:t>
            </a:r>
          </a:p>
        </p:txBody>
      </p:sp>
    </p:spTree>
  </p:cSld>
  <p:clrMapOvr>
    <a:masterClrMapping/>
  </p:clrMapOvr>
  <p:transition>
    <p:split orient="vert"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Tense and Aspect</a:t>
            </a:r>
            <a:endParaRPr lang="en-US" dirty="0"/>
          </a:p>
        </p:txBody>
      </p:sp>
      <p:sp>
        <p:nvSpPr>
          <p:cNvPr id="3" name="Content Placeholder 2"/>
          <p:cNvSpPr>
            <a:spLocks noGrp="1"/>
          </p:cNvSpPr>
          <p:nvPr>
            <p:ph idx="1"/>
          </p:nvPr>
        </p:nvSpPr>
        <p:spPr/>
        <p:txBody>
          <a:bodyPr/>
          <a:lstStyle/>
          <a:p>
            <a:pPr algn="just"/>
            <a:r>
              <a:rPr lang="en-US" dirty="0"/>
              <a:t>In many languages grammatical forms conflate tense and aspect, and in many traditional approaches to grammar both are labeled "tense". In general linguistic approaches, however, aspect and tense are treated as complementary ways of encoding time; they, along with mood, are simply called "tense-aspect-mood" </a:t>
            </a:r>
          </a:p>
        </p:txBody>
      </p:sp>
    </p:spTree>
  </p:cSld>
  <p:clrMapOvr>
    <a:masterClrMapping/>
  </p:clrMapOvr>
  <p:transition>
    <p:spli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rot="1630927">
            <a:off x="90729" y="2348456"/>
            <a:ext cx="9289032" cy="4525963"/>
          </a:xfrm>
        </p:spPr>
        <p:txBody>
          <a:bodyPr>
            <a:normAutofit/>
          </a:bodyPr>
          <a:lstStyle/>
          <a:p>
            <a:pPr>
              <a:buNone/>
            </a:pPr>
            <a:r>
              <a:rPr lang="en-US" sz="13800" dirty="0" smtClean="0"/>
              <a:t>THANK YOU</a:t>
            </a:r>
            <a:endParaRPr lang="en-US" sz="13800" dirty="0"/>
          </a:p>
        </p:txBody>
      </p:sp>
      <p:sp>
        <p:nvSpPr>
          <p:cNvPr id="4" name="Smiley Face 3"/>
          <p:cNvSpPr/>
          <p:nvPr/>
        </p:nvSpPr>
        <p:spPr>
          <a:xfrm rot="1770501">
            <a:off x="4139952" y="4637173"/>
            <a:ext cx="2232248" cy="2060848"/>
          </a:xfrm>
          <a:prstGeom prst="smileyFac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Grammatical Category of Tense</a:t>
            </a:r>
            <a:endParaRPr lang="en-US" b="1" dirty="0"/>
          </a:p>
        </p:txBody>
      </p:sp>
      <p:sp>
        <p:nvSpPr>
          <p:cNvPr id="3" name="Content Placeholder 2"/>
          <p:cNvSpPr>
            <a:spLocks noGrp="1"/>
          </p:cNvSpPr>
          <p:nvPr>
            <p:ph idx="1"/>
          </p:nvPr>
        </p:nvSpPr>
        <p:spPr>
          <a:xfrm>
            <a:off x="457200" y="1268760"/>
            <a:ext cx="8229600" cy="5184576"/>
          </a:xfrm>
        </p:spPr>
        <p:txBody>
          <a:bodyPr>
            <a:noAutofit/>
          </a:bodyPr>
          <a:lstStyle/>
          <a:p>
            <a:pPr algn="just"/>
            <a:r>
              <a:rPr lang="en-US" sz="2900" b="1" i="1" u="sng" dirty="0"/>
              <a:t>Tense</a:t>
            </a:r>
            <a:r>
              <a:rPr lang="en-US" sz="2900" dirty="0"/>
              <a:t> is </a:t>
            </a:r>
            <a:r>
              <a:rPr lang="en-US" sz="2900" dirty="0" smtClean="0"/>
              <a:t>a grammatical</a:t>
            </a:r>
            <a:r>
              <a:rPr lang="en-US" sz="2900" dirty="0"/>
              <a:t> category that locates a situation in time, that indicates when the situation takes place</a:t>
            </a:r>
            <a:r>
              <a:rPr lang="en-US" sz="2900" dirty="0" smtClean="0"/>
              <a:t>.</a:t>
            </a:r>
            <a:r>
              <a:rPr lang="en-US" sz="2900" dirty="0"/>
              <a:t> In languages which have tense, it is usually indicated by a </a:t>
            </a:r>
            <a:r>
              <a:rPr lang="en-US" sz="2900" dirty="0" smtClean="0"/>
              <a:t>verb</a:t>
            </a:r>
            <a:r>
              <a:rPr lang="en-US" sz="2900" dirty="0"/>
              <a:t> or </a:t>
            </a:r>
            <a:r>
              <a:rPr lang="en-US" sz="2900" dirty="0" smtClean="0"/>
              <a:t>modal verb.</a:t>
            </a:r>
          </a:p>
          <a:p>
            <a:pPr algn="just"/>
            <a:r>
              <a:rPr lang="en-US" sz="2900" dirty="0" smtClean="0"/>
              <a:t>Since not all natural  languages have tense, it is important to emphasize that a language does not have tense </a:t>
            </a:r>
            <a:r>
              <a:rPr lang="en-US" sz="2900" u="sng" dirty="0" smtClean="0"/>
              <a:t>does not mean </a:t>
            </a:r>
            <a:r>
              <a:rPr lang="en-US" sz="2900" dirty="0" smtClean="0"/>
              <a:t>that the speakers of that language cannot distinguish between past and present events. </a:t>
            </a:r>
            <a:r>
              <a:rPr lang="en-US" sz="2900" dirty="0"/>
              <a:t> </a:t>
            </a:r>
            <a:r>
              <a:rPr lang="en-US" sz="2900" dirty="0" smtClean="0"/>
              <a:t>What it means is that such distinctions are lexicalized, rather than </a:t>
            </a:r>
            <a:r>
              <a:rPr lang="en-US" sz="2900" dirty="0" err="1" smtClean="0"/>
              <a:t>grammaticalized</a:t>
            </a:r>
            <a:r>
              <a:rPr lang="en-US" sz="2900" dirty="0" smtClean="0"/>
              <a:t>.</a:t>
            </a:r>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6048672"/>
          </a:xfrm>
        </p:spPr>
        <p:txBody>
          <a:bodyPr/>
          <a:lstStyle/>
          <a:p>
            <a:r>
              <a:rPr lang="en-US" dirty="0" smtClean="0"/>
              <a:t>It is </a:t>
            </a:r>
            <a:r>
              <a:rPr lang="en-US" dirty="0"/>
              <a:t>as if in English there were a grammatically correct </a:t>
            </a:r>
            <a:r>
              <a:rPr lang="en-US" dirty="0" err="1"/>
              <a:t>tenseless</a:t>
            </a:r>
            <a:r>
              <a:rPr lang="en-US" dirty="0"/>
              <a:t> sentence such </a:t>
            </a:r>
            <a:r>
              <a:rPr lang="en-US" dirty="0" smtClean="0"/>
              <a:t>as:</a:t>
            </a:r>
            <a:endParaRPr lang="en-US" dirty="0"/>
          </a:p>
          <a:p>
            <a:pPr>
              <a:buNone/>
            </a:pPr>
            <a:r>
              <a:rPr lang="en-US" dirty="0" smtClean="0"/>
              <a:t>		</a:t>
            </a:r>
          </a:p>
          <a:p>
            <a:pPr>
              <a:buNone/>
            </a:pPr>
            <a:r>
              <a:rPr lang="en-US" dirty="0">
                <a:ln>
                  <a:solidFill>
                    <a:schemeClr val="accent6">
                      <a:lumMod val="50000"/>
                    </a:schemeClr>
                  </a:solidFill>
                </a:ln>
              </a:rPr>
              <a:t>	</a:t>
            </a:r>
            <a:r>
              <a:rPr lang="en-US" dirty="0" smtClean="0">
                <a:ln>
                  <a:solidFill>
                    <a:schemeClr val="accent6">
                      <a:lumMod val="50000"/>
                    </a:schemeClr>
                  </a:solidFill>
                </a:ln>
              </a:rPr>
              <a:t>	 </a:t>
            </a:r>
            <a:r>
              <a:rPr lang="en-US" dirty="0" smtClean="0">
                <a:ln>
                  <a:solidFill>
                    <a:schemeClr val="accent6">
                      <a:lumMod val="50000"/>
                    </a:schemeClr>
                  </a:solidFill>
                </a:ln>
                <a:solidFill>
                  <a:schemeClr val="accent6">
                    <a:lumMod val="50000"/>
                  </a:schemeClr>
                </a:solidFill>
              </a:rPr>
              <a:t>It </a:t>
            </a:r>
            <a:r>
              <a:rPr lang="en-US" dirty="0">
                <a:ln>
                  <a:solidFill>
                    <a:schemeClr val="accent6">
                      <a:lumMod val="50000"/>
                    </a:schemeClr>
                  </a:solidFill>
                </a:ln>
                <a:solidFill>
                  <a:schemeClr val="accent6">
                    <a:lumMod val="50000"/>
                  </a:schemeClr>
                </a:solidFill>
              </a:rPr>
              <a:t>be raining (now/yesterday/tomorrow</a:t>
            </a:r>
            <a:r>
              <a:rPr lang="en-US" dirty="0" smtClean="0">
                <a:ln>
                  <a:solidFill>
                    <a:schemeClr val="accent6">
                      <a:lumMod val="50000"/>
                    </a:schemeClr>
                  </a:solidFill>
                </a:ln>
                <a:solidFill>
                  <a:schemeClr val="accent6">
                    <a:lumMod val="50000"/>
                  </a:schemeClr>
                </a:solidFill>
              </a:rPr>
              <a:t>)</a:t>
            </a:r>
          </a:p>
          <a:p>
            <a:pPr>
              <a:buNone/>
            </a:pPr>
            <a:endParaRPr lang="en-US" dirty="0">
              <a:solidFill>
                <a:schemeClr val="accent6">
                  <a:lumMod val="50000"/>
                </a:schemeClr>
              </a:solidFill>
            </a:endParaRPr>
          </a:p>
          <a:p>
            <a:pPr>
              <a:buNone/>
            </a:pPr>
            <a:r>
              <a:rPr lang="en-US" dirty="0" smtClean="0"/>
              <a:t>	which </a:t>
            </a:r>
            <a:r>
              <a:rPr lang="en-US" dirty="0"/>
              <a:t>could be used in place </a:t>
            </a:r>
            <a:r>
              <a:rPr lang="en-US" dirty="0" smtClean="0"/>
              <a:t>of:</a:t>
            </a:r>
          </a:p>
          <a:p>
            <a:pPr algn="ctr">
              <a:buNone/>
            </a:pPr>
            <a:endParaRPr lang="en-US" dirty="0" smtClean="0"/>
          </a:p>
          <a:p>
            <a:pPr algn="ctr">
              <a:buNone/>
            </a:pPr>
            <a:r>
              <a:rPr lang="en-US" dirty="0" smtClean="0">
                <a:ln>
                  <a:solidFill>
                    <a:schemeClr val="accent6">
                      <a:lumMod val="50000"/>
                    </a:schemeClr>
                  </a:solidFill>
                </a:ln>
              </a:rPr>
              <a:t> </a:t>
            </a:r>
            <a:r>
              <a:rPr lang="en-US" dirty="0" smtClean="0">
                <a:ln>
                  <a:solidFill>
                    <a:schemeClr val="accent6">
                      <a:lumMod val="50000"/>
                    </a:schemeClr>
                  </a:solidFill>
                </a:ln>
                <a:solidFill>
                  <a:schemeClr val="accent6">
                    <a:lumMod val="50000"/>
                  </a:schemeClr>
                </a:solidFill>
              </a:rPr>
              <a:t>It </a:t>
            </a:r>
            <a:r>
              <a:rPr lang="en-US" dirty="0">
                <a:ln>
                  <a:solidFill>
                    <a:schemeClr val="accent6">
                      <a:lumMod val="50000"/>
                    </a:schemeClr>
                  </a:solidFill>
                </a:ln>
                <a:solidFill>
                  <a:schemeClr val="accent6">
                    <a:lumMod val="50000"/>
                  </a:schemeClr>
                </a:solidFill>
              </a:rPr>
              <a:t>is raining (</a:t>
            </a:r>
            <a:r>
              <a:rPr lang="en-US" dirty="0" smtClean="0">
                <a:ln>
                  <a:solidFill>
                    <a:schemeClr val="accent6">
                      <a:lumMod val="50000"/>
                    </a:schemeClr>
                  </a:solidFill>
                </a:ln>
                <a:solidFill>
                  <a:schemeClr val="accent6">
                    <a:lumMod val="50000"/>
                  </a:schemeClr>
                </a:solidFill>
              </a:rPr>
              <a:t>now)</a:t>
            </a:r>
            <a:endParaRPr lang="en-US" baseline="30000" dirty="0">
              <a:ln>
                <a:solidFill>
                  <a:schemeClr val="accent6">
                    <a:lumMod val="50000"/>
                  </a:schemeClr>
                </a:solidFill>
              </a:ln>
              <a:solidFill>
                <a:schemeClr val="accent6">
                  <a:lumMod val="50000"/>
                </a:schemeClr>
              </a:solidFill>
            </a:endParaRPr>
          </a:p>
          <a:p>
            <a:pPr algn="ctr">
              <a:buNone/>
            </a:pPr>
            <a:r>
              <a:rPr lang="en-US" dirty="0" smtClean="0">
                <a:ln>
                  <a:solidFill>
                    <a:schemeClr val="accent6">
                      <a:lumMod val="50000"/>
                    </a:schemeClr>
                  </a:solidFill>
                </a:ln>
                <a:solidFill>
                  <a:schemeClr val="accent6">
                    <a:lumMod val="50000"/>
                  </a:schemeClr>
                </a:solidFill>
              </a:rPr>
              <a:t> It </a:t>
            </a:r>
            <a:r>
              <a:rPr lang="en-US" dirty="0">
                <a:ln>
                  <a:solidFill>
                    <a:schemeClr val="accent6">
                      <a:lumMod val="50000"/>
                    </a:schemeClr>
                  </a:solidFill>
                </a:ln>
                <a:solidFill>
                  <a:schemeClr val="accent6">
                    <a:lumMod val="50000"/>
                  </a:schemeClr>
                </a:solidFill>
              </a:rPr>
              <a:t>was raining [yesterday</a:t>
            </a:r>
            <a:r>
              <a:rPr lang="en-US" dirty="0" smtClean="0">
                <a:ln>
                  <a:solidFill>
                    <a:schemeClr val="accent6">
                      <a:lumMod val="50000"/>
                    </a:schemeClr>
                  </a:solidFill>
                </a:ln>
                <a:solidFill>
                  <a:schemeClr val="accent6">
                    <a:lumMod val="50000"/>
                  </a:schemeClr>
                </a:solidFill>
              </a:rPr>
              <a:t>)</a:t>
            </a:r>
          </a:p>
          <a:p>
            <a:pPr algn="ctr">
              <a:buNone/>
            </a:pPr>
            <a:r>
              <a:rPr lang="en-US" dirty="0" smtClean="0">
                <a:ln>
                  <a:solidFill>
                    <a:schemeClr val="accent6">
                      <a:lumMod val="50000"/>
                    </a:schemeClr>
                  </a:solidFill>
                </a:ln>
                <a:solidFill>
                  <a:schemeClr val="accent6">
                    <a:lumMod val="50000"/>
                  </a:schemeClr>
                </a:solidFill>
              </a:rPr>
              <a:t> It </a:t>
            </a:r>
            <a:r>
              <a:rPr lang="en-US" dirty="0">
                <a:ln>
                  <a:solidFill>
                    <a:schemeClr val="accent6">
                      <a:lumMod val="50000"/>
                    </a:schemeClr>
                  </a:solidFill>
                </a:ln>
                <a:solidFill>
                  <a:schemeClr val="accent6">
                    <a:lumMod val="50000"/>
                  </a:schemeClr>
                </a:solidFill>
              </a:rPr>
              <a:t>will be raining (tomorrow)</a:t>
            </a:r>
            <a:endParaRPr lang="en-US" dirty="0" smtClean="0">
              <a:ln>
                <a:solidFill>
                  <a:schemeClr val="accent6">
                    <a:lumMod val="50000"/>
                  </a:schemeClr>
                </a:solidFill>
              </a:ln>
              <a:solidFill>
                <a:schemeClr val="accent6">
                  <a:lumMod val="50000"/>
                </a:schemeClr>
              </a:solidFill>
            </a:endParaRPr>
          </a:p>
        </p:txBody>
      </p:sp>
    </p:spTree>
  </p:cSld>
  <p:clrMapOvr>
    <a:masterClrMapping/>
  </p:clrMapOvr>
  <p:transition>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a:bodyPr>
          <a:lstStyle/>
          <a:p>
            <a:r>
              <a:rPr lang="en-US" b="1" dirty="0"/>
              <a:t>T</a:t>
            </a:r>
            <a:r>
              <a:rPr lang="en-US" b="1" dirty="0" smtClean="0"/>
              <a:t>ense</a:t>
            </a:r>
            <a:r>
              <a:rPr lang="en-US" dirty="0" smtClean="0"/>
              <a:t> </a:t>
            </a:r>
            <a:r>
              <a:rPr lang="en-US" dirty="0"/>
              <a:t>involves, not just </a:t>
            </a:r>
            <a:r>
              <a:rPr lang="en-US" dirty="0" smtClean="0"/>
              <a:t>temporal reference, </a:t>
            </a:r>
            <a:r>
              <a:rPr lang="en-US" dirty="0"/>
              <a:t>but </a:t>
            </a:r>
            <a:r>
              <a:rPr lang="en-US" u="sng" dirty="0"/>
              <a:t>deictic temporal reference</a:t>
            </a:r>
            <a:r>
              <a:rPr lang="en-US" dirty="0"/>
              <a:t>: i.e., that it involves reference to a point or interval of time which is determined in relation to the moment of utterance</a:t>
            </a:r>
            <a:r>
              <a:rPr lang="en-US" dirty="0" smtClean="0"/>
              <a:t>.</a:t>
            </a:r>
          </a:p>
          <a:p>
            <a:endParaRPr lang="en-US" dirty="0"/>
          </a:p>
          <a:p>
            <a:r>
              <a:rPr lang="en-US" dirty="0" smtClean="0"/>
              <a:t>Standard </a:t>
            </a:r>
            <a:r>
              <a:rPr lang="en-US" dirty="0"/>
              <a:t>dictionary definitions are </a:t>
            </a:r>
            <a:r>
              <a:rPr lang="en-US" i="1" u="sng" dirty="0" smtClean="0"/>
              <a:t>misleading</a:t>
            </a:r>
            <a:r>
              <a:rPr lang="en-US" dirty="0" smtClean="0"/>
              <a:t> </a:t>
            </a:r>
            <a:r>
              <a:rPr lang="en-US" dirty="0"/>
              <a:t>or </a:t>
            </a:r>
            <a:r>
              <a:rPr lang="en-US" i="1" u="sng" dirty="0"/>
              <a:t>defective</a:t>
            </a:r>
            <a:r>
              <a:rPr lang="en-US" dirty="0"/>
              <a:t> in that they do not make </a:t>
            </a:r>
            <a:r>
              <a:rPr lang="en-US" b="1" dirty="0"/>
              <a:t>explicit</a:t>
            </a:r>
            <a:r>
              <a:rPr lang="en-US" dirty="0"/>
              <a:t> the essentially deictic character of tense. </a:t>
            </a:r>
            <a:endParaRPr lang="en-US" dirty="0" smtClean="0"/>
          </a:p>
          <a:p>
            <a:endParaRPr lang="en-US" dirty="0"/>
          </a:p>
        </p:txBody>
      </p:sp>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Dictionary definitions of tense are usually defective in other respects also:</a:t>
            </a:r>
            <a:endParaRPr lang="en-US" sz="3600" dirty="0"/>
          </a:p>
        </p:txBody>
      </p:sp>
      <p:sp>
        <p:nvSpPr>
          <p:cNvPr id="3" name="Content Placeholder 2"/>
          <p:cNvSpPr>
            <a:spLocks noGrp="1"/>
          </p:cNvSpPr>
          <p:nvPr>
            <p:ph idx="1"/>
          </p:nvPr>
        </p:nvSpPr>
        <p:spPr>
          <a:xfrm>
            <a:off x="457200" y="1600200"/>
            <a:ext cx="8229600" cy="4853136"/>
          </a:xfrm>
        </p:spPr>
        <p:txBody>
          <a:bodyPr>
            <a:normAutofit fontScale="92500" lnSpcReduction="20000"/>
          </a:bodyPr>
          <a:lstStyle/>
          <a:p>
            <a:pPr algn="just">
              <a:buFont typeface="Wingdings" pitchFamily="2" charset="2"/>
              <a:buChar char="Ø"/>
            </a:pPr>
            <a:r>
              <a:rPr lang="en-US" sz="2800" b="1" dirty="0"/>
              <a:t>First</a:t>
            </a:r>
            <a:r>
              <a:rPr lang="en-US" sz="2800" dirty="0"/>
              <a:t> of all, they tend to be typologically restricted in that they make tense a </a:t>
            </a:r>
            <a:r>
              <a:rPr lang="en-US" sz="2800" i="1" u="sng" dirty="0"/>
              <a:t>morphological</a:t>
            </a:r>
            <a:r>
              <a:rPr lang="en-US" sz="2800" dirty="0"/>
              <a:t> </a:t>
            </a:r>
            <a:r>
              <a:rPr lang="en-US" sz="2800" dirty="0" smtClean="0"/>
              <a:t>or more </a:t>
            </a:r>
            <a:r>
              <a:rPr lang="en-US" sz="2800" dirty="0"/>
              <a:t>especially, an </a:t>
            </a:r>
            <a:r>
              <a:rPr lang="en-US" sz="2800" i="1" u="sng" dirty="0" smtClean="0"/>
              <a:t>inflectional</a:t>
            </a:r>
            <a:r>
              <a:rPr lang="en-US" sz="2800" dirty="0" smtClean="0"/>
              <a:t>  </a:t>
            </a:r>
            <a:r>
              <a:rPr lang="en-US" sz="2800" dirty="0"/>
              <a:t>category of the verb</a:t>
            </a:r>
            <a:r>
              <a:rPr lang="en-US" sz="2800" dirty="0" smtClean="0"/>
              <a:t>.</a:t>
            </a:r>
          </a:p>
          <a:p>
            <a:pPr algn="just">
              <a:buFont typeface="Wingdings" pitchFamily="2" charset="2"/>
              <a:buChar char="Ø"/>
            </a:pPr>
            <a:r>
              <a:rPr lang="en-US" sz="2800" b="1" dirty="0" smtClean="0"/>
              <a:t>Secondly</a:t>
            </a:r>
            <a:r>
              <a:rPr lang="en-US" sz="2800" dirty="0" smtClean="0"/>
              <a:t>, the defect </a:t>
            </a:r>
            <a:r>
              <a:rPr lang="en-US" sz="2800" dirty="0"/>
              <a:t>of most standard dictionary definitions derives from the assumption that all tense-systems in natural languages are </a:t>
            </a:r>
            <a:r>
              <a:rPr lang="en-US" sz="2800" b="1" i="1" u="sng" dirty="0"/>
              <a:t>three-term systems</a:t>
            </a:r>
            <a:r>
              <a:rPr lang="en-US" sz="2800" dirty="0"/>
              <a:t> based on the </a:t>
            </a:r>
            <a:r>
              <a:rPr lang="en-US" sz="2800" dirty="0" err="1" smtClean="0"/>
              <a:t>grammaticalization</a:t>
            </a:r>
            <a:r>
              <a:rPr lang="en-US" sz="2800" dirty="0" smtClean="0"/>
              <a:t> </a:t>
            </a:r>
            <a:r>
              <a:rPr lang="en-US" sz="2800" dirty="0"/>
              <a:t>of past, present and future</a:t>
            </a:r>
            <a:r>
              <a:rPr lang="en-US" sz="2800" dirty="0" smtClean="0"/>
              <a:t>.</a:t>
            </a:r>
          </a:p>
          <a:p>
            <a:pPr algn="just">
              <a:buFont typeface="Wingdings" pitchFamily="2" charset="2"/>
              <a:buChar char="Ø"/>
            </a:pPr>
            <a:r>
              <a:rPr lang="en-US" sz="2800" dirty="0"/>
              <a:t>There are in principle many different ways in which distinctions of deictic temporal reference might be </a:t>
            </a:r>
            <a:r>
              <a:rPr lang="en-US" sz="2800" dirty="0" err="1" smtClean="0"/>
              <a:t>grammaticalized</a:t>
            </a:r>
            <a:r>
              <a:rPr lang="en-US" sz="2800" dirty="0"/>
              <a:t>. Most natural-language tense-systems are, in fact, basically </a:t>
            </a:r>
            <a:r>
              <a:rPr lang="en-US" sz="2800" b="1" dirty="0"/>
              <a:t>dichotomous</a:t>
            </a:r>
            <a:r>
              <a:rPr lang="en-US" sz="2800" dirty="0"/>
              <a:t>, rather than </a:t>
            </a:r>
            <a:r>
              <a:rPr lang="en-US" sz="2800" b="1" dirty="0" err="1"/>
              <a:t>trichotomous</a:t>
            </a:r>
            <a:r>
              <a:rPr lang="en-US" sz="2800" dirty="0"/>
              <a:t>.</a:t>
            </a:r>
          </a:p>
          <a:p>
            <a:pPr algn="just">
              <a:buFont typeface="Wingdings" pitchFamily="2" charset="2"/>
              <a:buChar char="Ø"/>
            </a:pPr>
            <a:endParaRPr lang="en-US" sz="2800" dirty="0" smtClean="0"/>
          </a:p>
          <a:p>
            <a:pPr algn="just">
              <a:buFont typeface="Wingdings" pitchFamily="2" charset="2"/>
              <a:buChar char="Ø"/>
            </a:pPr>
            <a:endParaRPr lang="en-US" sz="2800" dirty="0"/>
          </a:p>
        </p:txBody>
      </p:sp>
    </p:spTree>
  </p:cSld>
  <p:clrMapOvr>
    <a:masterClrMapping/>
  </p:clrMapOvr>
  <p:transition>
    <p:strips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Absolute </a:t>
            </a:r>
            <a:r>
              <a:rPr lang="en-US" dirty="0"/>
              <a:t>and R</a:t>
            </a:r>
            <a:r>
              <a:rPr lang="en-US" dirty="0" smtClean="0"/>
              <a:t>elative Tense</a:t>
            </a:r>
            <a:endParaRPr lang="en-US" dirty="0"/>
          </a:p>
        </p:txBody>
      </p:sp>
      <p:sp>
        <p:nvSpPr>
          <p:cNvPr id="3" name="Content Placeholder 2"/>
          <p:cNvSpPr>
            <a:spLocks noGrp="1"/>
          </p:cNvSpPr>
          <p:nvPr>
            <p:ph idx="1"/>
          </p:nvPr>
        </p:nvSpPr>
        <p:spPr/>
        <p:txBody>
          <a:bodyPr>
            <a:normAutofit fontScale="85000" lnSpcReduction="10000"/>
          </a:bodyPr>
          <a:lstStyle/>
          <a:p>
            <a:pPr lvl="0" algn="ctr"/>
            <a:r>
              <a:rPr lang="en-US" dirty="0">
                <a:ln>
                  <a:solidFill>
                    <a:schemeClr val="accent6">
                      <a:lumMod val="50000"/>
                    </a:schemeClr>
                  </a:solidFill>
                </a:ln>
                <a:solidFill>
                  <a:sysClr val="windowText" lastClr="000000"/>
                </a:solidFill>
                <a:latin typeface="Times New Roman" pitchFamily="18" charset="0"/>
                <a:cs typeface="Times New Roman" pitchFamily="18" charset="0"/>
              </a:rPr>
              <a:t>John? uncle died (last week</a:t>
            </a:r>
            <a:r>
              <a:rPr lang="en-US" dirty="0" smtClean="0">
                <a:ln>
                  <a:solidFill>
                    <a:schemeClr val="accent6">
                      <a:lumMod val="50000"/>
                    </a:schemeClr>
                  </a:solidFill>
                </a:ln>
                <a:solidFill>
                  <a:sysClr val="windowText" lastClr="000000"/>
                </a:solidFill>
                <a:latin typeface="Times New Roman" pitchFamily="18" charset="0"/>
                <a:cs typeface="Times New Roman" pitchFamily="18" charset="0"/>
              </a:rPr>
              <a:t>)</a:t>
            </a:r>
            <a:endParaRPr lang="en-US" dirty="0">
              <a:ln>
                <a:solidFill>
                  <a:schemeClr val="accent6">
                    <a:lumMod val="50000"/>
                  </a:schemeClr>
                </a:solidFill>
              </a:ln>
              <a:solidFill>
                <a:sysClr val="windowText" lastClr="000000"/>
              </a:solidFill>
              <a:latin typeface="Times New Roman" pitchFamily="18" charset="0"/>
              <a:cs typeface="Times New Roman" pitchFamily="18" charset="0"/>
            </a:endParaRPr>
          </a:p>
          <a:p>
            <a:pPr lvl="0" algn="ctr"/>
            <a:r>
              <a:rPr lang="en-US" dirty="0">
                <a:ln>
                  <a:solidFill>
                    <a:schemeClr val="accent6">
                      <a:lumMod val="50000"/>
                    </a:schemeClr>
                  </a:solidFill>
                </a:ln>
                <a:solidFill>
                  <a:sysClr val="windowText" lastClr="000000"/>
                </a:solidFill>
                <a:latin typeface="Times New Roman" pitchFamily="18" charset="0"/>
                <a:cs typeface="Times New Roman" pitchFamily="18" charset="0"/>
              </a:rPr>
              <a:t>John? uncle had died (the previous week</a:t>
            </a:r>
            <a:r>
              <a:rPr lang="en-US" dirty="0" smtClean="0">
                <a:ln>
                  <a:solidFill>
                    <a:schemeClr val="accent6">
                      <a:lumMod val="50000"/>
                    </a:schemeClr>
                  </a:solidFill>
                </a:ln>
                <a:solidFill>
                  <a:sysClr val="windowText" lastClr="000000"/>
                </a:solidFill>
                <a:latin typeface="Times New Roman" pitchFamily="18" charset="0"/>
                <a:cs typeface="Times New Roman" pitchFamily="18" charset="0"/>
              </a:rPr>
              <a:t>)</a:t>
            </a:r>
            <a:endParaRPr lang="en-US" dirty="0">
              <a:ln>
                <a:solidFill>
                  <a:schemeClr val="accent6">
                    <a:lumMod val="50000"/>
                  </a:schemeClr>
                </a:solidFill>
              </a:ln>
              <a:solidFill>
                <a:sysClr val="windowText" lastClr="000000"/>
              </a:solidFill>
              <a:latin typeface="Times New Roman" pitchFamily="18" charset="0"/>
              <a:cs typeface="Times New Roman" pitchFamily="18" charset="0"/>
            </a:endParaRPr>
          </a:p>
          <a:p>
            <a:pPr algn="just"/>
            <a:r>
              <a:rPr lang="en-US" dirty="0"/>
              <a:t>The form </a:t>
            </a:r>
            <a:r>
              <a:rPr lang="en-US" b="1" i="1" u="sng" dirty="0"/>
              <a:t>died</a:t>
            </a:r>
            <a:r>
              <a:rPr lang="en-US" i="1" dirty="0"/>
              <a:t> </a:t>
            </a:r>
            <a:r>
              <a:rPr lang="en-US" dirty="0"/>
              <a:t>refers absolutely (in this sense </a:t>
            </a:r>
            <a:r>
              <a:rPr lang="en-US" dirty="0" smtClean="0"/>
              <a:t>of 'absolutely’) </a:t>
            </a:r>
            <a:r>
              <a:rPr lang="en-US" dirty="0"/>
              <a:t>to past time: i.e., to a point (or interval) of time that precedes the moment of utterance. The pluperfect (or past-perfect) form </a:t>
            </a:r>
            <a:r>
              <a:rPr lang="en-US" b="1" i="1" u="sng" dirty="0"/>
              <a:t>had died </a:t>
            </a:r>
            <a:r>
              <a:rPr lang="en-US" dirty="0"/>
              <a:t>refers to a point or period of time that is past in relation to a contextually given time which, in this instance, is itself past in relation to the moment of utterance: in other words, the </a:t>
            </a:r>
            <a:r>
              <a:rPr lang="en-US" dirty="0" smtClean="0"/>
              <a:t>pluperfect </a:t>
            </a:r>
            <a:r>
              <a:rPr lang="en-US" dirty="0"/>
              <a:t>(in certain of its uses) refers to a past-in-the-past.</a:t>
            </a:r>
            <a:endParaRPr lang="en-US" dirty="0">
              <a:ln>
                <a:solidFill>
                  <a:schemeClr val="accent6">
                    <a:lumMod val="50000"/>
                  </a:schemeClr>
                </a:solidFill>
              </a:ln>
              <a:solidFill>
                <a:sysClr val="windowText" lastClr="000000"/>
              </a:solidFill>
              <a:latin typeface="Times New Roman" pitchFamily="18" charset="0"/>
              <a:cs typeface="Times New Roman" pitchFamily="18" charset="0"/>
            </a:endParaRPr>
          </a:p>
        </p:txBody>
      </p:sp>
    </p:spTree>
  </p:cSld>
  <p:clrMapOvr>
    <a:masterClrMapping/>
  </p:clrMapOvr>
  <p:transition>
    <p:comb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Tense and Modal</a:t>
            </a:r>
            <a:endParaRPr lang="en-US" dirty="0"/>
          </a:p>
        </p:txBody>
      </p:sp>
      <p:sp>
        <p:nvSpPr>
          <p:cNvPr id="3" name="Content Placeholder 2"/>
          <p:cNvSpPr>
            <a:spLocks noGrp="1"/>
          </p:cNvSpPr>
          <p:nvPr>
            <p:ph idx="1"/>
          </p:nvPr>
        </p:nvSpPr>
        <p:spPr/>
        <p:txBody>
          <a:bodyPr>
            <a:normAutofit/>
          </a:bodyPr>
          <a:lstStyle/>
          <a:p>
            <a:pPr algn="just"/>
            <a:r>
              <a:rPr lang="en-US" dirty="0" smtClean="0"/>
              <a:t>In </a:t>
            </a:r>
            <a:r>
              <a:rPr lang="en-US" dirty="0"/>
              <a:t>English, and more strikingly in many other languages, there are uses of the past tense and of the future tense that are </a:t>
            </a:r>
            <a:r>
              <a:rPr lang="en-US" b="1" dirty="0"/>
              <a:t>modal</a:t>
            </a:r>
            <a:r>
              <a:rPr lang="en-US" dirty="0"/>
              <a:t>, rather than </a:t>
            </a:r>
            <a:r>
              <a:rPr lang="en-US" b="1" dirty="0" smtClean="0"/>
              <a:t>temporal.</a:t>
            </a:r>
          </a:p>
          <a:p>
            <a:pPr algn="just"/>
            <a:r>
              <a:rPr lang="en-US" dirty="0"/>
              <a:t>A</a:t>
            </a:r>
            <a:r>
              <a:rPr lang="en-US" dirty="0" smtClean="0"/>
              <a:t>s </a:t>
            </a:r>
            <a:r>
              <a:rPr lang="en-US" dirty="0"/>
              <a:t>far as what is </a:t>
            </a:r>
            <a:r>
              <a:rPr lang="en-US" dirty="0" smtClean="0"/>
              <a:t>traditionally </a:t>
            </a:r>
            <a:r>
              <a:rPr lang="en-US" dirty="0"/>
              <a:t>classified as the future tense in English is concerned, grammarians are nowadays divided on the issue whether it is basically </a:t>
            </a:r>
            <a:r>
              <a:rPr lang="en-US" dirty="0" smtClean="0"/>
              <a:t>a tense.</a:t>
            </a:r>
            <a:endParaRPr lang="en-US" b="1" dirty="0"/>
          </a:p>
        </p:txBody>
      </p:sp>
    </p:spTree>
  </p:cSld>
  <p:clrMapOvr>
    <a:masterClrMapping/>
  </p:clrMapOvr>
  <p:transition>
    <p:blind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048672"/>
          </a:xfrm>
        </p:spPr>
        <p:txBody>
          <a:bodyPr>
            <a:noAutofit/>
          </a:bodyPr>
          <a:lstStyle/>
          <a:p>
            <a:pPr algn="just"/>
            <a:r>
              <a:rPr lang="en-US" sz="2700" dirty="0"/>
              <a:t>T</a:t>
            </a:r>
            <a:r>
              <a:rPr lang="en-US" sz="2700" dirty="0" smtClean="0"/>
              <a:t>he so called </a:t>
            </a:r>
            <a:r>
              <a:rPr lang="en-US" sz="2700" dirty="0"/>
              <a:t>future tense is formed periphrastically with </a:t>
            </a:r>
            <a:r>
              <a:rPr lang="en-US" sz="2700" dirty="0" smtClean="0"/>
              <a:t>‘will’ and </a:t>
            </a:r>
            <a:r>
              <a:rPr lang="en-US" sz="2700" dirty="0"/>
              <a:t>'shall'. Morphologically and syntactically 'will' and </a:t>
            </a:r>
            <a:r>
              <a:rPr lang="en-US" sz="2700" dirty="0" smtClean="0"/>
              <a:t>shall </a:t>
            </a:r>
            <a:r>
              <a:rPr lang="en-US" sz="2700" dirty="0"/>
              <a:t>are comparable with the modal </a:t>
            </a:r>
            <a:r>
              <a:rPr lang="en-US" sz="2700" dirty="0" smtClean="0"/>
              <a:t>auxiliaries.</a:t>
            </a:r>
          </a:p>
          <a:p>
            <a:pPr algn="just"/>
            <a:r>
              <a:rPr lang="en-US" sz="2700" dirty="0"/>
              <a:t>It is probably fair to say that contemporary linguistically sophisticated and authoritative accounts of the tense-system </a:t>
            </a:r>
            <a:r>
              <a:rPr lang="en-US" sz="2700" dirty="0" smtClean="0"/>
              <a:t>of modern </a:t>
            </a:r>
            <a:r>
              <a:rPr lang="en-US" sz="2700" dirty="0"/>
              <a:t>English are evenly divided on the question whether the </a:t>
            </a:r>
            <a:r>
              <a:rPr lang="en-US" sz="2700" dirty="0" smtClean="0"/>
              <a:t>so called </a:t>
            </a:r>
            <a:r>
              <a:rPr lang="en-US" sz="2700" dirty="0"/>
              <a:t>future tense (with 'will' and 'shall') is basically </a:t>
            </a:r>
            <a:r>
              <a:rPr lang="en-US" sz="2700" dirty="0" smtClean="0"/>
              <a:t>temporal </a:t>
            </a:r>
            <a:r>
              <a:rPr lang="en-US" sz="2700" dirty="0"/>
              <a:t>or modal</a:t>
            </a:r>
            <a:r>
              <a:rPr lang="en-US" sz="2700" dirty="0" smtClean="0"/>
              <a:t>.</a:t>
            </a:r>
          </a:p>
          <a:p>
            <a:pPr algn="just"/>
            <a:r>
              <a:rPr lang="en-US" sz="2700" dirty="0" smtClean="0"/>
              <a:t>But </a:t>
            </a:r>
            <a:r>
              <a:rPr lang="en-US" sz="2700" dirty="0"/>
              <a:t>whatever view individual linguists take on this issue, they will all agree that there are many uses of the </a:t>
            </a:r>
            <a:r>
              <a:rPr lang="en-US" sz="2700" dirty="0" smtClean="0"/>
              <a:t>so called </a:t>
            </a:r>
            <a:r>
              <a:rPr lang="en-US" sz="2700" dirty="0"/>
              <a:t>future, in English and many other languages, that are clearly </a:t>
            </a:r>
            <a:r>
              <a:rPr lang="en-US" sz="2700" b="1" dirty="0"/>
              <a:t>modal</a:t>
            </a:r>
            <a:r>
              <a:rPr lang="en-US" sz="2700" dirty="0"/>
              <a:t> rather than </a:t>
            </a:r>
            <a:r>
              <a:rPr lang="en-US" sz="2700" b="1" dirty="0" smtClean="0"/>
              <a:t>temporal</a:t>
            </a:r>
            <a:r>
              <a:rPr lang="en-US" sz="2700" dirty="0" smtClean="0"/>
              <a:t>.</a:t>
            </a:r>
            <a:endParaRPr lang="en-US" sz="2700" dirty="0"/>
          </a:p>
        </p:txBody>
      </p:sp>
    </p:spTree>
  </p:cSld>
  <p:clrMapOvr>
    <a:masterClrMapping/>
  </p:clrMapOvr>
  <p:transition>
    <p:split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THE </a:t>
            </a:r>
            <a:r>
              <a:rPr lang="en-US" dirty="0" smtClean="0">
                <a:latin typeface="Times New Roman" pitchFamily="18" charset="0"/>
                <a:cs typeface="Times New Roman" pitchFamily="18" charset="0"/>
              </a:rPr>
              <a:t>GRAMMATICA </a:t>
            </a:r>
            <a:r>
              <a:rPr lang="en-US" dirty="0">
                <a:latin typeface="Times New Roman" pitchFamily="18" charset="0"/>
                <a:cs typeface="Times New Roman" pitchFamily="18" charset="0"/>
              </a:rPr>
              <a:t>L CATEGORY OF </a:t>
            </a:r>
            <a:r>
              <a:rPr lang="en-US" b="1" dirty="0">
                <a:latin typeface="Times New Roman" pitchFamily="18" charset="0"/>
                <a:cs typeface="Times New Roman" pitchFamily="18" charset="0"/>
              </a:rPr>
              <a:t>ASPECT</a:t>
            </a:r>
          </a:p>
        </p:txBody>
      </p:sp>
      <p:sp>
        <p:nvSpPr>
          <p:cNvPr id="3" name="Content Placeholder 2"/>
          <p:cNvSpPr>
            <a:spLocks noGrp="1"/>
          </p:cNvSpPr>
          <p:nvPr>
            <p:ph idx="1"/>
          </p:nvPr>
        </p:nvSpPr>
        <p:spPr/>
        <p:txBody>
          <a:bodyPr>
            <a:normAutofit/>
          </a:bodyPr>
          <a:lstStyle/>
          <a:p>
            <a:pPr algn="just"/>
            <a:r>
              <a:rPr lang="en-US" sz="2800" dirty="0"/>
              <a:t>Traditionally, what is identified as aspect (in a wide variety of languages throughout the world) was subsumed under the term t</a:t>
            </a:r>
            <a:r>
              <a:rPr lang="en-US" sz="2800" dirty="0" smtClean="0"/>
              <a:t>ense.</a:t>
            </a:r>
          </a:p>
          <a:p>
            <a:pPr algn="just"/>
            <a:r>
              <a:rPr lang="en-US" sz="2800" dirty="0" smtClean="0"/>
              <a:t>For </a:t>
            </a:r>
            <a:r>
              <a:rPr lang="en-US" sz="2800" dirty="0"/>
              <a:t>example, the Latin, French or English forms </a:t>
            </a:r>
            <a:r>
              <a:rPr lang="en-US" sz="2800" b="1" i="1" dirty="0" err="1"/>
              <a:t>cantabat</a:t>
            </a:r>
            <a:r>
              <a:rPr lang="en-US" sz="2800" i="1" dirty="0"/>
              <a:t>, </a:t>
            </a:r>
            <a:r>
              <a:rPr lang="en-US" sz="2800" b="1" i="1" dirty="0" err="1"/>
              <a:t>chantait</a:t>
            </a:r>
            <a:r>
              <a:rPr lang="en-US" sz="2800" i="1" dirty="0"/>
              <a:t>, </a:t>
            </a:r>
            <a:r>
              <a:rPr lang="en-US" sz="2800" b="1" i="1" dirty="0"/>
              <a:t>was singing </a:t>
            </a:r>
            <a:r>
              <a:rPr lang="en-US" sz="2800" dirty="0"/>
              <a:t>were classified as forms of the imperfect; and the imperfect was described as one of a set of tenses which differed from language to language, but included such other </a:t>
            </a:r>
            <a:r>
              <a:rPr lang="en-US" sz="2800" dirty="0" smtClean="0"/>
              <a:t>so called </a:t>
            </a:r>
            <a:r>
              <a:rPr lang="en-US" sz="2800" dirty="0"/>
              <a:t>tenses as the simple past, the perfect, the present, the future and the future perfect.</a:t>
            </a:r>
          </a:p>
        </p:txBody>
      </p:sp>
    </p:spTree>
  </p:cSld>
  <p:clrMapOvr>
    <a:masterClrMapping/>
  </p:clrMapOvr>
  <p:transition>
    <p:circl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TotalTime>
  <Words>858</Words>
  <Application>Microsoft Office PowerPoint</Application>
  <PresentationFormat>On-screen Show (4:3)</PresentationFormat>
  <Paragraphs>51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Categories of Tense and Aspect</vt:lpstr>
      <vt:lpstr>The Grammatical Category of Tense</vt:lpstr>
      <vt:lpstr>Slide 3</vt:lpstr>
      <vt:lpstr>Slide 4</vt:lpstr>
      <vt:lpstr>Dictionary definitions of tense are usually defective in other respects also:</vt:lpstr>
      <vt:lpstr>Absolute and Relative Tense</vt:lpstr>
      <vt:lpstr>Tense and Modal</vt:lpstr>
      <vt:lpstr>Slide 8</vt:lpstr>
      <vt:lpstr>THE GRAMMATICA L CATEGORY OF ASPECT</vt:lpstr>
      <vt:lpstr>Tense and Aspect</vt:lpstr>
      <vt:lpstr>Slide 11</vt:lpstr>
      <vt:lpstr>Slide 12</vt:lpstr>
      <vt:lpstr>Aspect: Controversial  </vt:lpstr>
      <vt:lpstr>Slide 14</vt:lpstr>
      <vt:lpstr>Tense and Aspect</vt:lpstr>
      <vt:lpstr>Tense and Aspect</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Categories of Tense and Aspect</dc:title>
  <dc:creator>Israa</dc:creator>
  <cp:lastModifiedBy>مكتب كيكا بايت</cp:lastModifiedBy>
  <cp:revision>27</cp:revision>
  <dcterms:created xsi:type="dcterms:W3CDTF">2014-05-13T21:53:29Z</dcterms:created>
  <dcterms:modified xsi:type="dcterms:W3CDTF">2018-01-19T10:06:46Z</dcterms:modified>
</cp:coreProperties>
</file>