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Cours du roman </a:t>
            </a:r>
            <a:r>
              <a:rPr lang="en-US" dirty="0"/>
              <a:t/>
            </a:r>
            <a:br>
              <a:rPr lang="en-US" dirty="0"/>
            </a:br>
            <a:endParaRPr lang="ar-IQ" dirty="0"/>
          </a:p>
        </p:txBody>
      </p:sp>
      <p:sp>
        <p:nvSpPr>
          <p:cNvPr id="3" name="Subtitle 2"/>
          <p:cNvSpPr>
            <a:spLocks noGrp="1"/>
          </p:cNvSpPr>
          <p:nvPr>
            <p:ph type="subTitle" idx="1"/>
          </p:nvPr>
        </p:nvSpPr>
        <p:spPr/>
        <p:txBody>
          <a:bodyPr/>
          <a:lstStyle/>
          <a:p>
            <a:r>
              <a:rPr lang="fr-FR" b="1" dirty="0"/>
              <a:t>Niveau : </a:t>
            </a:r>
            <a:r>
              <a:rPr lang="fr-FR" dirty="0"/>
              <a:t>Magistère</a:t>
            </a:r>
          </a:p>
          <a:p>
            <a:r>
              <a:rPr lang="fr-FR" b="1" dirty="0"/>
              <a:t>Approche historique </a:t>
            </a:r>
            <a:endParaRPr lang="en-US" b="1" dirty="0"/>
          </a:p>
          <a:p>
            <a:endParaRPr lang="ar-IQ" dirty="0"/>
          </a:p>
        </p:txBody>
      </p:sp>
    </p:spTree>
    <p:extLst>
      <p:ext uri="{BB962C8B-B14F-4D97-AF65-F5344CB8AC3E}">
        <p14:creationId xmlns:p14="http://schemas.microsoft.com/office/powerpoint/2010/main" val="3610431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a:t>Au Moyen-âge</a:t>
            </a:r>
            <a:endParaRPr lang="ar-IQ" dirty="0"/>
          </a:p>
        </p:txBody>
      </p:sp>
      <p:sp>
        <p:nvSpPr>
          <p:cNvPr id="3" name="Content Placeholder 2"/>
          <p:cNvSpPr>
            <a:spLocks noGrp="1"/>
          </p:cNvSpPr>
          <p:nvPr>
            <p:ph idx="1"/>
          </p:nvPr>
        </p:nvSpPr>
        <p:spPr/>
        <p:txBody>
          <a:bodyPr>
            <a:normAutofit fontScale="55000" lnSpcReduction="20000"/>
          </a:bodyPr>
          <a:lstStyle/>
          <a:p>
            <a:r>
              <a:rPr lang="fr-FR" dirty="0"/>
              <a:t>Au moyen âge, le terme roman désigne les écrits dans la langue du peuple (langue romane) en opposition aux textes écrits en latin</a:t>
            </a:r>
            <a:br>
              <a:rPr lang="fr-FR" dirty="0"/>
            </a:br>
            <a:r>
              <a:rPr lang="fr-FR" dirty="0"/>
              <a:t>Puis roman = récit en vers français contant les aventures de héros imaginaires.</a:t>
            </a:r>
            <a:br>
              <a:rPr lang="fr-FR" dirty="0"/>
            </a:br>
            <a:r>
              <a:rPr lang="fr-FR" dirty="0"/>
              <a:t>L’ancêtre du roman actuel est la chanson de geste dont la plus ancienne est </a:t>
            </a:r>
            <a:r>
              <a:rPr lang="fr-FR" u="sng" dirty="0"/>
              <a:t>La Chanson de Roland</a:t>
            </a:r>
            <a:r>
              <a:rPr lang="fr-FR" dirty="0"/>
              <a:t>. </a:t>
            </a:r>
            <a:r>
              <a:rPr lang="fr-FR" dirty="0">
                <a:solidFill>
                  <a:srgbClr val="FF0000"/>
                </a:solidFill>
              </a:rPr>
              <a:t>Ce n’est qu’au XIV</a:t>
            </a:r>
            <a:r>
              <a:rPr lang="fr-FR" baseline="30000" dirty="0">
                <a:solidFill>
                  <a:srgbClr val="FF0000"/>
                </a:solidFill>
              </a:rPr>
              <a:t>e</a:t>
            </a:r>
            <a:r>
              <a:rPr lang="fr-FR" dirty="0">
                <a:solidFill>
                  <a:srgbClr val="FF0000"/>
                </a:solidFill>
              </a:rPr>
              <a:t> siècle qu’apparaît le roman en prose.</a:t>
            </a:r>
            <a:r>
              <a:rPr lang="fr-FR" dirty="0"/>
              <a:t> L'expression </a:t>
            </a:r>
            <a:r>
              <a:rPr lang="fr-FR" dirty="0">
                <a:solidFill>
                  <a:srgbClr val="FF0000"/>
                </a:solidFill>
              </a:rPr>
              <a:t>« mettre en roman » </a:t>
            </a:r>
            <a:r>
              <a:rPr lang="fr-FR" dirty="0"/>
              <a:t>est utilisée, vers 1150, pour désigner des récits adaptés des textes latins, pratique alors courante. Cette traduction (ou </a:t>
            </a:r>
            <a:r>
              <a:rPr lang="fr-FR" i="1" dirty="0" err="1"/>
              <a:t>translatio</a:t>
            </a:r>
            <a:r>
              <a:rPr lang="fr-FR" dirty="0"/>
              <a:t>) est en général une adaptation plus ou moins éloignée de l'œuvre « originale »</a:t>
            </a:r>
          </a:p>
          <a:p>
            <a:r>
              <a:rPr lang="fr-FR" dirty="0"/>
              <a:t>La langue vulgaire est d'abord utilisée pour raconter la vie des saints, mais très vite la fiction s'en empare. Le nouveau genre littéraire ainsi créé, « </a:t>
            </a:r>
            <a:r>
              <a:rPr lang="fr-FR" dirty="0">
                <a:solidFill>
                  <a:srgbClr val="FF0000"/>
                </a:solidFill>
              </a:rPr>
              <a:t>le roman », prend alors le nom de la langue qu'il utilise. </a:t>
            </a:r>
            <a:r>
              <a:rPr lang="fr-FR" dirty="0"/>
              <a:t>Le sens courant du mot « roman » demeure assez longtemps celui de « récit composé en français », même si Chrétien de Troyes substitue à l'expression « mettre en roman » celle de « faire un roman », qui met l'accent sur son activité créatrice.</a:t>
            </a:r>
          </a:p>
          <a:p>
            <a:r>
              <a:rPr lang="fr-FR" dirty="0"/>
              <a:t>Tandis que la chanson de geste est toujours populaire, la nouvelle génération, celle de Chrétien, fera la fortune du roman, qui triomphera finalement de l'épopée. Il semble donc que ce nouveau genre réponde à la demande d'une société qui vit de profonds changements socioculturels.</a:t>
            </a:r>
          </a:p>
          <a:p>
            <a:endParaRPr lang="ar-IQ" dirty="0"/>
          </a:p>
        </p:txBody>
      </p:sp>
    </p:spTree>
    <p:extLst>
      <p:ext uri="{BB962C8B-B14F-4D97-AF65-F5344CB8AC3E}">
        <p14:creationId xmlns:p14="http://schemas.microsoft.com/office/powerpoint/2010/main" val="115750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mot « roman »</a:t>
            </a:r>
            <a:endParaRPr lang="ar-IQ" dirty="0"/>
          </a:p>
        </p:txBody>
      </p:sp>
      <p:sp>
        <p:nvSpPr>
          <p:cNvPr id="3" name="Content Placeholder 2"/>
          <p:cNvSpPr>
            <a:spLocks noGrp="1"/>
          </p:cNvSpPr>
          <p:nvPr>
            <p:ph idx="1"/>
          </p:nvPr>
        </p:nvSpPr>
        <p:spPr/>
        <p:txBody>
          <a:bodyPr>
            <a:normAutofit fontScale="77500" lnSpcReduction="20000"/>
          </a:bodyPr>
          <a:lstStyle/>
          <a:p>
            <a:r>
              <a:rPr lang="fr-FR" b="1" dirty="0">
                <a:solidFill>
                  <a:srgbClr val="FF0000"/>
                </a:solidFill>
              </a:rPr>
              <a:t>I. le "roman" comme "langue".</a:t>
            </a:r>
          </a:p>
          <a:p>
            <a:r>
              <a:rPr lang="fr-FR" b="1" dirty="0"/>
              <a:t>IXe siècle </a:t>
            </a:r>
            <a:r>
              <a:rPr lang="fr-FR" dirty="0"/>
              <a:t>: la "</a:t>
            </a:r>
            <a:r>
              <a:rPr lang="fr-FR" b="1" dirty="0"/>
              <a:t>lingua </a:t>
            </a:r>
            <a:r>
              <a:rPr lang="fr-FR" b="1" dirty="0" err="1"/>
              <a:t>romana</a:t>
            </a:r>
            <a:r>
              <a:rPr lang="fr-FR" dirty="0"/>
              <a:t>" (latin abâtardi, dégénéré);</a:t>
            </a:r>
          </a:p>
          <a:p>
            <a:r>
              <a:rPr lang="fr-FR" b="1" dirty="0"/>
              <a:t>XIIe siècle </a:t>
            </a:r>
            <a:r>
              <a:rPr lang="fr-FR" dirty="0"/>
              <a:t>: d'abord "</a:t>
            </a:r>
            <a:r>
              <a:rPr lang="fr-FR" b="1" dirty="0" err="1"/>
              <a:t>romanz</a:t>
            </a:r>
            <a:r>
              <a:rPr lang="fr-FR" dirty="0"/>
              <a:t>", puis "</a:t>
            </a:r>
            <a:r>
              <a:rPr lang="fr-FR" b="1" dirty="0" err="1"/>
              <a:t>romant</a:t>
            </a:r>
            <a:r>
              <a:rPr lang="fr-FR" dirty="0"/>
              <a:t>": langue vulgaire (vivante) parlée dans le Nord ou dans le Midi (par</a:t>
            </a:r>
          </a:p>
          <a:p>
            <a:pPr marL="0" indent="0">
              <a:buNone/>
            </a:pPr>
            <a:r>
              <a:rPr lang="fr-FR" dirty="0"/>
              <a:t>     opposition à la langue savante qu'était le </a:t>
            </a:r>
            <a:r>
              <a:rPr lang="fr-FR" b="1" dirty="0"/>
              <a:t>latin</a:t>
            </a:r>
            <a:r>
              <a:rPr lang="fr-FR" dirty="0"/>
              <a:t>).</a:t>
            </a:r>
          </a:p>
          <a:p>
            <a:r>
              <a:rPr lang="fr-FR" b="1" dirty="0">
                <a:solidFill>
                  <a:srgbClr val="FF0000"/>
                </a:solidFill>
              </a:rPr>
              <a:t>II. le "roman" comme "genre littéraire" (dès le XIIe siècle</a:t>
            </a:r>
            <a:r>
              <a:rPr lang="fr-FR" dirty="0">
                <a:solidFill>
                  <a:srgbClr val="FF0000"/>
                </a:solidFill>
              </a:rPr>
              <a:t>).</a:t>
            </a:r>
          </a:p>
          <a:p>
            <a:r>
              <a:rPr lang="fr-FR" dirty="0">
                <a:solidFill>
                  <a:srgbClr val="FF0000"/>
                </a:solidFill>
              </a:rPr>
              <a:t>a.</a:t>
            </a:r>
            <a:r>
              <a:rPr lang="fr-FR" dirty="0"/>
              <a:t>) "roman" désigne d'abord un texte en langue vulgaire qui résulte de la </a:t>
            </a:r>
            <a:r>
              <a:rPr lang="fr-FR" b="1" dirty="0"/>
              <a:t>traduction </a:t>
            </a:r>
            <a:r>
              <a:rPr lang="fr-FR" dirty="0"/>
              <a:t>ou du remaniement d'un </a:t>
            </a:r>
            <a:r>
              <a:rPr lang="en-US" dirty="0" err="1"/>
              <a:t>texte</a:t>
            </a:r>
            <a:r>
              <a:rPr lang="en-US" dirty="0"/>
              <a:t> </a:t>
            </a:r>
            <a:r>
              <a:rPr lang="en-US" dirty="0" err="1"/>
              <a:t>latin</a:t>
            </a:r>
            <a:r>
              <a:rPr lang="fr-FR" dirty="0"/>
              <a:t>("romancier" : traduire du latin en "</a:t>
            </a:r>
            <a:r>
              <a:rPr lang="fr-FR" dirty="0" err="1"/>
              <a:t>romanz</a:t>
            </a:r>
            <a:r>
              <a:rPr lang="fr-FR" dirty="0"/>
              <a:t>");</a:t>
            </a:r>
          </a:p>
          <a:p>
            <a:r>
              <a:rPr lang="fr-FR" dirty="0">
                <a:solidFill>
                  <a:srgbClr val="FF0000"/>
                </a:solidFill>
              </a:rPr>
              <a:t>b.) </a:t>
            </a:r>
            <a:r>
              <a:rPr lang="fr-FR" dirty="0"/>
              <a:t>puis, un récit </a:t>
            </a:r>
            <a:r>
              <a:rPr lang="fr-FR" b="1" dirty="0"/>
              <a:t>en vers </a:t>
            </a:r>
            <a:r>
              <a:rPr lang="fr-FR" dirty="0"/>
              <a:t>raconté directement en langue "</a:t>
            </a:r>
            <a:r>
              <a:rPr lang="fr-FR" b="1" dirty="0"/>
              <a:t>romane</a:t>
            </a:r>
            <a:r>
              <a:rPr lang="fr-FR" dirty="0"/>
              <a:t>" ("romancier" : raconter en "</a:t>
            </a:r>
            <a:r>
              <a:rPr lang="fr-FR" dirty="0" err="1"/>
              <a:t>romanz</a:t>
            </a:r>
            <a:r>
              <a:rPr lang="fr-FR" dirty="0"/>
              <a:t>"):</a:t>
            </a:r>
            <a:endParaRPr lang="ar-IQ" dirty="0"/>
          </a:p>
          <a:p>
            <a:endParaRPr lang="ar-IQ" dirty="0"/>
          </a:p>
        </p:txBody>
      </p:sp>
    </p:spTree>
    <p:extLst>
      <p:ext uri="{BB962C8B-B14F-4D97-AF65-F5344CB8AC3E}">
        <p14:creationId xmlns:p14="http://schemas.microsoft.com/office/powerpoint/2010/main" val="3822682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solidFill>
                  <a:srgbClr val="FF0000"/>
                </a:solidFill>
              </a:rPr>
              <a:t>b1</a:t>
            </a:r>
            <a:r>
              <a:rPr lang="fr-FR" dirty="0"/>
              <a:t>Les genres narratifs au M.A.</a:t>
            </a:r>
            <a:endParaRPr lang="ar-IQ" dirty="0"/>
          </a:p>
        </p:txBody>
      </p:sp>
      <p:sp>
        <p:nvSpPr>
          <p:cNvPr id="3" name="Content Placeholder 2"/>
          <p:cNvSpPr>
            <a:spLocks noGrp="1"/>
          </p:cNvSpPr>
          <p:nvPr>
            <p:ph idx="1"/>
          </p:nvPr>
        </p:nvSpPr>
        <p:spPr/>
        <p:txBody>
          <a:bodyPr>
            <a:normAutofit fontScale="92500"/>
          </a:bodyPr>
          <a:lstStyle/>
          <a:p>
            <a:r>
              <a:rPr lang="fr-FR" dirty="0"/>
              <a:t>*le genre dominant de cette période est </a:t>
            </a:r>
            <a:r>
              <a:rPr lang="fr-FR" b="1" i="1" dirty="0"/>
              <a:t>le roman courtois</a:t>
            </a:r>
            <a:r>
              <a:rPr lang="fr-FR" dirty="0"/>
              <a:t>( i.e. des romans d'</a:t>
            </a:r>
            <a:r>
              <a:rPr lang="fr-FR" b="1" dirty="0"/>
              <a:t>aventure </a:t>
            </a:r>
            <a:r>
              <a:rPr lang="fr-FR" dirty="0"/>
              <a:t>et d'</a:t>
            </a:r>
            <a:r>
              <a:rPr lang="fr-FR" b="1" dirty="0"/>
              <a:t>amour </a:t>
            </a:r>
            <a:r>
              <a:rPr lang="fr-FR" dirty="0"/>
              <a:t>adressés à un </a:t>
            </a:r>
            <a:r>
              <a:rPr lang="fr-FR" b="1" dirty="0"/>
              <a:t>public aristocratique</a:t>
            </a:r>
            <a:r>
              <a:rPr lang="fr-FR" dirty="0"/>
              <a:t>, un public de </a:t>
            </a:r>
            <a:r>
              <a:rPr lang="fr-FR" b="1" dirty="0"/>
              <a:t>cour</a:t>
            </a:r>
            <a:r>
              <a:rPr lang="fr-FR" dirty="0"/>
              <a:t>, comme l'indique l'étymologie même de </a:t>
            </a:r>
            <a:r>
              <a:rPr lang="fr-FR" b="1" dirty="0"/>
              <a:t>courtois </a:t>
            </a:r>
            <a:r>
              <a:rPr lang="fr-FR" dirty="0"/>
              <a:t>et de </a:t>
            </a:r>
            <a:r>
              <a:rPr lang="fr-FR" b="1" dirty="0"/>
              <a:t>courtoisie; </a:t>
            </a:r>
            <a:r>
              <a:rPr lang="fr-FR" dirty="0"/>
              <a:t>son rayonnement s'étend du XIIe au XVIe siècle</a:t>
            </a:r>
            <a:r>
              <a:rPr lang="fr-FR" b="1" dirty="0"/>
              <a:t>)</a:t>
            </a:r>
            <a:r>
              <a:rPr lang="fr-FR" dirty="0"/>
              <a:t>:</a:t>
            </a:r>
          </a:p>
          <a:p>
            <a:r>
              <a:rPr lang="fr-FR" dirty="0"/>
              <a:t>la forme du </a:t>
            </a:r>
            <a:r>
              <a:rPr lang="fr-FR" i="1" dirty="0"/>
              <a:t>roman courtois :</a:t>
            </a:r>
            <a:r>
              <a:rPr lang="fr-FR" dirty="0"/>
              <a:t>poème à être </a:t>
            </a:r>
            <a:r>
              <a:rPr lang="fr-FR" b="1" dirty="0"/>
              <a:t>lu </a:t>
            </a:r>
            <a:r>
              <a:rPr lang="fr-FR" dirty="0"/>
              <a:t>(vs </a:t>
            </a:r>
            <a:r>
              <a:rPr lang="fr-FR" b="1" dirty="0"/>
              <a:t>chanté </a:t>
            </a:r>
            <a:r>
              <a:rPr lang="fr-FR" dirty="0"/>
              <a:t>- comme la </a:t>
            </a:r>
            <a:r>
              <a:rPr lang="fr-FR" b="1" dirty="0"/>
              <a:t>chanson de geste</a:t>
            </a:r>
            <a:r>
              <a:rPr lang="fr-FR" dirty="0"/>
              <a:t>), octosyllabes suivis, aux rimes plates.</a:t>
            </a:r>
            <a:endParaRPr lang="ar-IQ" dirty="0"/>
          </a:p>
          <a:p>
            <a:endParaRPr lang="ar-IQ" dirty="0"/>
          </a:p>
        </p:txBody>
      </p:sp>
    </p:spTree>
    <p:extLst>
      <p:ext uri="{BB962C8B-B14F-4D97-AF65-F5344CB8AC3E}">
        <p14:creationId xmlns:p14="http://schemas.microsoft.com/office/powerpoint/2010/main" val="2584743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Cours du roman  </vt:lpstr>
      <vt:lpstr>Au Moyen-âge</vt:lpstr>
      <vt:lpstr>Le mot « roman »</vt:lpstr>
      <vt:lpstr>b1Les genres narratifs au M.A.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du roman  </dc:title>
  <dc:creator>master</dc:creator>
  <cp:lastModifiedBy>DR.Ahmed Saker 2o1O</cp:lastModifiedBy>
  <cp:revision>1</cp:revision>
  <dcterms:created xsi:type="dcterms:W3CDTF">2006-08-16T00:00:00Z</dcterms:created>
  <dcterms:modified xsi:type="dcterms:W3CDTF">2018-01-14T17:16:26Z</dcterms:modified>
</cp:coreProperties>
</file>