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la matière du </a:t>
            </a:r>
            <a:r>
              <a:rPr lang="fr-FR" i="1" dirty="0"/>
              <a:t>roman courtois :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75453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335846"/>
            <a:ext cx="74676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1. la source antique:</a:t>
            </a:r>
          </a:p>
          <a:p>
            <a:r>
              <a:rPr lang="fr-FR" dirty="0"/>
              <a:t>- le Roman d'Alexandre (c.1130).</a:t>
            </a:r>
          </a:p>
          <a:p>
            <a:r>
              <a:rPr lang="fr-FR" dirty="0"/>
              <a:t>- le Roman de Thèbes (c.1150).</a:t>
            </a:r>
          </a:p>
          <a:p>
            <a:r>
              <a:rPr lang="fr-FR" dirty="0"/>
              <a:t>- le Roman de Troie (c.1165).</a:t>
            </a:r>
          </a:p>
          <a:p>
            <a:r>
              <a:rPr lang="fr-FR" dirty="0"/>
              <a:t>2. la source </a:t>
            </a:r>
            <a:r>
              <a:rPr lang="fr-FR" dirty="0" err="1"/>
              <a:t>greco</a:t>
            </a:r>
            <a:r>
              <a:rPr lang="fr-FR" dirty="0"/>
              <a:t>-orientale (à travers les Croisades):</a:t>
            </a:r>
          </a:p>
          <a:p>
            <a:r>
              <a:rPr lang="fr-FR" dirty="0"/>
              <a:t>- le Roman des Sept Sages (fin XIIe s.).</a:t>
            </a:r>
          </a:p>
          <a:p>
            <a:r>
              <a:rPr lang="fr-FR" dirty="0"/>
              <a:t>3. le roman "idyllique" (d'origine </a:t>
            </a:r>
            <a:r>
              <a:rPr lang="fr-FR" dirty="0" err="1"/>
              <a:t>greco</a:t>
            </a:r>
            <a:r>
              <a:rPr lang="fr-FR" dirty="0"/>
              <a:t>-orientale aussi):</a:t>
            </a:r>
          </a:p>
          <a:p>
            <a:r>
              <a:rPr lang="fr-FR" dirty="0"/>
              <a:t>- </a:t>
            </a:r>
            <a:r>
              <a:rPr lang="fr-FR" dirty="0" err="1"/>
              <a:t>Floire</a:t>
            </a:r>
            <a:r>
              <a:rPr lang="fr-FR" dirty="0"/>
              <a:t> et </a:t>
            </a:r>
            <a:r>
              <a:rPr lang="fr-FR" dirty="0" err="1"/>
              <a:t>Blancheflor</a:t>
            </a:r>
            <a:r>
              <a:rPr lang="fr-FR" dirty="0"/>
              <a:t> (1ère version, c.1170).</a:t>
            </a:r>
          </a:p>
          <a:p>
            <a:r>
              <a:rPr lang="fr-FR" dirty="0"/>
              <a:t>- la "chantefable" d' </a:t>
            </a:r>
            <a:r>
              <a:rPr lang="fr-FR" dirty="0" err="1"/>
              <a:t>Aucassin</a:t>
            </a:r>
            <a:r>
              <a:rPr lang="fr-FR" dirty="0"/>
              <a:t> et </a:t>
            </a:r>
            <a:r>
              <a:rPr lang="fr-FR" dirty="0" err="1"/>
              <a:t>Nicolette</a:t>
            </a:r>
            <a:r>
              <a:rPr lang="fr-FR" dirty="0"/>
              <a:t> (genre hybride - fin XIIIe s.).</a:t>
            </a:r>
          </a:p>
          <a:p>
            <a:r>
              <a:rPr lang="fr-FR" dirty="0"/>
              <a:t>4. la source celtique ou matière de Bretagne:</a:t>
            </a:r>
          </a:p>
          <a:p>
            <a:r>
              <a:rPr lang="fr-FR" dirty="0"/>
              <a:t>- le Roman de Tristan (Tristan et Yseult) - différentes versions (du XIIe au XIIIe s.).</a:t>
            </a:r>
          </a:p>
          <a:p>
            <a:r>
              <a:rPr lang="fr-FR" dirty="0"/>
              <a:t>- la légende arthurienne: les romans de Chrétien de Troyes (c.1160-90)</a:t>
            </a:r>
          </a:p>
          <a:p>
            <a:r>
              <a:rPr lang="fr-FR" dirty="0"/>
              <a:t>(</a:t>
            </a:r>
            <a:r>
              <a:rPr lang="fr-FR" dirty="0" err="1"/>
              <a:t>Erec</a:t>
            </a:r>
            <a:r>
              <a:rPr lang="fr-FR" dirty="0"/>
              <a:t> et </a:t>
            </a:r>
            <a:r>
              <a:rPr lang="fr-FR" dirty="0" err="1"/>
              <a:t>Enide</a:t>
            </a:r>
            <a:r>
              <a:rPr lang="fr-FR" dirty="0"/>
              <a:t>, Yvain, Lancelot, Perceval).</a:t>
            </a:r>
          </a:p>
          <a:p>
            <a:r>
              <a:rPr lang="fr-FR" dirty="0"/>
              <a:t>- les "lais" de Marie de France (genre hybride).</a:t>
            </a:r>
          </a:p>
          <a:p>
            <a:r>
              <a:rPr lang="fr-FR" dirty="0"/>
              <a:t>5. une veine plus réaliste:</a:t>
            </a:r>
          </a:p>
          <a:p>
            <a:r>
              <a:rPr lang="fr-FR" dirty="0"/>
              <a:t>- les romans de Jean </a:t>
            </a:r>
            <a:r>
              <a:rPr lang="fr-FR" dirty="0" err="1"/>
              <a:t>Renart</a:t>
            </a:r>
            <a:r>
              <a:rPr lang="fr-FR" dirty="0"/>
              <a:t> (Guillaume de Dole ou la Rose, l'</a:t>
            </a:r>
            <a:r>
              <a:rPr lang="fr-FR" dirty="0" err="1"/>
              <a:t>Escoufle</a:t>
            </a:r>
            <a:r>
              <a:rPr lang="fr-FR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803893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B2 d'autres genres narratifs [de source édifiante ou didactique]:</a:t>
            </a:r>
            <a:endParaRPr lang="ar-IQ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- les Vies de Saints.</a:t>
            </a:r>
          </a:p>
          <a:p>
            <a:r>
              <a:rPr lang="fr-FR" dirty="0"/>
              <a:t>- le Roman de la Rose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83241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67117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211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la matière du roman courtois :</vt:lpstr>
      <vt:lpstr>PowerPoint Presentation</vt:lpstr>
      <vt:lpstr>B2 d'autres genres narratifs [de source édifiante ou didactique]: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matière du roman courtois :</dc:title>
  <dc:creator>master</dc:creator>
  <cp:lastModifiedBy>DR.Ahmed Saker 2o1O</cp:lastModifiedBy>
  <cp:revision>2</cp:revision>
  <dcterms:created xsi:type="dcterms:W3CDTF">2006-08-16T00:00:00Z</dcterms:created>
  <dcterms:modified xsi:type="dcterms:W3CDTF">2018-01-14T17:32:57Z</dcterms:modified>
</cp:coreProperties>
</file>