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Moyen_%C3%82g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B3 </a:t>
            </a:r>
            <a:r>
              <a:rPr lang="fr-FR" b="1" dirty="0"/>
              <a:t>d'autres genres narratifs [d'inspiration plus satirique et réaliste]</a:t>
            </a:r>
            <a:br>
              <a:rPr lang="fr-FR" b="1" dirty="0"/>
            </a:br>
            <a:r>
              <a:rPr lang="en-US" dirty="0"/>
              <a:t>(</a:t>
            </a:r>
            <a:r>
              <a:rPr lang="en-US" dirty="0" err="1"/>
              <a:t>bourgeoise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aristocratique</a:t>
            </a:r>
            <a:r>
              <a:rPr lang="en-US" dirty="0"/>
              <a:t>):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95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dirty="0"/>
              <a:t>- le </a:t>
            </a:r>
            <a:r>
              <a:rPr lang="fr-FR" b="1" dirty="0"/>
              <a:t>Roman de </a:t>
            </a:r>
            <a:r>
              <a:rPr lang="fr-FR" b="1" dirty="0" err="1"/>
              <a:t>Renart</a:t>
            </a:r>
            <a:r>
              <a:rPr lang="fr-FR" b="1" dirty="0"/>
              <a:t>(un goupil</a:t>
            </a:r>
            <a:r>
              <a:rPr lang="fr-FR" dirty="0"/>
              <a:t>(du XIIe au XIIIe s.) Les auteurs, au nombre d'une vingtaine, sont des clercs fortement imprégnés de littérature classique latine et néolatine. Le nom du premier d'entre eux nous est connu : un certain Pierre de Saint-Cloud. Dès le XIII</a:t>
            </a:r>
            <a:r>
              <a:rPr lang="fr-FR" baseline="30000" dirty="0"/>
              <a:t>e</a:t>
            </a:r>
            <a:r>
              <a:rPr lang="fr-FR" dirty="0"/>
              <a:t> siècle, les branches sont regroupées en recueils, sans ordre ni chronologie, auxquels des effets d'intertextualité confèrent une certaine unité. Le </a:t>
            </a:r>
            <a:r>
              <a:rPr lang="fr-FR" i="1" dirty="0"/>
              <a:t>Roman de </a:t>
            </a:r>
            <a:r>
              <a:rPr lang="fr-FR" i="1" dirty="0" err="1"/>
              <a:t>Renart</a:t>
            </a:r>
            <a:r>
              <a:rPr lang="fr-FR" dirty="0"/>
              <a:t> n'est donc pas un roman au sens moderne du terme, mais un ensemble disparate de récits appelés "branches" dès le Moyen Âge.</a:t>
            </a:r>
          </a:p>
          <a:p>
            <a:pPr algn="just"/>
            <a:r>
              <a:rPr lang="fr-FR" dirty="0"/>
              <a:t>- les </a:t>
            </a:r>
            <a:r>
              <a:rPr lang="fr-FR" b="1" dirty="0"/>
              <a:t>fabliaux </a:t>
            </a:r>
            <a:r>
              <a:rPr lang="fr-FR" dirty="0"/>
              <a:t>(courts récits en octosyllabes datant du XIIIe et du XIVe siècle; contes à rire, contes moraux ou édifiants</a:t>
            </a:r>
            <a:r>
              <a:rPr lang="en-US" dirty="0"/>
              <a:t>).</a:t>
            </a:r>
            <a:r>
              <a:rPr lang="fr-FR" dirty="0"/>
              <a:t> Les fabliaux sont de courts récits populaires du </a:t>
            </a:r>
            <a:r>
              <a:rPr lang="fr-FR" dirty="0">
                <a:hlinkClick r:id="rId2" tooltip="Moyen Âge"/>
              </a:rPr>
              <a:t>Moyen Âge</a:t>
            </a:r>
            <a:r>
              <a:rPr lang="fr-FR" dirty="0"/>
              <a:t>, parfois en vers, le plus souvent satiriques. Ils commencent généralement par une phrase d'introduction du narrateur et se terminent par une morale.</a:t>
            </a:r>
          </a:p>
          <a:p>
            <a:pPr algn="just"/>
            <a:r>
              <a:rPr lang="fr-FR" dirty="0"/>
              <a:t>Même s'ils comportent une visée morale, celle-ci n'est souvent qu'un prétexte. Les fabliaux visent la plupart du temps surtout à faire rire. Pour cela, ils recourent à plusieurs formes de comiques :</a:t>
            </a:r>
          </a:p>
          <a:p>
            <a:pPr algn="just"/>
            <a:r>
              <a:rPr lang="fr-FR" dirty="0"/>
              <a:t>comique de gestes: coups de bâton, chutes…</a:t>
            </a:r>
          </a:p>
          <a:p>
            <a:pPr algn="just"/>
            <a:r>
              <a:rPr lang="fr-FR" dirty="0"/>
              <a:t>comique de mots: répétitions, patois, jeu de mot, expression à double sens, quiproquo…</a:t>
            </a:r>
          </a:p>
          <a:p>
            <a:pPr algn="just"/>
            <a:r>
              <a:rPr lang="fr-FR" dirty="0"/>
              <a:t>comique de situation : le trompeur trompé, renversement de rôles maître-valet, mari-femme…</a:t>
            </a:r>
          </a:p>
          <a:p>
            <a:pPr algn="just"/>
            <a:r>
              <a:rPr lang="fr-FR" dirty="0"/>
              <a:t>comique de caractère : crédulité, hypocrisie, gloutonnerie…</a:t>
            </a:r>
          </a:p>
          <a:p>
            <a:pPr algn="just"/>
            <a:r>
              <a:rPr lang="fr-FR" dirty="0"/>
              <a:t>Ils comportent très souvent une satire sociale, qui concerne de façon récurrente les mêmes catégories sociales : les moines, les vilains (paysans), les femmes.</a:t>
            </a:r>
          </a:p>
          <a:p>
            <a:endParaRPr lang="en-US" dirty="0"/>
          </a:p>
          <a:p>
            <a:r>
              <a:rPr lang="fr-FR" dirty="0">
                <a:solidFill>
                  <a:srgbClr val="FF0000"/>
                </a:solidFill>
              </a:rPr>
              <a:t>c.) </a:t>
            </a:r>
            <a:r>
              <a:rPr lang="fr-FR" dirty="0"/>
              <a:t>ensuite, à partir du XIIIe siècle, des récits( surtout de chevalerie) en </a:t>
            </a:r>
            <a:r>
              <a:rPr lang="fr-FR" b="1" dirty="0"/>
              <a:t>prose</a:t>
            </a:r>
            <a:r>
              <a:rPr lang="fr-FR" dirty="0"/>
              <a:t>.</a:t>
            </a:r>
          </a:p>
          <a:p>
            <a:r>
              <a:rPr lang="fr-FR" dirty="0"/>
              <a:t>- le cycle arthurien : le </a:t>
            </a:r>
            <a:r>
              <a:rPr lang="fr-FR" b="1" dirty="0"/>
              <a:t>corpus Lancelot-Graal </a:t>
            </a:r>
            <a:r>
              <a:rPr lang="fr-FR" dirty="0"/>
              <a:t>(c.1215-1235).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48297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XVIème siècle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Rabelais </a:t>
            </a:r>
            <a:endParaRPr lang="fr-FR" dirty="0" smtClean="0"/>
          </a:p>
          <a:p>
            <a:r>
              <a:rPr lang="fr-FR"/>
              <a:t>Montaigne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2926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B3 d'autres genres narratifs [d'inspiration plus satirique et réaliste] (bourgeoise vs aristocratique):</vt:lpstr>
      <vt:lpstr>PowerPoint Presentation</vt:lpstr>
      <vt:lpstr>le XVIème siècle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B3 d'autres genres narratifs [d'inspiration plus satirique et réaliste] (bourgeoise vs aristocratique):</dc:title>
  <dc:creator>master</dc:creator>
  <cp:lastModifiedBy>DR.Ahmed Saker 2o1O</cp:lastModifiedBy>
  <cp:revision>1</cp:revision>
  <dcterms:created xsi:type="dcterms:W3CDTF">2006-08-16T00:00:00Z</dcterms:created>
  <dcterms:modified xsi:type="dcterms:W3CDTF">2018-01-14T17:39:25Z</dcterms:modified>
</cp:coreProperties>
</file>