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11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a:t>Le XVIIe siècle</a:t>
            </a:r>
            <a:endParaRPr lang="ar-IQ"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1069954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r>
              <a:rPr lang="fr-FR" dirty="0"/>
              <a:t>A la fin du XVIe siècle, la France sort déchirée par les guerres de Religion et souhaité l’instauration de l »ordre : Henri IV, Louis XIII et son ministre Richelieu s’attachent à renforcer le pouvoir politique qui s’épanouit avec Louis XIV et l’absolutisme. Tandis que certains, les baroques, se laissent aller à une esthétique de fantaisie et d’exubérance, héritée de la Renaissance, d’autres, les classiques, se réclament d’un art fondé sur la raison et soumis à des règles strictes. La fin du XVIIe siècle voit apparaître un esprit nouveau : les voyages et les explorations révèlent le caractère relatif des croyances humaine : les tendances rationalistes s’éveillent.</a:t>
            </a:r>
            <a:endParaRPr lang="ar-IQ" dirty="0"/>
          </a:p>
          <a:p>
            <a:endParaRPr lang="ar-IQ" dirty="0"/>
          </a:p>
        </p:txBody>
      </p:sp>
    </p:spTree>
    <p:extLst>
      <p:ext uri="{BB962C8B-B14F-4D97-AF65-F5344CB8AC3E}">
        <p14:creationId xmlns:p14="http://schemas.microsoft.com/office/powerpoint/2010/main" val="798430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Les mots clés du XVIIe siècle</a:t>
            </a:r>
            <a:endParaRPr lang="ar-IQ" dirty="0"/>
          </a:p>
        </p:txBody>
      </p:sp>
      <p:sp>
        <p:nvSpPr>
          <p:cNvPr id="3" name="Content Placeholder 2"/>
          <p:cNvSpPr>
            <a:spLocks noGrp="1"/>
          </p:cNvSpPr>
          <p:nvPr>
            <p:ph idx="1"/>
          </p:nvPr>
        </p:nvSpPr>
        <p:spPr/>
        <p:txBody>
          <a:bodyPr>
            <a:normAutofit fontScale="47500" lnSpcReduction="20000"/>
          </a:bodyPr>
          <a:lstStyle/>
          <a:p>
            <a:r>
              <a:rPr lang="fr-FR" b="1" dirty="0"/>
              <a:t>Baroque</a:t>
            </a:r>
            <a:r>
              <a:rPr lang="fr-FR" dirty="0"/>
              <a:t> : c’est un mouvement artistique qui s’est développé en Europe durant la période 1580-1660 et s’est étendu à tous les domaines (architecture, peinture, sculpture). Le terme a désigné un style original où prédominent les équilibres instables, les lignes courbes, les trompe-l’œil et l’illusion. En littérature, il privilégie le mélange des genres, les situations romanesques, les images brillantes et recherchées.</a:t>
            </a:r>
          </a:p>
          <a:p>
            <a:r>
              <a:rPr lang="fr-FR" b="1" dirty="0"/>
              <a:t>Burlesque</a:t>
            </a:r>
            <a:r>
              <a:rPr lang="fr-FR" dirty="0"/>
              <a:t> : d’inspiration baroque, le burlesque désigne un mode d’écriture très en vogue à l’époque de la régence d’Anne d’Autriche et de la Fronde (1643-1660). Il cultive l’art de la discordance et joue sur les effets d’opposition : tantôt, il met en scène un grand personnage auquel il prête un langage vulgaire; tantôt, à l’inverse, il prête à des petites gens le langage des héros (l’exemple le plus célèbre est </a:t>
            </a:r>
            <a:r>
              <a:rPr lang="fr-FR" i="1" dirty="0"/>
              <a:t>Le Lutrin </a:t>
            </a:r>
            <a:r>
              <a:rPr lang="fr-FR" dirty="0"/>
              <a:t>de Boileau).</a:t>
            </a:r>
          </a:p>
          <a:p>
            <a:r>
              <a:rPr lang="fr-FR" b="1" dirty="0"/>
              <a:t>Cartésianisme</a:t>
            </a:r>
            <a:r>
              <a:rPr lang="fr-FR" dirty="0"/>
              <a:t> : méthode et doctrine de Descartes ayant ouvert la voie à la pensée moderne et selon laquelle la raison est la faculté infaillibles, seule capable de conduire à la vérité.</a:t>
            </a:r>
          </a:p>
          <a:p>
            <a:r>
              <a:rPr lang="fr-FR" b="1" dirty="0"/>
              <a:t>Classicisme</a:t>
            </a:r>
            <a:r>
              <a:rPr lang="fr-FR" dirty="0"/>
              <a:t> : doctrine littéraire des écrivains du XVIIe siècle, prônant, à l’exemple des auteurs grecs et latins, un idéal d’équilibre, d’ordre et de mesure. Le classicisme obéit à des règles strictes fondées sur la raison, faculté maîtresse qui permet d’éviter toute faute contre le bon gout et de contrôler les débordements de l’imagination ou de la sensibilité. L’écrivain classique doit respecter la vraisemblance et demeurer impersonnel: il s’efface derrière son œuvre et s’attache à l’étude de l’homme, car il croit en une nature humaine indépendante des lieux et des temps. Il s’exprime en une langue pure, sobre et élégante. Le classicisme est un art de rigueur fondé sur des principes de beauté éternels. Il s’oppose au baroque et au romantisme.</a:t>
            </a:r>
          </a:p>
          <a:p>
            <a:endParaRPr lang="ar-IQ" dirty="0"/>
          </a:p>
        </p:txBody>
      </p:sp>
    </p:spTree>
    <p:extLst>
      <p:ext uri="{BB962C8B-B14F-4D97-AF65-F5344CB8AC3E}">
        <p14:creationId xmlns:p14="http://schemas.microsoft.com/office/powerpoint/2010/main" val="1995007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47500" lnSpcReduction="20000"/>
          </a:bodyPr>
          <a:lstStyle/>
          <a:p>
            <a:r>
              <a:rPr lang="fr-FR" b="1" dirty="0"/>
              <a:t>Jansénisme</a:t>
            </a:r>
            <a:r>
              <a:rPr lang="fr-FR" dirty="0"/>
              <a:t>: doctrine du théologien hollandais Jansénius, exposée dans l’</a:t>
            </a:r>
            <a:r>
              <a:rPr lang="fr-FR" dirty="0" err="1"/>
              <a:t>Augustinus</a:t>
            </a:r>
            <a:r>
              <a:rPr lang="fr-FR" dirty="0"/>
              <a:t> (1640) qui s’est développée en France dans le couvent de Port-Royal, et selon laquelle l’homme, dès sa naissance, est prédestiné au salut ou à la damnation, quels que soient ses mérites ou ses fautes. Pascal et Racine ont subi l’influence janséniste.</a:t>
            </a:r>
          </a:p>
          <a:p>
            <a:r>
              <a:rPr lang="fr-FR" b="1" dirty="0"/>
              <a:t>L’honnête homme</a:t>
            </a:r>
            <a:r>
              <a:rPr lang="fr-FR" dirty="0"/>
              <a:t>: le siècle classique voit apparaître un idéal humain, celui de « l’honnête homme ». Il réunit toutes les qualités qui assurent le succès dans un salon: culture générale, délicatesse de goût, sûreté du jugement, bonne éducation, galanterie, politesse, courtoisie. Le duc de Nemours de La Princesse de Clèves, le Cléante de Tartuffe, le </a:t>
            </a:r>
            <a:r>
              <a:rPr lang="fr-FR" dirty="0" err="1"/>
              <a:t>Clitandre</a:t>
            </a:r>
            <a:r>
              <a:rPr lang="fr-FR" dirty="0"/>
              <a:t> des Femmes savantes incarnent assez exactement cet idéal.</a:t>
            </a:r>
          </a:p>
          <a:p>
            <a:r>
              <a:rPr lang="fr-FR" b="1" dirty="0"/>
              <a:t>Préciosité</a:t>
            </a:r>
            <a:r>
              <a:rPr lang="fr-FR" dirty="0"/>
              <a:t>: elle se développe dans les hôtels aristocratiques et les salons. Elle procède d’un désir de s’élever au-dessus du vulgaire et se traduit par une recherche affectée de la distinction dans les manières , dans les sentiments, enfin dans le langage. Face à la préciosité de bon aloi, qui consiste à rechercher la distinction, il existe une préciosité qui se rend ridicule par son exubérance: c’est celle dont se moque Molière. Malgré ses excès, la préciosité a contribué à forger la langue classique, dans sa volonté d’épurer le langage; elle a orienté la littérature vers l’analyse du cœur humain, ouvrant ainsi la voie à la psychologie classique.</a:t>
            </a:r>
          </a:p>
          <a:p>
            <a:r>
              <a:rPr lang="fr-FR" b="1" dirty="0"/>
              <a:t>Querelle des anciens et des mode</a:t>
            </a:r>
            <a:r>
              <a:rPr lang="fr-FR" dirty="0"/>
              <a:t>rnes: célèbre polémique littéraire qui oppose dès 1670 les partisans des Anciens (La Fontaine, Racine, Molière, La Bruyère, Boileau) qui fondent leur esthétique sur l’imitation de l’Antiquité gréco-latine et des Modernes (Charles Perrault, Fontenelle) qui défendent l’idée que l’art, comme les sciences, est soumis à la loi du progrès. </a:t>
            </a:r>
          </a:p>
          <a:p>
            <a:endParaRPr lang="ar-IQ" dirty="0"/>
          </a:p>
        </p:txBody>
      </p:sp>
    </p:spTree>
    <p:extLst>
      <p:ext uri="{BB962C8B-B14F-4D97-AF65-F5344CB8AC3E}">
        <p14:creationId xmlns:p14="http://schemas.microsoft.com/office/powerpoint/2010/main" val="3023054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Le roman</a:t>
            </a:r>
            <a:endParaRPr lang="ar-IQ" dirty="0"/>
          </a:p>
        </p:txBody>
      </p:sp>
      <p:sp>
        <p:nvSpPr>
          <p:cNvPr id="3" name="Content Placeholder 2"/>
          <p:cNvSpPr>
            <a:spLocks noGrp="1"/>
          </p:cNvSpPr>
          <p:nvPr>
            <p:ph idx="1"/>
          </p:nvPr>
        </p:nvSpPr>
        <p:spPr/>
        <p:txBody>
          <a:bodyPr>
            <a:normAutofit fontScale="77500" lnSpcReduction="20000"/>
          </a:bodyPr>
          <a:lstStyle/>
          <a:p>
            <a:pPr algn="just"/>
            <a:r>
              <a:rPr lang="fr-FR" dirty="0"/>
              <a:t>L’outrance baroque se déplie largement dans l’écriture </a:t>
            </a:r>
            <a:r>
              <a:rPr lang="fr-FR" dirty="0" err="1"/>
              <a:t>romanseque</a:t>
            </a:r>
            <a:r>
              <a:rPr lang="fr-FR" dirty="0"/>
              <a:t>, qu’il s’agisse de romans précieux, offrant une vision idéalisée du monde, ou des romans burlesques, d’inspiration bourgeoise et populaire. Madame de La Fayette renouvelle le genre en inaugurant le roman psychologique, de facture classique.</a:t>
            </a:r>
          </a:p>
          <a:p>
            <a:pPr algn="just"/>
            <a:r>
              <a:rPr lang="fr-FR" b="1" dirty="0"/>
              <a:t>Le roman baroque</a:t>
            </a:r>
            <a:r>
              <a:rPr lang="fr-FR" dirty="0"/>
              <a:t>:- le courant précieux: Honoré d’Urfé (1567-1625) et Madeleine de Scudéry(1607-1701) </a:t>
            </a:r>
            <a:r>
              <a:rPr lang="fr-FR" b="1" i="1" dirty="0" err="1"/>
              <a:t>Artamène</a:t>
            </a:r>
            <a:r>
              <a:rPr lang="fr-FR" b="1" i="1" dirty="0"/>
              <a:t>, ou Le Grand Cyrus </a:t>
            </a:r>
            <a:r>
              <a:rPr lang="fr-FR" b="1" dirty="0"/>
              <a:t>(1649 - 1653)</a:t>
            </a:r>
            <a:r>
              <a:rPr lang="fr-FR" dirty="0"/>
              <a:t>. – le courant burlesque: Paul Scarron(1610-1660)</a:t>
            </a:r>
            <a:r>
              <a:rPr lang="en-US" i="1" dirty="0"/>
              <a:t> Le Typhon </a:t>
            </a:r>
            <a:r>
              <a:rPr lang="fr-FR" dirty="0"/>
              <a:t>.</a:t>
            </a:r>
          </a:p>
          <a:p>
            <a:pPr algn="just"/>
            <a:r>
              <a:rPr lang="fr-FR" b="1" dirty="0"/>
              <a:t>Le roman classique</a:t>
            </a:r>
            <a:r>
              <a:rPr lang="fr-FR" dirty="0"/>
              <a:t>: Madame de La Fayette:(1634-1693)</a:t>
            </a:r>
          </a:p>
          <a:p>
            <a:pPr algn="just"/>
            <a:r>
              <a:rPr lang="fr-FR" i="1" dirty="0"/>
              <a:t>La princesse de Clèves </a:t>
            </a:r>
            <a:r>
              <a:rPr lang="fr-FR" dirty="0"/>
              <a:t>(1678)</a:t>
            </a:r>
            <a:endParaRPr lang="ar-IQ" dirty="0"/>
          </a:p>
          <a:p>
            <a:endParaRPr lang="ar-IQ" dirty="0"/>
          </a:p>
        </p:txBody>
      </p:sp>
    </p:spTree>
    <p:extLst>
      <p:ext uri="{BB962C8B-B14F-4D97-AF65-F5344CB8AC3E}">
        <p14:creationId xmlns:p14="http://schemas.microsoft.com/office/powerpoint/2010/main" val="1634045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extLst>
      <p:ext uri="{BB962C8B-B14F-4D97-AF65-F5344CB8AC3E}">
        <p14:creationId xmlns:p14="http://schemas.microsoft.com/office/powerpoint/2010/main" val="17984204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516</Words>
  <Application>Microsoft Office PowerPoint</Application>
  <PresentationFormat>On-screen Show (4:3)</PresentationFormat>
  <Paragraphs>16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Le XVIIe siècle</vt:lpstr>
      <vt:lpstr>PowerPoint Presentation</vt:lpstr>
      <vt:lpstr>Les mots clés du XVIIe siècle</vt:lpstr>
      <vt:lpstr>PowerPoint Presentation</vt:lpstr>
      <vt:lpstr>Le roman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XVIIe siècle</dc:title>
  <dc:creator>master</dc:creator>
  <cp:lastModifiedBy>DR.Ahmed Saker 2o1O</cp:lastModifiedBy>
  <cp:revision>1</cp:revision>
  <dcterms:created xsi:type="dcterms:W3CDTF">2006-08-16T00:00:00Z</dcterms:created>
  <dcterms:modified xsi:type="dcterms:W3CDTF">2018-01-14T17:46:40Z</dcterms:modified>
</cp:coreProperties>
</file>