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1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FR" dirty="0"/>
              <a:t>XVIIIe siècle</a:t>
            </a:r>
            <a:endParaRPr lang="ar-IQ"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2039774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XVIIIe siècle</a:t>
            </a:r>
            <a:endParaRPr lang="ar-IQ" dirty="0"/>
          </a:p>
        </p:txBody>
      </p:sp>
      <p:sp>
        <p:nvSpPr>
          <p:cNvPr id="3" name="Content Placeholder 2"/>
          <p:cNvSpPr>
            <a:spLocks noGrp="1"/>
          </p:cNvSpPr>
          <p:nvPr>
            <p:ph idx="1"/>
          </p:nvPr>
        </p:nvSpPr>
        <p:spPr/>
        <p:txBody>
          <a:bodyPr>
            <a:normAutofit fontScale="77500" lnSpcReduction="20000"/>
          </a:bodyPr>
          <a:lstStyle/>
          <a:p>
            <a:r>
              <a:rPr lang="fr-FR" dirty="0"/>
              <a:t>Le XVIIIe siècle </a:t>
            </a:r>
            <a:r>
              <a:rPr lang="fr-FR" dirty="0">
                <a:solidFill>
                  <a:srgbClr val="FF0000"/>
                </a:solidFill>
              </a:rPr>
              <a:t>rejette</a:t>
            </a:r>
            <a:r>
              <a:rPr lang="fr-FR" dirty="0"/>
              <a:t> to</a:t>
            </a:r>
            <a:r>
              <a:rPr lang="fr-FR" dirty="0">
                <a:solidFill>
                  <a:srgbClr val="FF0000"/>
                </a:solidFill>
              </a:rPr>
              <a:t>u</a:t>
            </a:r>
            <a:r>
              <a:rPr lang="fr-FR" dirty="0"/>
              <a:t>te les formes d’autorité: à l’absolutisme de Louis XIV succède une période de liberté. En même temps, </a:t>
            </a:r>
            <a:r>
              <a:rPr lang="fr-FR" dirty="0">
                <a:solidFill>
                  <a:srgbClr val="FF0000"/>
                </a:solidFill>
              </a:rPr>
              <a:t>l’esprit critique </a:t>
            </a:r>
            <a:r>
              <a:rPr lang="fr-FR" dirty="0"/>
              <a:t>se réveille, l’enthousiasme pour les </a:t>
            </a:r>
            <a:r>
              <a:rPr lang="fr-FR" dirty="0">
                <a:solidFill>
                  <a:srgbClr val="FF0000"/>
                </a:solidFill>
              </a:rPr>
              <a:t>sciences se développe</a:t>
            </a:r>
            <a:r>
              <a:rPr lang="fr-FR" dirty="0"/>
              <a:t>, les </a:t>
            </a:r>
            <a:r>
              <a:rPr lang="fr-FR" dirty="0">
                <a:solidFill>
                  <a:srgbClr val="FF0000"/>
                </a:solidFill>
              </a:rPr>
              <a:t>voyages dans les pays étrangers </a:t>
            </a:r>
            <a:r>
              <a:rPr lang="fr-FR" dirty="0"/>
              <a:t>se multiplient. L’opinion se forme non plus à la Cour, qui perd de son influence, mais dans </a:t>
            </a:r>
            <a:r>
              <a:rPr lang="fr-FR" dirty="0">
                <a:solidFill>
                  <a:srgbClr val="FF0000"/>
                </a:solidFill>
              </a:rPr>
              <a:t>les salons mondains </a:t>
            </a:r>
            <a:r>
              <a:rPr lang="fr-FR" dirty="0"/>
              <a:t>(notamment ceux de Mme du Deffand et de Mme Geoffrin), dans </a:t>
            </a:r>
            <a:r>
              <a:rPr lang="fr-FR" dirty="0">
                <a:solidFill>
                  <a:srgbClr val="FF0000"/>
                </a:solidFill>
              </a:rPr>
              <a:t>les cafés à la mode</a:t>
            </a:r>
            <a:r>
              <a:rPr lang="fr-FR" dirty="0"/>
              <a:t>, tel le Procope, ou encore dans </a:t>
            </a:r>
            <a:r>
              <a:rPr lang="fr-FR" dirty="0">
                <a:solidFill>
                  <a:srgbClr val="FF0000"/>
                </a:solidFill>
              </a:rPr>
              <a:t>les clubs</a:t>
            </a:r>
            <a:r>
              <a:rPr lang="fr-FR" dirty="0"/>
              <a:t>. La littérature se tourne vers la réflexion philosophique, prélude à la Révolution. Mais le XVIIIe siècle est aussi le siècle de la sensibilité: le public se lasse peu à peu des froides analyses de la raison et découvre les richesses du cœur et des sentiments. Le mouvement romantique est amorcé.</a:t>
            </a:r>
            <a:endParaRPr lang="ar-IQ" dirty="0"/>
          </a:p>
          <a:p>
            <a:endParaRPr lang="ar-IQ" dirty="0"/>
          </a:p>
        </p:txBody>
      </p:sp>
    </p:spTree>
    <p:extLst>
      <p:ext uri="{BB962C8B-B14F-4D97-AF65-F5344CB8AC3E}">
        <p14:creationId xmlns:p14="http://schemas.microsoft.com/office/powerpoint/2010/main" val="351879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Le contexte historique</a:t>
            </a:r>
            <a:endParaRPr lang="ar-IQ" dirty="0"/>
          </a:p>
        </p:txBody>
      </p:sp>
      <p:sp>
        <p:nvSpPr>
          <p:cNvPr id="3" name="Content Placeholder 2"/>
          <p:cNvSpPr>
            <a:spLocks noGrp="1"/>
          </p:cNvSpPr>
          <p:nvPr>
            <p:ph idx="1"/>
          </p:nvPr>
        </p:nvSpPr>
        <p:spPr/>
        <p:txBody>
          <a:bodyPr>
            <a:normAutofit fontScale="62500" lnSpcReduction="20000"/>
          </a:bodyPr>
          <a:lstStyle/>
          <a:p>
            <a:pPr marL="0" indent="0">
              <a:buNone/>
            </a:pPr>
            <a:r>
              <a:rPr lang="fr-FR" b="1" dirty="0"/>
              <a:t>1715-1750: le progrès des idées nouvelles</a:t>
            </a:r>
          </a:p>
          <a:p>
            <a:pPr>
              <a:buFontTx/>
              <a:buChar char="-"/>
            </a:pPr>
            <a:r>
              <a:rPr lang="fr-FR" dirty="0"/>
              <a:t>Règne de Louis XV (1715-1774); Philippe d’Orléans, neveu de Louis XIV, assure la Régence de 1715 à 1723.</a:t>
            </a:r>
          </a:p>
          <a:p>
            <a:pPr marL="0" indent="0">
              <a:buNone/>
            </a:pPr>
            <a:r>
              <a:rPr lang="fr-FR" dirty="0"/>
              <a:t>    Au nom de la raison et de la vérité, les philosophes remettent en cause les certitudes traditionnelles dans tous les domaines: science, morale, politique, religion.</a:t>
            </a:r>
          </a:p>
          <a:p>
            <a:pPr marL="0" indent="0">
              <a:buNone/>
            </a:pPr>
            <a:r>
              <a:rPr lang="fr-FR" b="1" dirty="0"/>
              <a:t>1750-1789 : apogée des Lumières et sensibilités préromantiques</a:t>
            </a:r>
          </a:p>
          <a:p>
            <a:pPr>
              <a:buFontTx/>
              <a:buChar char="-"/>
            </a:pPr>
            <a:r>
              <a:rPr lang="fr-FR" dirty="0"/>
              <a:t>Suite du règne de Louis XV.</a:t>
            </a:r>
          </a:p>
          <a:p>
            <a:pPr>
              <a:buFontTx/>
              <a:buChar char="-"/>
            </a:pPr>
            <a:r>
              <a:rPr lang="fr-FR" dirty="0"/>
              <a:t>Règne de Louis XVI (1774-1792).</a:t>
            </a:r>
          </a:p>
          <a:p>
            <a:pPr marL="0" indent="0">
              <a:buNone/>
            </a:pPr>
            <a:r>
              <a:rPr lang="fr-FR" dirty="0"/>
              <a:t>Le succès des idées nouvelles s’amplifie. L’exaltation de la nature et de la sensibilité caractérise cette période.</a:t>
            </a:r>
          </a:p>
          <a:p>
            <a:pPr marL="0" indent="0">
              <a:buNone/>
            </a:pPr>
            <a:r>
              <a:rPr lang="fr-FR" b="1" dirty="0"/>
              <a:t>1789-1800 : les  années de la Révolution :</a:t>
            </a:r>
          </a:p>
          <a:p>
            <a:pPr>
              <a:buFontTx/>
              <a:buChar char="-"/>
            </a:pPr>
            <a:r>
              <a:rPr lang="fr-FR" dirty="0"/>
              <a:t>21 septembre 1792 : proclamation de la République.</a:t>
            </a:r>
          </a:p>
          <a:p>
            <a:pPr>
              <a:buFontTx/>
              <a:buChar char="-"/>
            </a:pPr>
            <a:r>
              <a:rPr lang="fr-FR" dirty="0"/>
              <a:t>21 janvier 1793 : Louis XVI est guillotiné.</a:t>
            </a:r>
          </a:p>
          <a:p>
            <a:pPr>
              <a:buFontTx/>
              <a:buChar char="-"/>
            </a:pPr>
            <a:r>
              <a:rPr lang="fr-FR" dirty="0"/>
              <a:t>25 janvier 1800 : Bonaparte, nommé Premier Consul, prend le pouvoir.</a:t>
            </a:r>
            <a:endParaRPr lang="ar-IQ" dirty="0"/>
          </a:p>
          <a:p>
            <a:endParaRPr lang="ar-IQ" dirty="0"/>
          </a:p>
        </p:txBody>
      </p:sp>
    </p:spTree>
    <p:extLst>
      <p:ext uri="{BB962C8B-B14F-4D97-AF65-F5344CB8AC3E}">
        <p14:creationId xmlns:p14="http://schemas.microsoft.com/office/powerpoint/2010/main" val="3940285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Mots clés du XVIIIe s.</a:t>
            </a:r>
            <a:endParaRPr lang="ar-IQ" dirty="0"/>
          </a:p>
        </p:txBody>
      </p:sp>
      <p:sp>
        <p:nvSpPr>
          <p:cNvPr id="3" name="Content Placeholder 2"/>
          <p:cNvSpPr>
            <a:spLocks noGrp="1"/>
          </p:cNvSpPr>
          <p:nvPr>
            <p:ph idx="1"/>
          </p:nvPr>
        </p:nvSpPr>
        <p:spPr/>
        <p:txBody>
          <a:bodyPr>
            <a:normAutofit fontScale="47500" lnSpcReduction="20000"/>
          </a:bodyPr>
          <a:lstStyle/>
          <a:p>
            <a:r>
              <a:rPr lang="fr-FR" b="1" dirty="0"/>
              <a:t>Libertin</a:t>
            </a:r>
            <a:r>
              <a:rPr lang="fr-FR" dirty="0"/>
              <a:t>: alors qu’au XVIIe s., le libertin était plutôt un libre penseur sceptique et méfiant à l’égard de tous les dogmes, au XVIIIe s., le mot désigne davantage un personnage aux mœurs dissolues, affranchi de toute contrainte morale ou sociale.</a:t>
            </a:r>
          </a:p>
          <a:p>
            <a:r>
              <a:rPr lang="fr-FR" b="1" dirty="0"/>
              <a:t>Philosophes</a:t>
            </a:r>
            <a:r>
              <a:rPr lang="fr-FR" dirty="0"/>
              <a:t> : désigne au XVIIIe s. les écrivains qui, usant de leur esprit, se sont donné pour tâche de détruire les idée préconçues. Ébranlant ainsi les fondements de l’édifice social, moral et religieux, ils ont tenté d’instaurer un nouvel art de vivre fondé sur la </a:t>
            </a:r>
            <a:r>
              <a:rPr lang="fr-FR" dirty="0" err="1"/>
              <a:t>libetré</a:t>
            </a:r>
            <a:r>
              <a:rPr lang="fr-FR" dirty="0"/>
              <a:t>, la raison et la justice (dénonciation de la guerre, de l’esclavage, du racisme, lutte contre le fanatisme religieux). Ils ont favorisé le développement de l’esprit critique, préparant ainsi la Révolution de 1789.</a:t>
            </a:r>
          </a:p>
          <a:p>
            <a:r>
              <a:rPr lang="fr-FR" b="1" dirty="0"/>
              <a:t>Raison </a:t>
            </a:r>
            <a:r>
              <a:rPr lang="fr-FR" dirty="0"/>
              <a:t>: maître mot du XVIIIe s. désignant le principe suprême de connaissance fondé sur l’examen critique de toute chose et visant à remettre en cause l’autorité ou la tradition.</a:t>
            </a:r>
          </a:p>
          <a:p>
            <a:r>
              <a:rPr lang="fr-FR" b="1" dirty="0"/>
              <a:t>Siècle des Lumières </a:t>
            </a:r>
            <a:r>
              <a:rPr lang="fr-FR" dirty="0"/>
              <a:t>: nom donné au XVIIIe s., dans la mesure où les philosophes ont contribué à éclairer les esprits trop souvent aveuglés par les préjugés et les croyances trompeuses. La « philosophie des Lumières » se fonde sur la Raison pour juger de toute chose; elle rejette les explications d’origine surnaturelle (ainsi, l’on ne peut croire que la foudre soit un reflet de la colère divine); elle s’appuie sur l’expérience, et non sur la tradition, pour atteindre la vérité; enfin, elle prône avant tout le respect absolu de la personne humaine (esprit de tolérance).</a:t>
            </a:r>
          </a:p>
          <a:p>
            <a:r>
              <a:rPr lang="fr-FR" b="1" dirty="0"/>
              <a:t>Tolérance</a:t>
            </a:r>
            <a:r>
              <a:rPr lang="fr-FR" dirty="0"/>
              <a:t> : la tolérance consiste à respecter l’opinion d’autrui et à lui laisser la liberté de l’exprimer même si on ne la partage pas. Elle s’oppose au fanatisme et à la violence dans toutes ses formes. Le fanatisme est la disposition d’esprit de ceux qui, en matière religieuse, politique ou philosophique, ne tolèrent d’autres convictions que les leurs. Il engendre crimes et violences (guerre de religion, exécution des hérétiques); les philosophes se sont attachés en toute occasion à dénoncer ses méfaits.</a:t>
            </a:r>
            <a:endParaRPr lang="ar-IQ" dirty="0"/>
          </a:p>
          <a:p>
            <a:endParaRPr lang="ar-IQ" dirty="0"/>
          </a:p>
        </p:txBody>
      </p:sp>
    </p:spTree>
    <p:extLst>
      <p:ext uri="{BB962C8B-B14F-4D97-AF65-F5344CB8AC3E}">
        <p14:creationId xmlns:p14="http://schemas.microsoft.com/office/powerpoint/2010/main" val="1028186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a:t>La littérature d’idées</a:t>
            </a:r>
            <a:endParaRPr lang="ar-IQ" dirty="0"/>
          </a:p>
        </p:txBody>
      </p:sp>
      <p:sp>
        <p:nvSpPr>
          <p:cNvPr id="3" name="Content Placeholder 2"/>
          <p:cNvSpPr>
            <a:spLocks noGrp="1"/>
          </p:cNvSpPr>
          <p:nvPr>
            <p:ph idx="1"/>
          </p:nvPr>
        </p:nvSpPr>
        <p:spPr/>
        <p:txBody>
          <a:bodyPr>
            <a:normAutofit fontScale="92500" lnSpcReduction="20000"/>
          </a:bodyPr>
          <a:lstStyle/>
          <a:p>
            <a:r>
              <a:rPr lang="fr-FR" b="1" dirty="0"/>
              <a:t>Histoire et Mémoires </a:t>
            </a:r>
            <a:r>
              <a:rPr lang="fr-FR" dirty="0"/>
              <a:t>: le duc de Saint-Simon (1675-1755): le témoin du Grand Règne.</a:t>
            </a:r>
          </a:p>
          <a:p>
            <a:r>
              <a:rPr lang="fr-FR" b="1" dirty="0"/>
              <a:t>Le mouvement philosophique</a:t>
            </a:r>
            <a:r>
              <a:rPr lang="fr-FR" dirty="0"/>
              <a:t>: </a:t>
            </a:r>
          </a:p>
          <a:p>
            <a:pPr marL="0" indent="0">
              <a:buNone/>
            </a:pPr>
            <a:r>
              <a:rPr lang="fr-FR" dirty="0"/>
              <a:t> - Montesquieu (Charles-Louis de </a:t>
            </a:r>
            <a:r>
              <a:rPr lang="fr-FR" dirty="0" err="1"/>
              <a:t>Secondat</a:t>
            </a:r>
            <a:r>
              <a:rPr lang="fr-FR" dirty="0"/>
              <a:t>)(1689-1755) : la philosophie politique </a:t>
            </a:r>
          </a:p>
          <a:p>
            <a:pPr>
              <a:buFontTx/>
              <a:buChar char="-"/>
            </a:pPr>
            <a:r>
              <a:rPr lang="fr-FR" dirty="0"/>
              <a:t>Voltaire (1694-1778) : un brillant polémiste</a:t>
            </a:r>
          </a:p>
          <a:p>
            <a:pPr>
              <a:buFontTx/>
              <a:buChar char="-"/>
            </a:pPr>
            <a:r>
              <a:rPr lang="fr-FR" dirty="0"/>
              <a:t>Jean-Jacques Rousseau (1712-1778) : un idéal égalitaire</a:t>
            </a:r>
          </a:p>
          <a:p>
            <a:pPr>
              <a:buFontTx/>
              <a:buChar char="-"/>
            </a:pPr>
            <a:r>
              <a:rPr lang="fr-FR"/>
              <a:t>Denis Diderot (1713-1784): le directeur le l’Encyclopédie</a:t>
            </a:r>
          </a:p>
          <a:p>
            <a:endParaRPr lang="ar-IQ"/>
          </a:p>
        </p:txBody>
      </p:sp>
    </p:spTree>
    <p:extLst>
      <p:ext uri="{BB962C8B-B14F-4D97-AF65-F5344CB8AC3E}">
        <p14:creationId xmlns:p14="http://schemas.microsoft.com/office/powerpoint/2010/main" val="4108029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Le roman et le conte</a:t>
            </a:r>
            <a:endParaRPr lang="ar-IQ"/>
          </a:p>
        </p:txBody>
      </p:sp>
      <p:sp>
        <p:nvSpPr>
          <p:cNvPr id="3" name="Content Placeholder 2"/>
          <p:cNvSpPr>
            <a:spLocks noGrp="1"/>
          </p:cNvSpPr>
          <p:nvPr>
            <p:ph idx="1"/>
          </p:nvPr>
        </p:nvSpPr>
        <p:spPr/>
        <p:txBody>
          <a:bodyPr>
            <a:normAutofit fontScale="47500" lnSpcReduction="20000"/>
          </a:bodyPr>
          <a:lstStyle/>
          <a:p>
            <a:pPr marL="0" indent="0">
              <a:buNone/>
            </a:pPr>
            <a:r>
              <a:rPr lang="fr-FR" dirty="0"/>
              <a:t>C’est au XVIIIe s. que commence la grande époque du roman. Le genre se renouvelle peu à peu, accordant une place de plus en plus large à l’analyse psychologique et à la peinture des mœurs.</a:t>
            </a:r>
          </a:p>
          <a:p>
            <a:pPr marL="0" indent="0">
              <a:buNone/>
            </a:pPr>
            <a:r>
              <a:rPr lang="fr-FR" b="1" dirty="0"/>
              <a:t>- </a:t>
            </a:r>
            <a:r>
              <a:rPr lang="fr-FR" b="1" dirty="0">
                <a:solidFill>
                  <a:srgbClr val="FF0000"/>
                </a:solidFill>
              </a:rPr>
              <a:t>Le roman picaresque </a:t>
            </a:r>
            <a:r>
              <a:rPr lang="fr-FR" dirty="0"/>
              <a:t>: Alain-René Lesage (1668-1747): un réalisme satirique : </a:t>
            </a:r>
            <a:r>
              <a:rPr lang="fr-FR" i="1" dirty="0">
                <a:solidFill>
                  <a:srgbClr val="002060"/>
                </a:solidFill>
              </a:rPr>
              <a:t>Gil </a:t>
            </a:r>
            <a:r>
              <a:rPr lang="fr-FR" i="1" dirty="0" err="1">
                <a:solidFill>
                  <a:srgbClr val="002060"/>
                </a:solidFill>
              </a:rPr>
              <a:t>Blas</a:t>
            </a:r>
            <a:r>
              <a:rPr lang="fr-FR" i="1" dirty="0">
                <a:solidFill>
                  <a:srgbClr val="002060"/>
                </a:solidFill>
              </a:rPr>
              <a:t> de Santillane </a:t>
            </a:r>
            <a:r>
              <a:rPr lang="fr-FR" dirty="0"/>
              <a:t>(1715-1735)</a:t>
            </a:r>
          </a:p>
          <a:p>
            <a:pPr marL="0" indent="0">
              <a:buNone/>
            </a:pPr>
            <a:r>
              <a:rPr lang="fr-FR" dirty="0"/>
              <a:t>-</a:t>
            </a:r>
            <a:r>
              <a:rPr lang="fr-FR" b="1" dirty="0">
                <a:solidFill>
                  <a:srgbClr val="FF0000"/>
                </a:solidFill>
              </a:rPr>
              <a:t>Le roman psychologique </a:t>
            </a:r>
            <a:r>
              <a:rPr lang="fr-FR" dirty="0"/>
              <a:t>: Marivaux (Pierre </a:t>
            </a:r>
            <a:r>
              <a:rPr lang="fr-FR" dirty="0" err="1"/>
              <a:t>Carlet</a:t>
            </a:r>
            <a:r>
              <a:rPr lang="fr-FR" dirty="0"/>
              <a:t> de </a:t>
            </a:r>
            <a:r>
              <a:rPr lang="fr-FR" dirty="0" err="1"/>
              <a:t>Chamblin</a:t>
            </a:r>
            <a:r>
              <a:rPr lang="fr-FR" dirty="0"/>
              <a:t> de) (1668-1763): le roman d’analyse: </a:t>
            </a:r>
            <a:r>
              <a:rPr lang="fr-FR" i="1" dirty="0">
                <a:solidFill>
                  <a:srgbClr val="002060"/>
                </a:solidFill>
              </a:rPr>
              <a:t>La Vie de Marianne</a:t>
            </a:r>
            <a:r>
              <a:rPr lang="fr-FR" dirty="0"/>
              <a:t>(1731-1741), </a:t>
            </a:r>
            <a:r>
              <a:rPr lang="fr-FR" i="1" dirty="0">
                <a:solidFill>
                  <a:srgbClr val="002060"/>
                </a:solidFill>
              </a:rPr>
              <a:t>Le Paysan parvenu</a:t>
            </a:r>
          </a:p>
          <a:p>
            <a:pPr marL="0" indent="0">
              <a:buNone/>
            </a:pPr>
            <a:r>
              <a:rPr lang="fr-FR" dirty="0"/>
              <a:t>-</a:t>
            </a:r>
            <a:r>
              <a:rPr lang="fr-FR" b="1" dirty="0">
                <a:solidFill>
                  <a:srgbClr val="FF0000"/>
                </a:solidFill>
              </a:rPr>
              <a:t>Le roman sentimental</a:t>
            </a:r>
            <a:r>
              <a:rPr lang="fr-FR" dirty="0"/>
              <a:t>: il est très en vogue, et subit l’influence du roman sentimental anglais représenté par Richardson, auteur de </a:t>
            </a:r>
            <a:r>
              <a:rPr lang="fr-FR" i="1" dirty="0">
                <a:solidFill>
                  <a:srgbClr val="002060"/>
                </a:solidFill>
              </a:rPr>
              <a:t>Pamela</a:t>
            </a:r>
            <a:r>
              <a:rPr lang="fr-FR" dirty="0"/>
              <a:t> (1740) et de </a:t>
            </a:r>
            <a:r>
              <a:rPr lang="fr-FR" i="1" dirty="0">
                <a:solidFill>
                  <a:srgbClr val="002060"/>
                </a:solidFill>
              </a:rPr>
              <a:t>Clarisse </a:t>
            </a:r>
            <a:r>
              <a:rPr lang="fr-FR" i="1" dirty="0" err="1">
                <a:solidFill>
                  <a:srgbClr val="002060"/>
                </a:solidFill>
              </a:rPr>
              <a:t>Harlowe</a:t>
            </a:r>
            <a:r>
              <a:rPr lang="fr-FR" i="1" dirty="0">
                <a:solidFill>
                  <a:srgbClr val="002060"/>
                </a:solidFill>
              </a:rPr>
              <a:t> </a:t>
            </a:r>
            <a:r>
              <a:rPr lang="fr-FR" dirty="0"/>
              <a:t>(1748) : L’abbé Prévost (1697-1763): les ravages de la passion: </a:t>
            </a:r>
            <a:r>
              <a:rPr lang="fr-FR" i="1" dirty="0">
                <a:solidFill>
                  <a:srgbClr val="002060"/>
                </a:solidFill>
              </a:rPr>
              <a:t>L’Histoire du Chevalier des </a:t>
            </a:r>
            <a:r>
              <a:rPr lang="fr-FR" i="1" dirty="0" err="1">
                <a:solidFill>
                  <a:srgbClr val="002060"/>
                </a:solidFill>
              </a:rPr>
              <a:t>Grieux</a:t>
            </a:r>
            <a:r>
              <a:rPr lang="fr-FR" i="1" dirty="0">
                <a:solidFill>
                  <a:srgbClr val="002060"/>
                </a:solidFill>
              </a:rPr>
              <a:t> et de Manon </a:t>
            </a:r>
            <a:r>
              <a:rPr lang="fr-FR" i="1" dirty="0" err="1">
                <a:solidFill>
                  <a:srgbClr val="002060"/>
                </a:solidFill>
              </a:rPr>
              <a:t>Lescaut</a:t>
            </a:r>
            <a:endParaRPr lang="fr-FR" i="1" dirty="0">
              <a:solidFill>
                <a:srgbClr val="002060"/>
              </a:solidFill>
            </a:endParaRPr>
          </a:p>
          <a:p>
            <a:pPr marL="0" indent="0">
              <a:buNone/>
            </a:pPr>
            <a:r>
              <a:rPr lang="fr-FR" dirty="0"/>
              <a:t>Jean-Jacques Rousseau (1712-1778): les épanchements de la sensibilité : </a:t>
            </a:r>
            <a:r>
              <a:rPr lang="fr-FR" i="1" dirty="0">
                <a:solidFill>
                  <a:srgbClr val="002060"/>
                </a:solidFill>
              </a:rPr>
              <a:t>Julie ou la Nouvelle Héloïse </a:t>
            </a:r>
            <a:r>
              <a:rPr lang="fr-FR" dirty="0"/>
              <a:t>(1761)</a:t>
            </a:r>
          </a:p>
          <a:p>
            <a:pPr marL="0" indent="0">
              <a:buNone/>
            </a:pPr>
            <a:r>
              <a:rPr lang="fr-FR" b="1" dirty="0">
                <a:solidFill>
                  <a:srgbClr val="FF0000"/>
                </a:solidFill>
              </a:rPr>
              <a:t>-Le roman exotique </a:t>
            </a:r>
            <a:r>
              <a:rPr lang="fr-FR" dirty="0"/>
              <a:t>: Jacques-Henri Bernardin de Saint-Pierre (1737-1814): un disciple de Rousseau : </a:t>
            </a:r>
            <a:r>
              <a:rPr lang="fr-FR" i="1" dirty="0">
                <a:solidFill>
                  <a:srgbClr val="002060"/>
                </a:solidFill>
              </a:rPr>
              <a:t>Paul et Virginie </a:t>
            </a:r>
            <a:r>
              <a:rPr lang="fr-FR" dirty="0"/>
              <a:t>(1788)</a:t>
            </a:r>
          </a:p>
          <a:p>
            <a:pPr marL="0" indent="0">
              <a:buNone/>
            </a:pPr>
            <a:r>
              <a:rPr lang="fr-FR" dirty="0"/>
              <a:t>-</a:t>
            </a:r>
            <a:r>
              <a:rPr lang="fr-FR" b="1" dirty="0">
                <a:solidFill>
                  <a:srgbClr val="FF0000"/>
                </a:solidFill>
              </a:rPr>
              <a:t>Le roman libertin </a:t>
            </a:r>
            <a:r>
              <a:rPr lang="fr-FR" dirty="0"/>
              <a:t>: Pierre </a:t>
            </a:r>
            <a:r>
              <a:rPr lang="fr-FR" dirty="0" err="1"/>
              <a:t>Choderlos</a:t>
            </a:r>
            <a:r>
              <a:rPr lang="fr-FR" dirty="0"/>
              <a:t> de Laclos (1741-1803): un profond cynisme: </a:t>
            </a:r>
            <a:r>
              <a:rPr lang="fr-FR" i="1" dirty="0">
                <a:solidFill>
                  <a:srgbClr val="002060"/>
                </a:solidFill>
              </a:rPr>
              <a:t>Les Liaisons dangereuses </a:t>
            </a:r>
            <a:r>
              <a:rPr lang="fr-FR" dirty="0"/>
              <a:t>(1782), Donatien de </a:t>
            </a:r>
            <a:r>
              <a:rPr lang="fr-FR" dirty="0" err="1"/>
              <a:t>Sad</a:t>
            </a:r>
            <a:r>
              <a:rPr lang="fr-FR" dirty="0"/>
              <a:t> (1740-1814): </a:t>
            </a:r>
            <a:r>
              <a:rPr lang="fr-FR" i="1" dirty="0">
                <a:solidFill>
                  <a:srgbClr val="002060"/>
                </a:solidFill>
              </a:rPr>
              <a:t>La Nouvelle Justine ou les Malheurs de la vertu </a:t>
            </a:r>
          </a:p>
          <a:p>
            <a:pPr marL="0" indent="0">
              <a:buNone/>
            </a:pPr>
            <a:r>
              <a:rPr lang="fr-FR" i="1" dirty="0">
                <a:solidFill>
                  <a:srgbClr val="002060"/>
                </a:solidFill>
              </a:rPr>
              <a:t>- </a:t>
            </a:r>
            <a:r>
              <a:rPr lang="fr-FR" b="1" dirty="0">
                <a:solidFill>
                  <a:srgbClr val="FF0000"/>
                </a:solidFill>
              </a:rPr>
              <a:t>Le roman philosophique </a:t>
            </a:r>
            <a:r>
              <a:rPr lang="fr-FR" dirty="0"/>
              <a:t>: Montesquieu (Charles-Louis de </a:t>
            </a:r>
            <a:r>
              <a:rPr lang="fr-FR" dirty="0" err="1"/>
              <a:t>Secondat</a:t>
            </a:r>
            <a:r>
              <a:rPr lang="fr-FR" dirty="0"/>
              <a:t>)(1689-1755) : une fine satire : </a:t>
            </a:r>
            <a:r>
              <a:rPr lang="fr-FR" i="1" dirty="0">
                <a:solidFill>
                  <a:srgbClr val="0070C0"/>
                </a:solidFill>
              </a:rPr>
              <a:t>Les Lettres persanes</a:t>
            </a:r>
            <a:r>
              <a:rPr lang="fr-FR" dirty="0"/>
              <a:t>, Denis Diderot: le dialogue philosophique: </a:t>
            </a:r>
            <a:r>
              <a:rPr lang="fr-FR" i="1" dirty="0">
                <a:solidFill>
                  <a:srgbClr val="002060"/>
                </a:solidFill>
              </a:rPr>
              <a:t>Le Neveu de Rameau, Jacques le Fataliste et son maître</a:t>
            </a:r>
          </a:p>
          <a:p>
            <a:pPr marL="0" indent="0">
              <a:buNone/>
            </a:pPr>
            <a:r>
              <a:rPr lang="fr-FR" dirty="0">
                <a:solidFill>
                  <a:srgbClr val="002060"/>
                </a:solidFill>
              </a:rPr>
              <a:t>- </a:t>
            </a:r>
            <a:r>
              <a:rPr lang="fr-FR" b="1" dirty="0">
                <a:solidFill>
                  <a:srgbClr val="FF0000"/>
                </a:solidFill>
              </a:rPr>
              <a:t>Le conte philosophique </a:t>
            </a:r>
            <a:r>
              <a:rPr lang="fr-FR" dirty="0">
                <a:solidFill>
                  <a:srgbClr val="002060"/>
                </a:solidFill>
              </a:rPr>
              <a:t>: </a:t>
            </a:r>
            <a:r>
              <a:rPr lang="fr-FR" dirty="0"/>
              <a:t>Voltaire (1694-1778) : </a:t>
            </a:r>
            <a:r>
              <a:rPr lang="fr-FR" i="1" dirty="0">
                <a:solidFill>
                  <a:srgbClr val="002060"/>
                </a:solidFill>
              </a:rPr>
              <a:t>Zadig, </a:t>
            </a:r>
            <a:r>
              <a:rPr lang="fr-FR" i="1" dirty="0" err="1">
                <a:solidFill>
                  <a:srgbClr val="002060"/>
                </a:solidFill>
              </a:rPr>
              <a:t>Micromégas</a:t>
            </a:r>
            <a:r>
              <a:rPr lang="fr-FR" i="1" dirty="0">
                <a:solidFill>
                  <a:srgbClr val="002060"/>
                </a:solidFill>
              </a:rPr>
              <a:t>, Candide, L’Ingénu </a:t>
            </a:r>
          </a:p>
          <a:p>
            <a:endParaRPr lang="ar-IQ" dirty="0"/>
          </a:p>
        </p:txBody>
      </p:sp>
    </p:spTree>
    <p:extLst>
      <p:ext uri="{BB962C8B-B14F-4D97-AF65-F5344CB8AC3E}">
        <p14:creationId xmlns:p14="http://schemas.microsoft.com/office/powerpoint/2010/main" val="13659498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859</Words>
  <Application>Microsoft Office PowerPoint</Application>
  <PresentationFormat>On-screen Show (4:3)</PresentationFormat>
  <Paragraphs>38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XVIIIe siècle</vt:lpstr>
      <vt:lpstr>XVIIIe siècle</vt:lpstr>
      <vt:lpstr>Le contexte historique</vt:lpstr>
      <vt:lpstr>Mots clés du XVIIIe s.</vt:lpstr>
      <vt:lpstr>La littérature d’idées</vt:lpstr>
      <vt:lpstr>Le roman et le conte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XVIIIe siècle</dc:title>
  <dc:creator>master</dc:creator>
  <cp:lastModifiedBy>DR.Ahmed Saker 2o1O</cp:lastModifiedBy>
  <cp:revision>3</cp:revision>
  <dcterms:created xsi:type="dcterms:W3CDTF">2006-08-16T00:00:00Z</dcterms:created>
  <dcterms:modified xsi:type="dcterms:W3CDTF">2018-01-14T18:03:32Z</dcterms:modified>
</cp:coreProperties>
</file>