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1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i="1" dirty="0" smtClean="0"/>
              <a:t>Le roman </a:t>
            </a:r>
            <a:endParaRPr lang="ar-IQ" i="1" dirty="0"/>
          </a:p>
        </p:txBody>
      </p:sp>
      <p:sp>
        <p:nvSpPr>
          <p:cNvPr id="3" name="Subtitle 2"/>
          <p:cNvSpPr>
            <a:spLocks noGrp="1"/>
          </p:cNvSpPr>
          <p:nvPr>
            <p:ph type="subTitle" idx="1"/>
          </p:nvPr>
        </p:nvSpPr>
        <p:spPr/>
        <p:txBody>
          <a:bodyPr/>
          <a:lstStyle/>
          <a:p>
            <a:r>
              <a:rPr lang="fr-FR" dirty="0" smtClean="0"/>
              <a:t>Michel RAIMOND</a:t>
            </a:r>
            <a:endParaRPr lang="ar-IQ" dirty="0"/>
          </a:p>
        </p:txBody>
      </p:sp>
    </p:spTree>
    <p:extLst>
      <p:ext uri="{BB962C8B-B14F-4D97-AF65-F5344CB8AC3E}">
        <p14:creationId xmlns:p14="http://schemas.microsoft.com/office/powerpoint/2010/main" val="3475894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1400" dirty="0"/>
              <a:t>Précisant le rôle du lecteur, Michel Raimond distingue 2 lectures: innocente et critique, mais il faut noter que nous les pratiquons ensemble à cause de </a:t>
            </a:r>
            <a:r>
              <a:rPr lang="ar-IQ" sz="1400" dirty="0"/>
              <a:t> </a:t>
            </a:r>
            <a:r>
              <a:rPr lang="fr-FR" sz="1400" dirty="0"/>
              <a:t>l’intensité de l’attention qui se change par l’effet de la fatigue. Le roman est un art du temps; non seulement du temps de l’histoire contée, mais du temps </a:t>
            </a:r>
            <a:br>
              <a:rPr lang="fr-FR" sz="1400" dirty="0"/>
            </a:br>
            <a:r>
              <a:rPr lang="fr-FR" sz="1400" dirty="0"/>
              <a:t> qu’on met à la lire.</a:t>
            </a:r>
            <a:r>
              <a:rPr lang="ar-IQ" sz="1400" dirty="0"/>
              <a:t/>
            </a:r>
            <a:br>
              <a:rPr lang="ar-IQ" sz="1400" dirty="0"/>
            </a:br>
            <a:endParaRPr lang="ar-IQ" sz="1400" dirty="0"/>
          </a:p>
        </p:txBody>
      </p:sp>
      <p:sp>
        <p:nvSpPr>
          <p:cNvPr id="4" name="Text Placeholder 3"/>
          <p:cNvSpPr>
            <a:spLocks noGrp="1"/>
          </p:cNvSpPr>
          <p:nvPr>
            <p:ph type="body" idx="1"/>
          </p:nvPr>
        </p:nvSpPr>
        <p:spPr/>
        <p:txBody>
          <a:bodyPr/>
          <a:lstStyle/>
          <a:p>
            <a:r>
              <a:rPr lang="fr-FR" sz="1800" dirty="0"/>
              <a:t>Lecture Innocente ou naïve</a:t>
            </a:r>
            <a:endParaRPr lang="ar-IQ" sz="1800" dirty="0"/>
          </a:p>
          <a:p>
            <a:endParaRPr lang="ar-IQ" dirty="0"/>
          </a:p>
        </p:txBody>
      </p:sp>
      <p:sp>
        <p:nvSpPr>
          <p:cNvPr id="5" name="Content Placeholder 4"/>
          <p:cNvSpPr>
            <a:spLocks noGrp="1"/>
          </p:cNvSpPr>
          <p:nvPr>
            <p:ph sz="half" idx="2"/>
          </p:nvPr>
        </p:nvSpPr>
        <p:spPr/>
        <p:txBody>
          <a:bodyPr>
            <a:normAutofit fontScale="92500" lnSpcReduction="10000"/>
          </a:bodyPr>
          <a:lstStyle/>
          <a:p>
            <a:pPr marL="0" indent="0">
              <a:buNone/>
            </a:pPr>
            <a:r>
              <a:rPr lang="fr-FR" dirty="0">
                <a:solidFill>
                  <a:srgbClr val="0070C0"/>
                </a:solidFill>
              </a:rPr>
              <a:t>Lecteurs naïfs: </a:t>
            </a:r>
            <a:r>
              <a:rPr lang="fr-FR" dirty="0"/>
              <a:t>les jeunes gens, les jeunes femmes, les adolescents</a:t>
            </a:r>
            <a:endParaRPr lang="fr-FR" dirty="0">
              <a:solidFill>
                <a:srgbClr val="0070C0"/>
              </a:solidFill>
            </a:endParaRPr>
          </a:p>
          <a:p>
            <a:pPr marL="0" indent="0">
              <a:buNone/>
            </a:pPr>
            <a:r>
              <a:rPr lang="fr-FR" dirty="0"/>
              <a:t>-se contentent de suivre la pente du récit, de se laisser conduire par l’auteur.</a:t>
            </a:r>
          </a:p>
          <a:p>
            <a:pPr marL="0" indent="0">
              <a:buNone/>
            </a:pPr>
            <a:r>
              <a:rPr lang="fr-FR" dirty="0"/>
              <a:t>-s’intéressent seulement à l’histoire racontée</a:t>
            </a:r>
          </a:p>
          <a:p>
            <a:pPr marL="0" indent="0">
              <a:buNone/>
            </a:pPr>
            <a:r>
              <a:rPr lang="fr-FR" dirty="0"/>
              <a:t>-pour eux la qualité propre du romancier est l’aptitude à inventer des personnages et des histoires</a:t>
            </a:r>
          </a:p>
          <a:p>
            <a:endParaRPr lang="ar-IQ" dirty="0"/>
          </a:p>
        </p:txBody>
      </p:sp>
      <p:sp>
        <p:nvSpPr>
          <p:cNvPr id="6" name="Text Placeholder 5"/>
          <p:cNvSpPr>
            <a:spLocks noGrp="1"/>
          </p:cNvSpPr>
          <p:nvPr>
            <p:ph type="body" sz="quarter" idx="3"/>
          </p:nvPr>
        </p:nvSpPr>
        <p:spPr/>
        <p:txBody>
          <a:bodyPr/>
          <a:lstStyle/>
          <a:p>
            <a:r>
              <a:rPr lang="fr-FR" dirty="0"/>
              <a:t>Lecture Critique:</a:t>
            </a:r>
            <a:endParaRPr lang="ar-IQ" dirty="0"/>
          </a:p>
          <a:p>
            <a:endParaRPr lang="ar-IQ" dirty="0"/>
          </a:p>
        </p:txBody>
      </p:sp>
      <p:sp>
        <p:nvSpPr>
          <p:cNvPr id="7" name="Content Placeholder 6"/>
          <p:cNvSpPr>
            <a:spLocks noGrp="1"/>
          </p:cNvSpPr>
          <p:nvPr>
            <p:ph sz="quarter" idx="4"/>
          </p:nvPr>
        </p:nvSpPr>
        <p:spPr/>
        <p:txBody>
          <a:bodyPr/>
          <a:lstStyle/>
          <a:p>
            <a:pPr marL="0" indent="0" algn="just">
              <a:buNone/>
            </a:pPr>
            <a:r>
              <a:rPr lang="fr-FR" dirty="0">
                <a:solidFill>
                  <a:srgbClr val="0070C0"/>
                </a:solidFill>
              </a:rPr>
              <a:t>lecteur professionnel</a:t>
            </a:r>
            <a:r>
              <a:rPr lang="fr-FR" dirty="0"/>
              <a:t>- critique, étudiant, professeur- </a:t>
            </a:r>
          </a:p>
          <a:p>
            <a:pPr marL="0" indent="0" algn="just">
              <a:buNone/>
            </a:pPr>
            <a:r>
              <a:rPr lang="fr-FR" dirty="0"/>
              <a:t>-examine avec toute sont attention la durée narrative, les jeux du discours indirect libre, l’alternance des dialogues de des descriptions</a:t>
            </a:r>
            <a:endParaRPr lang="ar-IQ" dirty="0"/>
          </a:p>
          <a:p>
            <a:endParaRPr lang="ar-IQ" dirty="0"/>
          </a:p>
        </p:txBody>
      </p:sp>
    </p:spTree>
    <p:extLst>
      <p:ext uri="{BB962C8B-B14F-4D97-AF65-F5344CB8AC3E}">
        <p14:creationId xmlns:p14="http://schemas.microsoft.com/office/powerpoint/2010/main" val="2710133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fr-FR" dirty="0"/>
              <a:t>Forme et contenu </a:t>
            </a:r>
            <a:endParaRPr lang="ar-IQ" dirty="0"/>
          </a:p>
        </p:txBody>
      </p:sp>
      <p:sp>
        <p:nvSpPr>
          <p:cNvPr id="8" name="Content Placeholder 7"/>
          <p:cNvSpPr>
            <a:spLocks noGrp="1"/>
          </p:cNvSpPr>
          <p:nvPr>
            <p:ph idx="1"/>
          </p:nvPr>
        </p:nvSpPr>
        <p:spPr/>
        <p:txBody>
          <a:bodyPr>
            <a:normAutofit fontScale="92500" lnSpcReduction="20000"/>
          </a:bodyPr>
          <a:lstStyle/>
          <a:p>
            <a:r>
              <a:rPr lang="fr-FR" dirty="0"/>
              <a:t>L’attention critique se porte volontiers sur les procédés; observer l’alternance du récit et de la description, des dialogues et des analyses, d’étudier les jeux de point de vue et de la focalisation, etc… Mais il faut aussi étudier le contenu, la matière, l’objet du roman.</a:t>
            </a:r>
          </a:p>
          <a:p>
            <a:r>
              <a:rPr lang="fr-FR" dirty="0"/>
              <a:t>La distinction entre l’histoire et la narration, entre l’invention et les modalités de la présentation, est imposée par les nécessités de l’exposé plus que par la nature des choses : peut-on concevoir un contenu sans forme ou une forme sans contenu?</a:t>
            </a:r>
            <a:endParaRPr lang="ar-IQ" dirty="0"/>
          </a:p>
          <a:p>
            <a:endParaRPr lang="ar-IQ" dirty="0"/>
          </a:p>
        </p:txBody>
      </p:sp>
    </p:spTree>
    <p:extLst>
      <p:ext uri="{BB962C8B-B14F-4D97-AF65-F5344CB8AC3E}">
        <p14:creationId xmlns:p14="http://schemas.microsoft.com/office/powerpoint/2010/main" val="2758639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L’imaginaire et le réel</a:t>
            </a:r>
            <a:endParaRPr lang="ar-IQ" dirty="0"/>
          </a:p>
        </p:txBody>
      </p:sp>
      <p:sp>
        <p:nvSpPr>
          <p:cNvPr id="3" name="Content Placeholder 2"/>
          <p:cNvSpPr>
            <a:spLocks noGrp="1"/>
          </p:cNvSpPr>
          <p:nvPr>
            <p:ph idx="1"/>
          </p:nvPr>
        </p:nvSpPr>
        <p:spPr/>
        <p:txBody>
          <a:bodyPr>
            <a:normAutofit fontScale="62500" lnSpcReduction="20000"/>
          </a:bodyPr>
          <a:lstStyle/>
          <a:p>
            <a:pPr marL="0" indent="0">
              <a:buNone/>
            </a:pPr>
            <a:r>
              <a:rPr lang="fr-FR" dirty="0"/>
              <a:t>Le succès du roman, la faveur dont il jouit auprès du public, l’intérêt qu’il suscite chez les lecteurs tiennent au fait qu’il nous livre à la fois les prestiges de l’imaginaire et la saveur du réel.</a:t>
            </a:r>
          </a:p>
          <a:p>
            <a:pPr marL="0" indent="0">
              <a:buNone/>
            </a:pPr>
            <a:r>
              <a:rPr lang="fr-FR" dirty="0"/>
              <a:t>-Quand on lit un roman, une infinité de minuscules opérations intellectuelles se produisent sans discontinuer: pendant que l’œil parcourt les lignes, l’esprit ne cesse d’enregistrer des informations: ici une indication descriptive, là la surprise d’un événement inattendu, ailleurs la silhouette d’un personnage ou le propos qu’il tient.</a:t>
            </a:r>
          </a:p>
          <a:p>
            <a:pPr marL="0" indent="0">
              <a:buNone/>
            </a:pPr>
            <a:r>
              <a:rPr lang="fr-FR" dirty="0"/>
              <a:t>A cela s’ajoute le fait que le texte n’est pas contraignant comme les images d’un film : à chaque mot, à chaque phase, des interférences se produisent : des souvenirs personnels, des images nées de la rêverie intime viennent indiscrètement circuler entre les lignes.</a:t>
            </a:r>
          </a:p>
          <a:p>
            <a:pPr marL="0" indent="0">
              <a:buNone/>
            </a:pPr>
            <a:r>
              <a:rPr lang="fr-FR" dirty="0">
                <a:solidFill>
                  <a:srgbClr val="FF0000"/>
                </a:solidFill>
              </a:rPr>
              <a:t>-La seule chose qui soit réelle dans un roman, c’est son format, son volume, les couleurs de sa couverture, le nombre qu’il comporte.</a:t>
            </a:r>
          </a:p>
          <a:p>
            <a:pPr marL="0" indent="0">
              <a:buNone/>
            </a:pPr>
            <a:r>
              <a:rPr lang="fr-FR" dirty="0">
                <a:solidFill>
                  <a:schemeClr val="tx2"/>
                </a:solidFill>
              </a:rPr>
              <a:t>-</a:t>
            </a:r>
            <a:r>
              <a:rPr lang="fr-FR" dirty="0">
                <a:solidFill>
                  <a:srgbClr val="00B0F0"/>
                </a:solidFill>
              </a:rPr>
              <a:t>Lire ou écrire un roman, ce n’est pas être placé devant une peinture du réel, c’est pénétrer dans un univers fictif suscité par une suite de mots et de phrases.</a:t>
            </a:r>
          </a:p>
          <a:p>
            <a:endParaRPr lang="ar-IQ" dirty="0"/>
          </a:p>
        </p:txBody>
      </p:sp>
    </p:spTree>
    <p:extLst>
      <p:ext uri="{BB962C8B-B14F-4D97-AF65-F5344CB8AC3E}">
        <p14:creationId xmlns:p14="http://schemas.microsoft.com/office/powerpoint/2010/main" val="879852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Le roman, genre sans loi</a:t>
            </a:r>
            <a:endParaRPr lang="ar-IQ" dirty="0"/>
          </a:p>
        </p:txBody>
      </p:sp>
      <p:sp>
        <p:nvSpPr>
          <p:cNvPr id="3" name="Content Placeholder 2"/>
          <p:cNvSpPr>
            <a:spLocks noGrp="1"/>
          </p:cNvSpPr>
          <p:nvPr>
            <p:ph idx="1"/>
          </p:nvPr>
        </p:nvSpPr>
        <p:spPr/>
        <p:txBody>
          <a:bodyPr>
            <a:normAutofit fontScale="55000" lnSpcReduction="20000"/>
          </a:bodyPr>
          <a:lstStyle/>
          <a:p>
            <a:pPr marL="0" indent="0">
              <a:buNone/>
            </a:pPr>
            <a:r>
              <a:rPr lang="fr-FR" dirty="0"/>
              <a:t>-Malgré ses origines lointaines, qui remontent au Moyen Age et même à l’Antiquité gréco-romaine, le roman a longtemps fait figure </a:t>
            </a:r>
            <a:r>
              <a:rPr lang="fr-FR" dirty="0">
                <a:solidFill>
                  <a:srgbClr val="0070C0"/>
                </a:solidFill>
              </a:rPr>
              <a:t>d’enfant de Bohême </a:t>
            </a:r>
            <a:r>
              <a:rPr lang="fr-FR" dirty="0"/>
              <a:t>: il n’a jamais connu de loi. Au XVIIe et au XVIIIe siècle, </a:t>
            </a:r>
            <a:r>
              <a:rPr lang="fr-FR" dirty="0" err="1"/>
              <a:t>bp</a:t>
            </a:r>
            <a:r>
              <a:rPr lang="fr-FR" dirty="0"/>
              <a:t> d’auteurs ne peuvent s’empêcher de le regarder avec </a:t>
            </a:r>
            <a:r>
              <a:rPr lang="fr-FR" dirty="0" err="1"/>
              <a:t>qq</a:t>
            </a:r>
            <a:r>
              <a:rPr lang="fr-FR" dirty="0"/>
              <a:t> condescendance :il n’est pas un genre noble, il n’a jamais fait l’objet d’une poétique, il a grandi un peu au hasard et, pour tout dire il fait figure de parvenu ou d’aventurier.</a:t>
            </a:r>
          </a:p>
          <a:p>
            <a:pPr marL="0" indent="0">
              <a:buNone/>
            </a:pPr>
            <a:r>
              <a:rPr lang="fr-FR" dirty="0"/>
              <a:t>-Cependant, depuis </a:t>
            </a:r>
            <a:r>
              <a:rPr lang="fr-FR" i="1" dirty="0"/>
              <a:t>La Nouvelle Héloïse</a:t>
            </a:r>
            <a:r>
              <a:rPr lang="fr-FR" dirty="0"/>
              <a:t>, il n’a pas cessé d’étendre son empire. Il a assuré son hégémonie sur les autres genres.</a:t>
            </a:r>
          </a:p>
          <a:p>
            <a:pPr marL="0" indent="0">
              <a:buNone/>
            </a:pPr>
            <a:r>
              <a:rPr lang="fr-FR" dirty="0"/>
              <a:t>-C’est un </a:t>
            </a:r>
            <a:r>
              <a:rPr lang="fr-FR" dirty="0">
                <a:solidFill>
                  <a:srgbClr val="0070C0"/>
                </a:solidFill>
              </a:rPr>
              <a:t>genre ouvert à tous les procédés qui lui convenaient</a:t>
            </a:r>
            <a:r>
              <a:rPr lang="fr-FR" dirty="0"/>
              <a:t>; il a envisagé comme son domaine propre </a:t>
            </a:r>
            <a:r>
              <a:rPr lang="fr-FR" dirty="0">
                <a:solidFill>
                  <a:srgbClr val="0070C0"/>
                </a:solidFill>
              </a:rPr>
              <a:t>toutes les choses de la vie humaine </a:t>
            </a:r>
            <a:r>
              <a:rPr lang="fr-FR" dirty="0"/>
              <a:t>: on le voit faite la chronique d’une époque ou procéder à l’exploration des zones obscures de l’âme. Il s’inspire sans arrêt de modèles différents. Il est, comme on sait, dérivé de l’épopée; d’un autre côté, c’est </a:t>
            </a:r>
            <a:r>
              <a:rPr lang="fr-FR" dirty="0">
                <a:solidFill>
                  <a:srgbClr val="0070C0"/>
                </a:solidFill>
              </a:rPr>
              <a:t>la narration historique </a:t>
            </a:r>
            <a:r>
              <a:rPr lang="fr-FR" dirty="0"/>
              <a:t>qui a été comme un </a:t>
            </a:r>
            <a:r>
              <a:rPr lang="fr-FR" i="1" dirty="0"/>
              <a:t>patron</a:t>
            </a:r>
            <a:r>
              <a:rPr lang="fr-FR" dirty="0"/>
              <a:t> pour beaucoup de romanciers. Le développement de </a:t>
            </a:r>
            <a:r>
              <a:rPr lang="fr-FR" dirty="0">
                <a:solidFill>
                  <a:srgbClr val="0070C0"/>
                </a:solidFill>
              </a:rPr>
              <a:t>la correspondance </a:t>
            </a:r>
            <a:r>
              <a:rPr lang="fr-FR" dirty="0"/>
              <a:t>a donné naissance aux chefs-d’œuvre du roman par lettres, </a:t>
            </a:r>
            <a:r>
              <a:rPr lang="fr-FR" i="1" dirty="0"/>
              <a:t>La Nouvelle Héloïse </a:t>
            </a:r>
            <a:r>
              <a:rPr lang="fr-FR" dirty="0"/>
              <a:t>et</a:t>
            </a:r>
            <a:r>
              <a:rPr lang="fr-FR" i="1" dirty="0"/>
              <a:t> Les Liaisons dangereuses. </a:t>
            </a:r>
            <a:r>
              <a:rPr lang="fr-FR"/>
              <a:t>Aux XXe siècle, il a emprunté au cinéma beaucoup de procédés narratifs; et, pour prendre un autre exemple, un roman comme celui de Robert Pinget, </a:t>
            </a:r>
            <a:r>
              <a:rPr lang="fr-FR" i="1"/>
              <a:t>L’Inquisitoire</a:t>
            </a:r>
            <a:r>
              <a:rPr lang="fr-FR"/>
              <a:t>, a été tout entier composé selon le schéma d’un questionnaire d’enquête.</a:t>
            </a:r>
          </a:p>
          <a:p>
            <a:endParaRPr lang="ar-IQ"/>
          </a:p>
        </p:txBody>
      </p:sp>
    </p:spTree>
    <p:extLst>
      <p:ext uri="{BB962C8B-B14F-4D97-AF65-F5344CB8AC3E}">
        <p14:creationId xmlns:p14="http://schemas.microsoft.com/office/powerpoint/2010/main" val="339741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733</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Le roman </vt:lpstr>
      <vt:lpstr>Précisant le rôle du lecteur, Michel Raimond distingue 2 lectures: innocente et critique, mais il faut noter que nous les pratiquons ensemble à cause de  l’intensité de l’attention qui se change par l’effet de la fatigue. Le roman est un art du temps; non seulement du temps de l’histoire contée, mais du temps   qu’on met à la lire. </vt:lpstr>
      <vt:lpstr>Forme et contenu </vt:lpstr>
      <vt:lpstr>L’imaginaire et le réel</vt:lpstr>
      <vt:lpstr>Le roman, genre sans loi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roman </dc:title>
  <dc:creator>master</dc:creator>
  <cp:lastModifiedBy>DR.Ahmed Saker 2o1O</cp:lastModifiedBy>
  <cp:revision>2</cp:revision>
  <dcterms:created xsi:type="dcterms:W3CDTF">2006-08-16T00:00:00Z</dcterms:created>
  <dcterms:modified xsi:type="dcterms:W3CDTF">2018-01-14T18:12:56Z</dcterms:modified>
</cp:coreProperties>
</file>