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1/14/2018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25</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الرموز والتحليل اللغوي/ الرمز المجازي</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اللغة، أو بمعنى أدق الدراسات اللغوية، كانت وما زالت إلى حد كبير في بعض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الأنثروبولوجية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نموذج يُحتذى به، ذلك لأنها تعد ذات أهمية جوهرية ليس فقط في فهم وجود الثقافة التي تميز الإنسان عن سائر الكائنات الأخرى، بل أيضاً في إدراك الرموز المتضمنة في الثقافة ذاتها. وقد تطورت الدراسات اللغوية من خلال عمليات الكشف عن الظواهر </a:t>
            </a:r>
            <a:r>
              <a:rPr lang="ar-IQ" sz="2800" dirty="0" err="1">
                <a:latin typeface="Calibri" panose="020F0502020204030204" pitchFamily="34" charset="0"/>
                <a:ea typeface="Calibri" panose="020F0502020204030204" pitchFamily="34" charset="0"/>
                <a:cs typeface="Simplified Arabic" panose="02020603050405020304" pitchFamily="18" charset="-78"/>
              </a:rPr>
              <a:t>المنمطة</a:t>
            </a:r>
            <a:r>
              <a:rPr lang="ar-IQ" sz="2800" dirty="0">
                <a:latin typeface="Calibri" panose="020F0502020204030204" pitchFamily="34" charset="0"/>
                <a:ea typeface="Calibri" panose="020F0502020204030204" pitchFamily="34" charset="0"/>
                <a:cs typeface="Simplified Arabic" panose="02020603050405020304" pitchFamily="18" charset="-78"/>
              </a:rPr>
              <a:t> ثقافياً وتحديد هذه الظواهر فيما يعرف بالأبنية اللاشعورية والعميقة لدى من يتحدث بها.</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r>
              <a:rPr lang="ar-IQ" sz="2800" dirty="0">
                <a:ea typeface="Calibri" panose="020F0502020204030204" pitchFamily="34" charset="0"/>
                <a:cs typeface="Simplified Arabic" panose="02020603050405020304" pitchFamily="18" charset="-78"/>
              </a:rPr>
              <a:t>وقد حاول بعض العلماء تتبع العلاقة بين ظهور أنماط معينة من التعبيرات اللغوية مثل المجاز أو الاستعارة والكناية والدالات والمعاني الرمزية المتضمنة فيها. وكان نتيجة المحاولات أن ظهر اتجاهان. الأول تزعمه ماكس مولر </a:t>
            </a:r>
            <a:r>
              <a:rPr lang="en-US" sz="2800" dirty="0">
                <a:latin typeface="Simplified Arabic" panose="02020603050405020304" pitchFamily="18" charset="-78"/>
                <a:ea typeface="Calibri" panose="020F0502020204030204" pitchFamily="34" charset="0"/>
              </a:rPr>
              <a:t>Max Muller</a:t>
            </a:r>
            <a:r>
              <a:rPr lang="ar-IQ" sz="2800" dirty="0">
                <a:latin typeface="Simplified Arabic" panose="02020603050405020304" pitchFamily="18" charset="-78"/>
                <a:ea typeface="Calibri" panose="020F0502020204030204" pitchFamily="34" charset="0"/>
              </a:rPr>
              <a:t> في القرن التاسع عشر.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وطبقاً لهذا الاتجاه فإن كل التعبيرات الرمزية تكون نتاج عملية إضافة المعنى إلى الحقائق التجريبية التي يختبرها الانسان. والاتجاه الثاني المقابل للاتجاه السابق يتزعمه أوين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بارفيلد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en-US" sz="2800" dirty="0">
                <a:latin typeface="Simplified Arabic" panose="02020603050405020304" pitchFamily="18" charset="-78"/>
                <a:ea typeface="Calibri" panose="020F0502020204030204" pitchFamily="34" charset="0"/>
                <a:cs typeface="Arial" panose="020B0604020202020204" pitchFamily="34" charset="0"/>
              </a:rPr>
              <a:t>Owen Barfield</a:t>
            </a:r>
            <a:r>
              <a:rPr lang="ar-IQ" sz="2800" dirty="0">
                <a:latin typeface="Calibri" panose="020F0502020204030204" pitchFamily="34" charset="0"/>
                <a:ea typeface="Calibri" panose="020F0502020204030204" pitchFamily="34" charset="0"/>
                <a:cs typeface="Simplified Arabic" panose="02020603050405020304" pitchFamily="18" charset="-78"/>
              </a:rPr>
              <a:t>، وطبقاً لأفكار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بارفيلد</a:t>
            </a:r>
            <a:r>
              <a:rPr lang="ar-IQ" sz="2800" dirty="0">
                <a:latin typeface="Calibri" panose="020F0502020204030204" pitchFamily="34" charset="0"/>
                <a:ea typeface="Calibri" panose="020F0502020204030204" pitchFamily="34" charset="0"/>
                <a:cs typeface="Simplified Arabic" panose="02020603050405020304" pitchFamily="18" charset="-78"/>
              </a:rPr>
              <a:t> فإن اللغة لم تتطور من المحسوس إلى المجرد بتطور التفكير البشري، اذ يمكن للرجل البدائي أن يستخدم كلمة واحدة تشير إلى موضوعات مادية وتصورات مجردة في آن واحد، بمعنى أنها أي الكلمة تتضمن نوعين من المعاني الحسية والمجردة في الوقت نفسه.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وقد ظهرت تيارات واتجاهات حديثة في التعامل مع الرمز من حيث أنه يرتبط ارتباطاً قوياً بالأشكال اللغوية من المجاز، وهي تعد فتحاً جديداً للأنثروبولوجيا الرمزية. وتتأكد هذه الحقيقة عندما ندرك أن أشكال المجاز مثلها مثل المعاني، لا تنصر في موضوعات أو كائنات بعينها، كما أنها ليست محدودة في تعبيرات لغوية فقط، بل تمتد الى أفعال وممارسات معينة.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وهذا ما قصده كينيث بيرك عندما تحدث عن المجازات على انها فعل رمزي. وتعرف الرموز المجازية في الدوائر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المهتمة بالتحليل اللغوي على أنها رموز متعددة ذات دلالات ومعانِ متعددة في سياقات متنوعة تقوم بوظيفتها من حيث هي أنماط وأنواع مختلفة من المجاز كالاستعارة والكناية وما شابة ذلك.</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وأهم أنواع الاشكال المجازية التي استحوذت على اهتمام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الانثروبولوجيين</a:t>
            </a:r>
            <a:r>
              <a:rPr lang="ar-IQ" sz="2800" dirty="0">
                <a:latin typeface="Calibri" panose="020F0502020204030204" pitchFamily="34" charset="0"/>
                <a:ea typeface="Calibri" panose="020F0502020204030204" pitchFamily="34" charset="0"/>
                <a:cs typeface="Simplified Arabic" panose="02020603050405020304" pitchFamily="18" charset="-78"/>
              </a:rPr>
              <a:t> نوعان هما: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أولاً: الاستعارة والكناية أو المجاز المرسل</a:t>
            </a:r>
            <a:r>
              <a:rPr lang="ar-IQ" sz="2400" dirty="0">
                <a:latin typeface="Calibri" panose="020F0502020204030204" pitchFamily="34" charset="0"/>
                <a:ea typeface="Calibri" panose="020F0502020204030204" pitchFamily="34" charset="0"/>
                <a:cs typeface="Simplified Arabic" panose="02020603050405020304" pitchFamily="18" charset="-78"/>
              </a:rPr>
              <a:t>: والاستعارة عبارة عن استخدام أو تطبيق صفة أو خاصية لمجال معنوي معين من حيث هي حامل أو تصور لخاصية تنتمي إلى مجال لآخر مختلف اعتماداً على التشابه المدرك بين هاتين الخاصتين. فالاستعارة اذاً تعتمد على مبدأ التماثل أو التشابه بين صفتين أو خاصيتين تنتميان إلى مجالين معنويين مختلفين.</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ثانياً: الكناية أو المجاز المرسل:</a:t>
            </a:r>
            <a:r>
              <a:rPr lang="ar-IQ" sz="2400" dirty="0">
                <a:latin typeface="Calibri" panose="020F0502020204030204" pitchFamily="34" charset="0"/>
                <a:ea typeface="Calibri" panose="020F0502020204030204" pitchFamily="34" charset="0"/>
                <a:cs typeface="Simplified Arabic" panose="02020603050405020304" pitchFamily="18" charset="-78"/>
              </a:rPr>
              <a:t> وهي شكل من أشكال المجاز الذي يستبدل فيه جزء أو خاصية لشيء ما بالشيء ذاته ككل. فالعلاقة اذاً هي علاقة داخل مجال معنوي واحد وهي أيضاً علاقة جزء بكل اعتماداً على مبدأ الاتصال.</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المشكلة التي </a:t>
            </a:r>
            <a:r>
              <a:rPr lang="ar-IQ" sz="2800" dirty="0" err="1">
                <a:latin typeface="Calibri" panose="020F0502020204030204" pitchFamily="34" charset="0"/>
                <a:ea typeface="Calibri" panose="020F0502020204030204" pitchFamily="34" charset="0"/>
                <a:cs typeface="Simplified Arabic" panose="02020603050405020304" pitchFamily="18" charset="-78"/>
              </a:rPr>
              <a:t>يواجهها</a:t>
            </a:r>
            <a:r>
              <a:rPr lang="ar-IQ" sz="2800" dirty="0">
                <a:latin typeface="Calibri" panose="020F0502020204030204" pitchFamily="34" charset="0"/>
                <a:ea typeface="Calibri" panose="020F0502020204030204" pitchFamily="34" charset="0"/>
                <a:cs typeface="Simplified Arabic" panose="02020603050405020304" pitchFamily="18" charset="-78"/>
              </a:rPr>
              <a:t> التحليل الانثروبولوجي هي كيفية تطوير نظرية معينة حول طبيعة الرموز المجازية أو اشكال الاستعارة والكناية بصورة تتسق وتتطابق </a:t>
            </a:r>
            <a:r>
              <a:rPr lang="ar-IQ" sz="2800" dirty="0" smtClean="0">
                <a:latin typeface="Calibri" panose="020F0502020204030204" pitchFamily="34" charset="0"/>
                <a:ea typeface="Calibri" panose="020F0502020204030204" pitchFamily="34" charset="0"/>
                <a:cs typeface="Simplified Arabic" panose="02020603050405020304" pitchFamily="18" charset="-78"/>
              </a:rPr>
              <a:t>مع </a:t>
            </a:r>
            <a:r>
              <a:rPr lang="ar-IQ" sz="2800" dirty="0">
                <a:latin typeface="Calibri" panose="020F0502020204030204" pitchFamily="34" charset="0"/>
                <a:ea typeface="Calibri" panose="020F0502020204030204" pitchFamily="34" charset="0"/>
                <a:cs typeface="Simplified Arabic" panose="02020603050405020304" pitchFamily="18" charset="-78"/>
              </a:rPr>
              <a:t>أهميتها ودورها في فهم الاشكال الثقافية. وبصورة </a:t>
            </a:r>
            <a:r>
              <a:rPr lang="ar-IQ" sz="2800">
                <a:latin typeface="Calibri" panose="020F0502020204030204" pitchFamily="34" charset="0"/>
                <a:ea typeface="Calibri" panose="020F0502020204030204" pitchFamily="34" charset="0"/>
                <a:cs typeface="Simplified Arabic" panose="02020603050405020304" pitchFamily="18" charset="-78"/>
              </a:rPr>
              <a:t>أكثر </a:t>
            </a:r>
            <a:r>
              <a:rPr lang="ar-IQ" sz="2800" smtClean="0">
                <a:latin typeface="Calibri" panose="020F0502020204030204" pitchFamily="34" charset="0"/>
                <a:ea typeface="Calibri" panose="020F0502020204030204" pitchFamily="34" charset="0"/>
                <a:cs typeface="Simplified Arabic" panose="02020603050405020304" pitchFamily="18" charset="-78"/>
              </a:rPr>
              <a:t>تحديداً </a:t>
            </a:r>
            <a:r>
              <a:rPr lang="ar-IQ" sz="2800" dirty="0">
                <a:latin typeface="Calibri" panose="020F0502020204030204" pitchFamily="34" charset="0"/>
                <a:ea typeface="Calibri" panose="020F0502020204030204" pitchFamily="34" charset="0"/>
                <a:cs typeface="Simplified Arabic" panose="02020603050405020304" pitchFamily="18" charset="-78"/>
              </a:rPr>
              <a:t>كيف يمكن تأويل بعض العبارات والقضايا وما يرتبط بها من أفعال وشعائر وطقوس معينة تبدو للآخر أو الانثروبولوجي في ظاهرها عبارات وشعائر غريبة او غير منطقية.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TotalTime>
  <Words>519</Words>
  <Application>Microsoft Office PowerPoint</Application>
  <PresentationFormat>ملء الشاشة</PresentationFormat>
  <Paragraphs>15</Paragraphs>
  <Slides>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6</vt:i4>
      </vt:variant>
    </vt:vector>
  </HeadingPairs>
  <TitlesOfParts>
    <vt:vector size="13" baseType="lpstr">
      <vt:lpstr>Arial</vt:lpstr>
      <vt:lpstr>Calibri</vt:lpstr>
      <vt:lpstr>Simplified Arabic</vt:lpstr>
      <vt:lpstr>Tahoma</vt:lpstr>
      <vt:lpstr>Trebuchet MS</vt:lpstr>
      <vt:lpstr>Wingdings 3</vt:lpstr>
      <vt:lpstr>Facet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10</cp:revision>
  <dcterms:created xsi:type="dcterms:W3CDTF">1980-01-01T20:09:53Z</dcterms:created>
  <dcterms:modified xsi:type="dcterms:W3CDTF">2018-01-14T19:54:08Z</dcterms:modified>
</cp:coreProperties>
</file>