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on a souvent tenté de saisir l’essence esthétique du roman en le comparant aux genres voisins du conte, de la nouvelle et du récit. </a:t>
            </a:r>
            <a:r>
              <a:rPr lang="ar-IQ" dirty="0"/>
              <a:t/>
            </a:r>
            <a:br>
              <a:rPr lang="ar-IQ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2762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1663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dirty="0"/>
              <a:t>on a souvent tenté de saisir l’essence esthétique du roman en le comparant aux genres voisins du conte, de la nouvelle et du récit. </a:t>
            </a:r>
            <a:endParaRPr lang="ar-IQ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601878"/>
              </p:ext>
            </p:extLst>
          </p:nvPr>
        </p:nvGraphicFramePr>
        <p:xfrm>
          <a:off x="495300" y="838200"/>
          <a:ext cx="8277046" cy="70586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87861"/>
                <a:gridCol w="2188349"/>
                <a:gridCol w="1988105"/>
                <a:gridCol w="2312731"/>
              </a:tblGrid>
              <a:tr h="274043"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Récit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Roman 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Conte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Nouvelle </a:t>
                      </a:r>
                      <a:endParaRPr lang="ar-IQ" sz="1200" dirty="0"/>
                    </a:p>
                  </a:txBody>
                  <a:tcPr/>
                </a:tc>
              </a:tr>
              <a:tr h="774627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Entre les deux</a:t>
                      </a:r>
                      <a:endParaRPr lang="ar-IQ" sz="1200" dirty="0" smtClean="0"/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Long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fr-FR" sz="1200" baseline="0" dirty="0" err="1" smtClean="0">
                          <a:solidFill>
                            <a:srgbClr val="FF0000"/>
                          </a:solidFill>
                        </a:rPr>
                        <a:t>qqs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centaines de pages)</a:t>
                      </a:r>
                    </a:p>
                    <a:p>
                      <a:pPr marL="171450" indent="-171450" algn="l" rtl="1">
                        <a:buFontTx/>
                        <a:buChar char="-"/>
                      </a:pP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Est une succession</a:t>
                      </a:r>
                    </a:p>
                    <a:p>
                      <a:pPr marL="171450" indent="-171450" algn="l" rtl="1">
                        <a:buFontTx/>
                        <a:buChar char="-"/>
                      </a:pP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Est une symphonie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bref (</a:t>
                      </a:r>
                      <a:r>
                        <a:rPr lang="fr-FR" sz="1200" dirty="0" err="1" smtClean="0"/>
                        <a:t>qqs</a:t>
                      </a:r>
                      <a:r>
                        <a:rPr lang="fr-FR" sz="1200" dirty="0" smtClean="0"/>
                        <a:t> dizaines de pages)</a:t>
                      </a:r>
                    </a:p>
                    <a:p>
                      <a:pPr algn="l" rtl="1"/>
                      <a:r>
                        <a:rPr lang="fr-FR" sz="1200" dirty="0" smtClean="0"/>
                        <a:t>Un épisode</a:t>
                      </a:r>
                    </a:p>
                    <a:p>
                      <a:pPr algn="l" rtl="1"/>
                      <a:r>
                        <a:rPr lang="fr-FR" sz="1200" dirty="0" smtClean="0"/>
                        <a:t>Un</a:t>
                      </a:r>
                      <a:r>
                        <a:rPr lang="fr-FR" sz="1200" baseline="0" dirty="0" smtClean="0"/>
                        <a:t> solo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err="1" smtClean="0"/>
                        <a:t>breve</a:t>
                      </a:r>
                      <a:r>
                        <a:rPr lang="fr-FR" sz="1200" dirty="0" smtClean="0"/>
                        <a:t> (</a:t>
                      </a:r>
                      <a:r>
                        <a:rPr lang="fr-FR" sz="1200" dirty="0" err="1" smtClean="0"/>
                        <a:t>qqs</a:t>
                      </a:r>
                      <a:r>
                        <a:rPr lang="fr-FR" sz="1200" dirty="0" smtClean="0"/>
                        <a:t> dizaines de pages)</a:t>
                      </a:r>
                    </a:p>
                    <a:p>
                      <a:pPr algn="l" rtl="1"/>
                      <a:r>
                        <a:rPr lang="fr-FR" sz="1200" dirty="0" smtClean="0"/>
                        <a:t>Un épisode</a:t>
                      </a:r>
                    </a:p>
                    <a:p>
                      <a:pPr algn="l" rtl="1"/>
                      <a:r>
                        <a:rPr lang="fr-FR" sz="1200" dirty="0" smtClean="0"/>
                        <a:t>Un</a:t>
                      </a:r>
                      <a:r>
                        <a:rPr lang="fr-FR" sz="1200" baseline="0" dirty="0" smtClean="0"/>
                        <a:t> solo</a:t>
                      </a:r>
                      <a:endParaRPr lang="ar-IQ" sz="1200" dirty="0"/>
                    </a:p>
                  </a:txBody>
                  <a:tcPr/>
                </a:tc>
              </a:tr>
              <a:tr h="557693"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Gide:</a:t>
                      </a:r>
                      <a:r>
                        <a:rPr lang="fr-FR" sz="1200" baseline="0" dirty="0" smtClean="0"/>
                        <a:t> le récit présente un ou deux personnages qui vivent un drame moral;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Prend le temps de faire vivre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des personnages dans la durée.</a:t>
                      </a:r>
                      <a:endParaRPr lang="ar-IQ" sz="12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 rtl="1"/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Situation</a:t>
                      </a:r>
                      <a:r>
                        <a:rPr lang="fr-FR" sz="1200" baseline="0" dirty="0" smtClean="0"/>
                        <a:t> frappante, insolite, exceptionnelle</a:t>
                      </a:r>
                      <a:endParaRPr lang="ar-IQ" sz="1200" dirty="0" smtClean="0"/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Situation</a:t>
                      </a:r>
                      <a:r>
                        <a:rPr lang="fr-FR" sz="1200" baseline="0" dirty="0" smtClean="0"/>
                        <a:t> frappante, insolite, exceptionnelle</a:t>
                      </a:r>
                      <a:endParaRPr lang="ar-IQ" sz="1200" dirty="0" smtClean="0"/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</a:tr>
              <a:tr h="1141749">
                <a:tc>
                  <a:txBody>
                    <a:bodyPr/>
                    <a:lstStyle/>
                    <a:p>
                      <a:pPr algn="l" rtl="1"/>
                      <a:r>
                        <a:rPr lang="fr-FR" sz="1200" baseline="0" dirty="0" smtClean="0"/>
                        <a:t>il élimine tout ce qui n’est pas essentiel; il ne retient que ce qui est frappant, significatif;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Gide: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il concevait le roman comme une œuvre « déconcentrée », soumise à une diversité de points de vue et de personnages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- cherche à obtenir des effets de relief et </a:t>
                      </a:r>
                      <a:r>
                        <a:rPr lang="fr-FR" sz="1200" baseline="0" dirty="0" smtClean="0"/>
                        <a:t> </a:t>
                      </a:r>
                      <a:r>
                        <a:rPr lang="fr-FR" sz="1200" dirty="0" smtClean="0"/>
                        <a:t>d’intensité</a:t>
                      </a:r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-cherche à obtenir des effets de relief et </a:t>
                      </a:r>
                      <a:r>
                        <a:rPr lang="fr-FR" sz="1200" baseline="0" dirty="0" smtClean="0"/>
                        <a:t> d</a:t>
                      </a:r>
                      <a:r>
                        <a:rPr lang="fr-FR" sz="1200" dirty="0" smtClean="0"/>
                        <a:t>’intensité</a:t>
                      </a:r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</a:tr>
              <a:tr h="1210309"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Simple, mais sa simplicité ne réside pas dans</a:t>
                      </a:r>
                      <a:r>
                        <a:rPr lang="fr-FR" sz="1200" baseline="0" dirty="0" smtClean="0"/>
                        <a:t> un épisode bref et saisissant comme celui de la nouvelle; </a:t>
                      </a:r>
                      <a:r>
                        <a:rPr lang="fr-FR" sz="1200" baseline="0" smtClean="0"/>
                        <a:t>il peut </a:t>
                      </a:r>
                      <a:r>
                        <a:rPr lang="fr-FR" sz="1200" baseline="0" dirty="0" smtClean="0"/>
                        <a:t>dérouler toute une vie.</a:t>
                      </a:r>
                      <a:r>
                        <a:rPr lang="fr-FR" sz="1200" dirty="0" smtClean="0"/>
                        <a:t> 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complexe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- dans  un domaine de fantastique</a:t>
                      </a:r>
                      <a:endParaRPr lang="ar-IQ" sz="1200" dirty="0" smtClean="0"/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-dans des épisodes</a:t>
                      </a:r>
                      <a:r>
                        <a:rPr lang="fr-FR" sz="1200" baseline="0" dirty="0" smtClean="0"/>
                        <a:t> vraisemblables ou historiques</a:t>
                      </a:r>
                      <a:endParaRPr lang="ar-IQ" sz="1200" dirty="0" smtClean="0"/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S’ordonne</a:t>
                      </a:r>
                      <a:r>
                        <a:rPr lang="fr-FR" sz="1200" baseline="0" dirty="0" smtClean="0"/>
                        <a:t> autour d’un passé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S’installe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dans un présent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 smtClean="0"/>
                        <a:t>- Le conteur  s’adresse volontiers</a:t>
                      </a:r>
                      <a:r>
                        <a:rPr lang="fr-FR" sz="1200" baseline="0" dirty="0" smtClean="0"/>
                        <a:t>  à un auditoire, et le texte garde des traces de </a:t>
                      </a:r>
                      <a:r>
                        <a:rPr lang="fr-FR" sz="1200" baseline="0" dirty="0" err="1" smtClean="0"/>
                        <a:t>qqch</a:t>
                      </a:r>
                      <a:r>
                        <a:rPr lang="fr-FR" sz="1200" baseline="0" dirty="0" smtClean="0"/>
                        <a:t> d’oral.</a:t>
                      </a:r>
                    </a:p>
                    <a:p>
                      <a:pPr algn="l" rtl="1"/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200" dirty="0"/>
                    </a:p>
                  </a:txBody>
                  <a:tcPr/>
                </a:tc>
              </a:tr>
              <a:tr h="258209"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Raconte ce qui a eu lieu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Expose ce qui est en train de se passer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200" dirty="0"/>
                    </a:p>
                  </a:txBody>
                  <a:tcPr/>
                </a:tc>
              </a:tr>
              <a:tr h="258209"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/>
                        <a:t>Fait connaître les évènements selon un ordre causal et explicatif, il les éclaire à lumière de ce qui suit. Le récit est une</a:t>
                      </a:r>
                      <a:r>
                        <a:rPr lang="fr-FR" sz="1200" baseline="0" dirty="0" smtClean="0"/>
                        <a:t> organisation discursive du passé</a:t>
                      </a:r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fr-FR" sz="1200" dirty="0" smtClean="0">
                          <a:solidFill>
                            <a:srgbClr val="FF0000"/>
                          </a:solidFill>
                        </a:rPr>
                        <a:t> Fait naitre les événements, le lecteur bénéficie de l’indice de courte vue du personnage et retrouve devant les évènements inventés par le romancier les impressions de surprise, d’interrogation, d’incertitude</a:t>
                      </a:r>
                      <a:r>
                        <a:rPr lang="fr-FR" sz="1200" baseline="0" dirty="0" smtClean="0">
                          <a:solidFill>
                            <a:srgbClr val="FF0000"/>
                          </a:solidFill>
                        </a:rPr>
                        <a:t> que réserve la vie.</a:t>
                      </a:r>
                      <a:endParaRPr lang="ar-IQ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ar-IQ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2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on a souvent tenté de saisir l’essence esthétique du roman en le comparant aux genres voisins du conte, de la nouvelle et du récit. 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a souvent tenté de saisir l’essence esthétique du roman en le comparant aux genres voisins du conte, de la nouvelle et du récit.  </dc:title>
  <dc:creator>master</dc:creator>
  <cp:lastModifiedBy>DR.Ahmed Saker 2o1O</cp:lastModifiedBy>
  <cp:revision>1</cp:revision>
  <dcterms:created xsi:type="dcterms:W3CDTF">2006-08-16T00:00:00Z</dcterms:created>
  <dcterms:modified xsi:type="dcterms:W3CDTF">2018-01-14T18:18:18Z</dcterms:modified>
</cp:coreProperties>
</file>