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3"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Poétique du roman</a:t>
            </a:r>
            <a:endParaRPr lang="ar-IQ" dirty="0"/>
          </a:p>
        </p:txBody>
      </p:sp>
      <p:sp>
        <p:nvSpPr>
          <p:cNvPr id="3" name="Subtitle 2"/>
          <p:cNvSpPr>
            <a:spLocks noGrp="1"/>
          </p:cNvSpPr>
          <p:nvPr>
            <p:ph type="subTitle" idx="1"/>
          </p:nvPr>
        </p:nvSpPr>
        <p:spPr/>
        <p:txBody>
          <a:bodyPr/>
          <a:lstStyle/>
          <a:p>
            <a:r>
              <a:rPr lang="fr-FR" dirty="0" smtClean="0"/>
              <a:t>Vincent JOUVE</a:t>
            </a:r>
            <a:endParaRPr lang="ar-IQ" dirty="0"/>
          </a:p>
        </p:txBody>
      </p:sp>
    </p:spTree>
    <p:extLst>
      <p:ext uri="{BB962C8B-B14F-4D97-AF65-F5344CB8AC3E}">
        <p14:creationId xmlns:p14="http://schemas.microsoft.com/office/powerpoint/2010/main" val="2848399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Au seuil du roman: le contrat de lecture</a:t>
            </a:r>
            <a:endParaRPr lang="ar-IQ" dirty="0"/>
          </a:p>
        </p:txBody>
      </p:sp>
      <p:sp>
        <p:nvSpPr>
          <p:cNvPr id="3" name="Content Placeholder 2"/>
          <p:cNvSpPr>
            <a:spLocks noGrp="1"/>
          </p:cNvSpPr>
          <p:nvPr>
            <p:ph idx="1"/>
          </p:nvPr>
        </p:nvSpPr>
        <p:spPr/>
        <p:txBody>
          <a:bodyPr>
            <a:normAutofit fontScale="92500" lnSpcReduction="10000"/>
          </a:bodyPr>
          <a:lstStyle/>
          <a:p>
            <a:pPr marL="0" indent="0">
              <a:buNone/>
            </a:pPr>
            <a:r>
              <a:rPr lang="fr-FR" dirty="0"/>
              <a:t>Tout roman, d’une certaine manière, propose à la fois une histoire et son mode d’emploi : une série de signaux indiquent selon quelles conventions le livre demande à être lu. L’ensemble de ces indications constitue ce qu’on appelle le « pacte »  ou le « contrat » de lecture. Il se noue à deux emplacements privilégiés : le paratexte et l’incipit.</a:t>
            </a:r>
          </a:p>
          <a:p>
            <a:pPr marL="0" indent="0">
              <a:buNone/>
            </a:pPr>
            <a:r>
              <a:rPr lang="fr-FR" dirty="0">
                <a:solidFill>
                  <a:srgbClr val="FF0000"/>
                </a:solidFill>
              </a:rPr>
              <a:t> 1-le paratexte : </a:t>
            </a:r>
            <a:r>
              <a:rPr lang="fr-FR" dirty="0"/>
              <a:t>paratexte , titre et préface  </a:t>
            </a:r>
            <a:r>
              <a:rPr lang="fr-FR" dirty="0">
                <a:solidFill>
                  <a:srgbClr val="FF0000"/>
                </a:solidFill>
              </a:rPr>
              <a:t>2- l’incipit : </a:t>
            </a:r>
            <a:r>
              <a:rPr lang="fr-FR" dirty="0"/>
              <a:t>informer et intéresser, nouer le contrat de lecture </a:t>
            </a:r>
          </a:p>
          <a:p>
            <a:endParaRPr lang="ar-IQ" dirty="0"/>
          </a:p>
        </p:txBody>
      </p:sp>
    </p:spTree>
    <p:extLst>
      <p:ext uri="{BB962C8B-B14F-4D97-AF65-F5344CB8AC3E}">
        <p14:creationId xmlns:p14="http://schemas.microsoft.com/office/powerpoint/2010/main" val="2812217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463308"/>
          </a:xfrm>
          <a:prstGeom prst="rect">
            <a:avLst/>
          </a:prstGeom>
        </p:spPr>
        <p:txBody>
          <a:bodyPr wrap="square">
            <a:spAutoFit/>
          </a:bodyPr>
          <a:lstStyle/>
          <a:p>
            <a:r>
              <a:rPr lang="fr-FR" dirty="0"/>
              <a:t>1-  </a:t>
            </a:r>
            <a:r>
              <a:rPr lang="fr-FR" dirty="0">
                <a:solidFill>
                  <a:srgbClr val="FF0000"/>
                </a:solidFill>
              </a:rPr>
              <a:t>le paratexte </a:t>
            </a:r>
            <a:r>
              <a:rPr lang="fr-FR" dirty="0"/>
              <a:t>: titre et préface</a:t>
            </a:r>
          </a:p>
          <a:p>
            <a:pPr>
              <a:buFontTx/>
              <a:buChar char="-"/>
            </a:pPr>
            <a:r>
              <a:rPr lang="fr-FR" dirty="0"/>
              <a:t>Le paratexte: est un certain nombre de productions, elles-mêmes verbales ou non, comme un nom d’auteur, un titre, une préface, des illustrations, dont on ne sait pas toujours si l’on doit on non considérer qu’elles appartiennent au texte, mais qui en tout cas l’entourent et le prolongent, précisément pour le présenter. Le paratexte  renvoie donc à tout ce qui entoure le texte sans être le texte proprement dit.</a:t>
            </a:r>
          </a:p>
          <a:p>
            <a:r>
              <a:rPr lang="fr-FR" i="1" dirty="0">
                <a:solidFill>
                  <a:schemeClr val="accent1"/>
                </a:solidFill>
              </a:rPr>
              <a:t>Le contrat de lecture</a:t>
            </a:r>
            <a:endParaRPr lang="en-US" dirty="0">
              <a:solidFill>
                <a:schemeClr val="accent1"/>
              </a:solidFill>
            </a:endParaRPr>
          </a:p>
          <a:p>
            <a:r>
              <a:rPr lang="fr-FR" dirty="0"/>
              <a:t>Le paratexte est le lieu où se noue explicitement </a:t>
            </a:r>
            <a:r>
              <a:rPr lang="fr-FR" i="1" dirty="0"/>
              <a:t>le contrat de lecture.</a:t>
            </a:r>
            <a:r>
              <a:rPr lang="fr-FR" dirty="0"/>
              <a:t>  On ne lit pas tous les textes de la même manière : un roman policier ne suscite pas les mêmes attentes qu’un roman historique ; un roman réaliste ne respecte pas les mêmes règles qu’un roman fantastique. Le paratexte, en donnant des indications sur la nature du livre, aide le lecteur à se placer dans la perspective adéquate.</a:t>
            </a:r>
            <a:endParaRPr lang="en-US" dirty="0"/>
          </a:p>
          <a:p>
            <a:r>
              <a:rPr lang="fr-FR" i="1" dirty="0">
                <a:solidFill>
                  <a:schemeClr val="accent1"/>
                </a:solidFill>
              </a:rPr>
              <a:t>L’horizon d’attente</a:t>
            </a:r>
            <a:endParaRPr lang="en-US" dirty="0">
              <a:solidFill>
                <a:schemeClr val="accent1"/>
              </a:solidFill>
            </a:endParaRPr>
          </a:p>
          <a:p>
            <a:r>
              <a:rPr lang="fr-FR" dirty="0"/>
              <a:t>Toutes les indications données par le texte avant que ne commence la lecture dessinent un champ de possibles que le lecteur identifie plus ou moins consciemment. Si cet horizon d’attente est déçu par le texte, il  y a  violation du pacte de lecture et la communication ne fonctionne plus. Ainsi acceptera-t-on sans difficulté de voir des morts ressusciter dans un récit fantastique, alors qu’on ne tolérera pas dans un roman policier</a:t>
            </a:r>
            <a:r>
              <a:rPr lang="fr-FR" dirty="0" smtClean="0"/>
              <a:t>.</a:t>
            </a:r>
          </a:p>
          <a:p>
            <a:r>
              <a:rPr lang="fr-FR" dirty="0" err="1" smtClean="0"/>
              <a:t>Péritexte</a:t>
            </a:r>
            <a:r>
              <a:rPr lang="fr-FR" dirty="0" smtClean="0"/>
              <a:t> et </a:t>
            </a:r>
            <a:r>
              <a:rPr lang="fr-FR" dirty="0" err="1" smtClean="0"/>
              <a:t>épitexte</a:t>
            </a:r>
            <a:r>
              <a:rPr lang="fr-FR" dirty="0" smtClean="0"/>
              <a:t> </a:t>
            </a:r>
          </a:p>
          <a:p>
            <a:r>
              <a:rPr lang="fr-FR" dirty="0" smtClean="0"/>
              <a:t>Genette, s’appuyant sur le critère de l’emplacement, distingue deux sortes de paratexte : </a:t>
            </a:r>
            <a:r>
              <a:rPr lang="fr-FR" dirty="0" smtClean="0">
                <a:solidFill>
                  <a:srgbClr val="FF0000"/>
                </a:solidFill>
              </a:rPr>
              <a:t>le paratexte situé à l’intérieur</a:t>
            </a:r>
            <a:r>
              <a:rPr lang="fr-FR" dirty="0" smtClean="0"/>
              <a:t> du livre (titre, préface, notes, titres de chapitre) auquel il donne le nom de </a:t>
            </a:r>
            <a:r>
              <a:rPr lang="fr-FR" dirty="0" err="1" smtClean="0"/>
              <a:t>péritexte</a:t>
            </a:r>
            <a:r>
              <a:rPr lang="fr-FR" dirty="0" smtClean="0"/>
              <a:t>, </a:t>
            </a:r>
            <a:r>
              <a:rPr lang="fr-FR" dirty="0" smtClean="0">
                <a:solidFill>
                  <a:srgbClr val="FF0000"/>
                </a:solidFill>
              </a:rPr>
              <a:t>le paratexte situé (du moins à l’origine) à l’extérieur </a:t>
            </a:r>
            <a:r>
              <a:rPr lang="fr-FR" dirty="0" smtClean="0"/>
              <a:t>du livre (entretiens, correspondances, journaux intimes) qu’il baptise </a:t>
            </a:r>
            <a:r>
              <a:rPr lang="fr-FR" dirty="0" err="1" smtClean="0"/>
              <a:t>épitexte</a:t>
            </a:r>
            <a:r>
              <a:rPr lang="fr-FR" dirty="0" smtClean="0"/>
              <a:t>.</a:t>
            </a:r>
            <a:endParaRPr lang="fr-FR" dirty="0"/>
          </a:p>
        </p:txBody>
      </p:sp>
    </p:spTree>
    <p:extLst>
      <p:ext uri="{BB962C8B-B14F-4D97-AF65-F5344CB8AC3E}">
        <p14:creationId xmlns:p14="http://schemas.microsoft.com/office/powerpoint/2010/main" val="4139103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8991600" cy="7086600"/>
          </a:xfrm>
        </p:spPr>
        <p:txBody>
          <a:bodyPr>
            <a:normAutofit fontScale="62500" lnSpcReduction="20000"/>
          </a:bodyPr>
          <a:lstStyle/>
          <a:p>
            <a:pPr marL="0" indent="0">
              <a:buNone/>
            </a:pPr>
            <a:r>
              <a:rPr lang="fr-FR" dirty="0" smtClean="0"/>
              <a:t>- </a:t>
            </a:r>
            <a:r>
              <a:rPr lang="fr-FR" dirty="0" smtClean="0">
                <a:solidFill>
                  <a:srgbClr val="FF0000"/>
                </a:solidFill>
              </a:rPr>
              <a:t>Le titre: </a:t>
            </a:r>
            <a:r>
              <a:rPr lang="fr-FR" dirty="0" smtClean="0"/>
              <a:t>le rôle fondamental du titre dans la relation du lecteur au texte  n’est pas à démontrer. En l’absence d’une connaissance précise de l’auteur, c’est souvent en fonction du titre qu’on choisira de lire ou non un roman: il est des titres qui « accrochent » et des titres qui rebutent, des titres qui titres qui surprennent et des titres qui choquent, des titres qui enchantent et des titres qui agacent. Il  remplit </a:t>
            </a:r>
            <a:r>
              <a:rPr lang="fr-FR" dirty="0">
                <a:solidFill>
                  <a:srgbClr val="FF0000"/>
                </a:solidFill>
              </a:rPr>
              <a:t>quatre</a:t>
            </a:r>
            <a:r>
              <a:rPr lang="fr-FR" dirty="0"/>
              <a:t> fonctions essentielles qui en font un élément </a:t>
            </a:r>
            <a:r>
              <a:rPr lang="fr-FR" dirty="0" err="1"/>
              <a:t>paratextuel</a:t>
            </a:r>
            <a:r>
              <a:rPr lang="fr-FR" dirty="0"/>
              <a:t> de première importance.</a:t>
            </a:r>
            <a:endParaRPr lang="en-US" dirty="0"/>
          </a:p>
          <a:p>
            <a:r>
              <a:rPr lang="fr-FR" dirty="0">
                <a:solidFill>
                  <a:schemeClr val="tx2"/>
                </a:solidFill>
              </a:rPr>
              <a:t>1-la fonction d’identification</a:t>
            </a:r>
            <a:r>
              <a:rPr lang="en-US" dirty="0"/>
              <a:t>: </a:t>
            </a:r>
            <a:r>
              <a:rPr lang="fr-FR" dirty="0"/>
              <a:t>Le titre sert d’abord  à </a:t>
            </a:r>
            <a:r>
              <a:rPr lang="fr-FR" dirty="0" smtClean="0"/>
              <a:t>désigner </a:t>
            </a:r>
            <a:r>
              <a:rPr lang="fr-FR" dirty="0"/>
              <a:t>un livre, à le nommer (comme le nom propre désigne un individu). Le titre se présente comme le nom du livre, sa carte d’identité.</a:t>
            </a:r>
            <a:endParaRPr lang="en-US" dirty="0"/>
          </a:p>
          <a:p>
            <a:r>
              <a:rPr lang="fr-FR" dirty="0">
                <a:solidFill>
                  <a:schemeClr val="tx2"/>
                </a:solidFill>
              </a:rPr>
              <a:t>2-la fonction descriptive</a:t>
            </a:r>
            <a:r>
              <a:rPr lang="en-US" dirty="0"/>
              <a:t>: </a:t>
            </a:r>
            <a:r>
              <a:rPr lang="fr-FR" dirty="0"/>
              <a:t> Le titre donne également des renseignements sur le contenu et/ou sur la forme de l’ouvrage, comme </a:t>
            </a:r>
            <a:r>
              <a:rPr lang="fr-FR" i="1" dirty="0"/>
              <a:t>Les Misérables</a:t>
            </a:r>
            <a:r>
              <a:rPr lang="fr-FR" dirty="0"/>
              <a:t> qui renvoie aux différents protagonistes d l’époque </a:t>
            </a:r>
            <a:r>
              <a:rPr lang="fr-FR" dirty="0" smtClean="0"/>
              <a:t>hugolienne (donc, au contenu du livre, selon la terminologie proposée par Genette, </a:t>
            </a:r>
            <a:r>
              <a:rPr lang="fr-FR" dirty="0" smtClean="0">
                <a:solidFill>
                  <a:srgbClr val="FF0000"/>
                </a:solidFill>
              </a:rPr>
              <a:t>thématique</a:t>
            </a:r>
            <a:r>
              <a:rPr lang="fr-FR" dirty="0" smtClean="0"/>
              <a:t>), un titre comme Notes d’un souterrain (Dostoïevski) désigne le texte ( </a:t>
            </a:r>
            <a:r>
              <a:rPr lang="fr-FR" dirty="0" err="1" smtClean="0">
                <a:solidFill>
                  <a:srgbClr val="FF0000"/>
                </a:solidFill>
              </a:rPr>
              <a:t>rhématique</a:t>
            </a:r>
            <a:r>
              <a:rPr lang="fr-FR" dirty="0" smtClean="0"/>
              <a:t>).  Rappelons que, pour les linguistes le </a:t>
            </a:r>
            <a:r>
              <a:rPr lang="fr-FR" i="1" dirty="0" smtClean="0">
                <a:solidFill>
                  <a:srgbClr val="FF0000"/>
                </a:solidFill>
              </a:rPr>
              <a:t>thème</a:t>
            </a:r>
            <a:r>
              <a:rPr lang="fr-FR" dirty="0" smtClean="0"/>
              <a:t> désigne ce dont on parle et </a:t>
            </a:r>
            <a:r>
              <a:rPr lang="fr-FR" i="1" dirty="0" smtClean="0">
                <a:solidFill>
                  <a:srgbClr val="FF0000"/>
                </a:solidFill>
              </a:rPr>
              <a:t>rhème</a:t>
            </a:r>
            <a:r>
              <a:rPr lang="fr-FR" dirty="0" smtClean="0"/>
              <a:t> ce qu’on en dit.</a:t>
            </a:r>
          </a:p>
          <a:p>
            <a:pPr marL="0" indent="0">
              <a:buNone/>
            </a:pPr>
            <a:r>
              <a:rPr lang="fr-FR" dirty="0" smtClean="0"/>
              <a:t>      Les titres  thématiques peuvent être de plusieurs sortes;</a:t>
            </a:r>
          </a:p>
          <a:p>
            <a:pPr>
              <a:buFontTx/>
              <a:buChar char="-"/>
            </a:pPr>
            <a:r>
              <a:rPr lang="fr-FR" dirty="0" smtClean="0"/>
              <a:t>Les titres </a:t>
            </a:r>
            <a:r>
              <a:rPr lang="fr-FR" dirty="0" smtClean="0">
                <a:solidFill>
                  <a:srgbClr val="7030A0"/>
                </a:solidFill>
              </a:rPr>
              <a:t>littéraux</a:t>
            </a:r>
            <a:r>
              <a:rPr lang="fr-FR" dirty="0" smtClean="0"/>
              <a:t> renvoient au sujet central du roman : </a:t>
            </a:r>
            <a:r>
              <a:rPr lang="fr-FR" i="1" dirty="0" smtClean="0"/>
              <a:t>Guerre et Paix</a:t>
            </a:r>
            <a:r>
              <a:rPr lang="fr-FR" dirty="0" smtClean="0"/>
              <a:t>, </a:t>
            </a:r>
            <a:r>
              <a:rPr lang="fr-FR" i="1" dirty="0" smtClean="0"/>
              <a:t>Paul et Virginie</a:t>
            </a:r>
          </a:p>
          <a:p>
            <a:pPr>
              <a:buFontTx/>
              <a:buChar char="-"/>
            </a:pPr>
            <a:r>
              <a:rPr lang="fr-FR" dirty="0" smtClean="0"/>
              <a:t>Les titres métonymiques s’attachent à un élément ou à un personnage secondaire de l’histoire comme </a:t>
            </a:r>
            <a:r>
              <a:rPr lang="fr-FR" i="1" dirty="0" smtClean="0"/>
              <a:t>Le Père Goriot</a:t>
            </a:r>
            <a:r>
              <a:rPr lang="fr-FR" dirty="0" smtClean="0"/>
              <a:t>.</a:t>
            </a:r>
          </a:p>
          <a:p>
            <a:pPr>
              <a:buFontTx/>
              <a:buChar char="-"/>
            </a:pPr>
            <a:r>
              <a:rPr lang="fr-FR" dirty="0" smtClean="0"/>
              <a:t>Les titres </a:t>
            </a:r>
            <a:r>
              <a:rPr lang="fr-FR" dirty="0" smtClean="0">
                <a:solidFill>
                  <a:srgbClr val="7030A0"/>
                </a:solidFill>
              </a:rPr>
              <a:t>métaphoriques </a:t>
            </a:r>
            <a:r>
              <a:rPr lang="fr-FR" dirty="0" smtClean="0"/>
              <a:t>décrivent le contenu du texte de façon symbolique, </a:t>
            </a:r>
            <a:r>
              <a:rPr lang="fr-FR" i="1" dirty="0" smtClean="0"/>
              <a:t>le Rouge et le Noir</a:t>
            </a:r>
            <a:r>
              <a:rPr lang="fr-FR" dirty="0" smtClean="0"/>
              <a:t>.</a:t>
            </a:r>
          </a:p>
          <a:p>
            <a:pPr marL="0" indent="0">
              <a:buNone/>
            </a:pPr>
            <a:r>
              <a:rPr lang="fr-FR" dirty="0" smtClean="0"/>
              <a:t>-  Les titres </a:t>
            </a:r>
            <a:r>
              <a:rPr lang="fr-FR" dirty="0" smtClean="0">
                <a:solidFill>
                  <a:srgbClr val="7030A0"/>
                </a:solidFill>
              </a:rPr>
              <a:t>antiphrastiques</a:t>
            </a:r>
            <a:r>
              <a:rPr lang="fr-FR" dirty="0" smtClean="0"/>
              <a:t>, présentent ironiquement le contenu du texte </a:t>
            </a:r>
            <a:r>
              <a:rPr lang="fr-FR" i="1" dirty="0" smtClean="0"/>
              <a:t>La Joie de vivre </a:t>
            </a:r>
            <a:r>
              <a:rPr lang="fr-FR" dirty="0" smtClean="0"/>
              <a:t>de Zola.</a:t>
            </a:r>
            <a:endParaRPr lang="en-US" dirty="0"/>
          </a:p>
          <a:p>
            <a:endParaRPr lang="ar-IQ" dirty="0"/>
          </a:p>
        </p:txBody>
      </p:sp>
    </p:spTree>
    <p:extLst>
      <p:ext uri="{BB962C8B-B14F-4D97-AF65-F5344CB8AC3E}">
        <p14:creationId xmlns:p14="http://schemas.microsoft.com/office/powerpoint/2010/main" val="1333904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fontScale="90000"/>
          </a:bodyPr>
          <a:lstStyle/>
          <a:p>
            <a:r>
              <a:rPr lang="fr-FR" dirty="0" smtClean="0"/>
              <a:t>La fonction du titre selon Genette</a:t>
            </a:r>
            <a:br>
              <a:rPr lang="fr-FR" dirty="0" smtClean="0"/>
            </a:br>
            <a:r>
              <a:rPr lang="fr-FR" dirty="0" smtClean="0"/>
              <a:t>Titre </a:t>
            </a:r>
            <a:endParaRPr lang="ar-IQ" dirty="0"/>
          </a:p>
        </p:txBody>
      </p:sp>
      <p:sp>
        <p:nvSpPr>
          <p:cNvPr id="3" name="Text Placeholder 2"/>
          <p:cNvSpPr>
            <a:spLocks noGrp="1"/>
          </p:cNvSpPr>
          <p:nvPr>
            <p:ph type="body" idx="1"/>
          </p:nvPr>
        </p:nvSpPr>
        <p:spPr/>
        <p:txBody>
          <a:bodyPr>
            <a:normAutofit fontScale="92500" lnSpcReduction="20000"/>
          </a:bodyPr>
          <a:lstStyle/>
          <a:p>
            <a:r>
              <a:rPr lang="fr-FR" dirty="0" smtClean="0"/>
              <a:t>Thématique (désigne le contenu du texte)</a:t>
            </a:r>
            <a:endParaRPr lang="ar-IQ" dirty="0"/>
          </a:p>
        </p:txBody>
      </p:sp>
      <p:sp>
        <p:nvSpPr>
          <p:cNvPr id="4" name="Content Placeholder 3"/>
          <p:cNvSpPr>
            <a:spLocks noGrp="1"/>
          </p:cNvSpPr>
          <p:nvPr>
            <p:ph sz="half" idx="2"/>
          </p:nvPr>
        </p:nvSpPr>
        <p:spPr/>
        <p:txBody>
          <a:bodyPr>
            <a:normAutofit fontScale="92500" lnSpcReduction="10000"/>
          </a:bodyPr>
          <a:lstStyle/>
          <a:p>
            <a:pPr>
              <a:buFontTx/>
              <a:buChar char="-"/>
            </a:pPr>
            <a:r>
              <a:rPr lang="fr-FR" dirty="0" smtClean="0"/>
              <a:t>Littéral (renvoie au sujet central</a:t>
            </a:r>
          </a:p>
          <a:p>
            <a:pPr>
              <a:buFontTx/>
              <a:buChar char="-"/>
            </a:pPr>
            <a:r>
              <a:rPr lang="fr-FR" dirty="0" smtClean="0"/>
              <a:t>Métonymique (envoie à un élément ou à un personnage secondaire de l’histoire)</a:t>
            </a:r>
          </a:p>
          <a:p>
            <a:pPr>
              <a:buFontTx/>
              <a:buChar char="-"/>
            </a:pPr>
            <a:r>
              <a:rPr lang="fr-FR" dirty="0" smtClean="0"/>
              <a:t>Métaphorique renvoie au contenu du texte de façon symbolique)</a:t>
            </a:r>
          </a:p>
          <a:p>
            <a:pPr>
              <a:buFontTx/>
              <a:buChar char="-"/>
            </a:pPr>
            <a:r>
              <a:rPr lang="fr-FR" dirty="0" smtClean="0"/>
              <a:t>Antiphrastique (renvoie au contenu du texte de façon ironique)</a:t>
            </a:r>
            <a:endParaRPr lang="ar-IQ" dirty="0"/>
          </a:p>
        </p:txBody>
      </p:sp>
      <p:sp>
        <p:nvSpPr>
          <p:cNvPr id="5" name="Text Placeholder 4"/>
          <p:cNvSpPr>
            <a:spLocks noGrp="1"/>
          </p:cNvSpPr>
          <p:nvPr>
            <p:ph type="body" sz="quarter" idx="3"/>
          </p:nvPr>
        </p:nvSpPr>
        <p:spPr/>
        <p:txBody>
          <a:bodyPr>
            <a:normAutofit fontScale="92500" lnSpcReduction="20000"/>
          </a:bodyPr>
          <a:lstStyle/>
          <a:p>
            <a:r>
              <a:rPr lang="fr-FR" dirty="0" err="1" smtClean="0"/>
              <a:t>rhématique</a:t>
            </a:r>
            <a:r>
              <a:rPr lang="fr-FR" dirty="0" smtClean="0"/>
              <a:t> </a:t>
            </a:r>
            <a:r>
              <a:rPr lang="fr-FR" dirty="0"/>
              <a:t>(désigne </a:t>
            </a:r>
            <a:r>
              <a:rPr lang="fr-FR" dirty="0" smtClean="0"/>
              <a:t>la forme </a:t>
            </a:r>
            <a:r>
              <a:rPr lang="fr-FR" dirty="0"/>
              <a:t>du texte</a:t>
            </a:r>
            <a:r>
              <a:rPr lang="fr-FR" dirty="0" smtClean="0"/>
              <a:t>)</a:t>
            </a:r>
            <a:endParaRPr lang="ar-IQ" dirty="0"/>
          </a:p>
        </p:txBody>
      </p:sp>
      <p:sp>
        <p:nvSpPr>
          <p:cNvPr id="6" name="Content Placeholder 5"/>
          <p:cNvSpPr>
            <a:spLocks noGrp="1"/>
          </p:cNvSpPr>
          <p:nvPr>
            <p:ph sz="quarter" idx="4"/>
          </p:nvPr>
        </p:nvSpPr>
        <p:spPr/>
        <p:txBody>
          <a:bodyPr/>
          <a:lstStyle/>
          <a:p>
            <a:pPr>
              <a:buFontTx/>
              <a:buChar char="-"/>
            </a:pPr>
            <a:r>
              <a:rPr lang="fr-FR" dirty="0" smtClean="0"/>
              <a:t>Générique ( renvoie à une appartenance précise)</a:t>
            </a:r>
          </a:p>
          <a:p>
            <a:pPr>
              <a:buFontTx/>
              <a:buChar char="-"/>
            </a:pPr>
            <a:r>
              <a:rPr lang="fr-FR" dirty="0" err="1" smtClean="0"/>
              <a:t>Paragénérique</a:t>
            </a:r>
            <a:r>
              <a:rPr lang="fr-FR" dirty="0" smtClean="0"/>
              <a:t> ( renvoie à un trait formel très général)</a:t>
            </a:r>
            <a:endParaRPr lang="ar-IQ" dirty="0"/>
          </a:p>
        </p:txBody>
      </p:sp>
    </p:spTree>
    <p:extLst>
      <p:ext uri="{BB962C8B-B14F-4D97-AF65-F5344CB8AC3E}">
        <p14:creationId xmlns:p14="http://schemas.microsoft.com/office/powerpoint/2010/main" val="560570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929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52400"/>
            <a:ext cx="9143999" cy="6463308"/>
          </a:xfrm>
          <a:prstGeom prst="rect">
            <a:avLst/>
          </a:prstGeom>
        </p:spPr>
        <p:txBody>
          <a:bodyPr wrap="square">
            <a:spAutoFit/>
          </a:bodyPr>
          <a:lstStyle/>
          <a:p>
            <a:pPr>
              <a:buFontTx/>
              <a:buChar char="-"/>
            </a:pPr>
            <a:r>
              <a:rPr lang="fr-FR" dirty="0">
                <a:solidFill>
                  <a:srgbClr val="FF0000"/>
                </a:solidFill>
              </a:rPr>
              <a:t>La </a:t>
            </a:r>
            <a:r>
              <a:rPr lang="fr-FR" dirty="0" smtClean="0">
                <a:solidFill>
                  <a:srgbClr val="FF0000"/>
                </a:solidFill>
              </a:rPr>
              <a:t>préface </a:t>
            </a:r>
            <a:r>
              <a:rPr lang="fr-FR" dirty="0" smtClean="0"/>
              <a:t>:</a:t>
            </a:r>
          </a:p>
          <a:p>
            <a:pPr>
              <a:buFontTx/>
              <a:buChar char="-"/>
            </a:pPr>
            <a:r>
              <a:rPr lang="fr-FR" dirty="0" smtClean="0"/>
              <a:t> La </a:t>
            </a:r>
            <a:r>
              <a:rPr lang="fr-FR" dirty="0"/>
              <a:t>préface </a:t>
            </a:r>
            <a:r>
              <a:rPr lang="fr-FR" dirty="0" smtClean="0"/>
              <a:t> est, avec le titre, un élément </a:t>
            </a:r>
            <a:r>
              <a:rPr lang="fr-FR" dirty="0" err="1" smtClean="0"/>
              <a:t>paratextuel</a:t>
            </a:r>
            <a:r>
              <a:rPr lang="fr-FR" dirty="0" smtClean="0"/>
              <a:t> de première importance. Située avant le texte qu’elle présente et commente, elle a pour visée explicite d’en orienter la réception. La préface </a:t>
            </a:r>
            <a:r>
              <a:rPr lang="fr-FR" i="1" dirty="0" err="1" smtClean="0">
                <a:solidFill>
                  <a:srgbClr val="7030A0"/>
                </a:solidFill>
              </a:rPr>
              <a:t>auctoriale</a:t>
            </a:r>
            <a:r>
              <a:rPr lang="fr-FR" i="1" dirty="0" smtClean="0">
                <a:solidFill>
                  <a:srgbClr val="7030A0"/>
                </a:solidFill>
              </a:rPr>
              <a:t> originale </a:t>
            </a:r>
            <a:r>
              <a:rPr lang="fr-FR" dirty="0" smtClean="0"/>
              <a:t>(écrite </a:t>
            </a:r>
            <a:r>
              <a:rPr lang="fr-FR" dirty="0"/>
              <a:t>par l’auteur au moment de la première parution du livre), préface la plus fréquente, s’acquitte de ce rôle en remplissant deux fonctions : l’incitation à la lecture et la programmation de la lecture. Il s’agit d’expliquer au lecteur </a:t>
            </a:r>
            <a:r>
              <a:rPr lang="fr-FR" i="1" dirty="0"/>
              <a:t>pourquoi </a:t>
            </a:r>
            <a:r>
              <a:rPr lang="fr-FR" dirty="0"/>
              <a:t>et </a:t>
            </a:r>
            <a:r>
              <a:rPr lang="fr-FR" i="1" dirty="0"/>
              <a:t>comment</a:t>
            </a:r>
            <a:r>
              <a:rPr lang="fr-FR" dirty="0"/>
              <a:t> il doit lire</a:t>
            </a:r>
            <a:r>
              <a:rPr lang="fr-FR" dirty="0" smtClean="0"/>
              <a:t>.</a:t>
            </a:r>
          </a:p>
          <a:p>
            <a:r>
              <a:rPr lang="fr-FR" dirty="0"/>
              <a:t> </a:t>
            </a:r>
            <a:r>
              <a:rPr lang="fr-FR" dirty="0" smtClean="0">
                <a:solidFill>
                  <a:srgbClr val="FF0000"/>
                </a:solidFill>
              </a:rPr>
              <a:t>obtenir la lecture</a:t>
            </a:r>
            <a:r>
              <a:rPr lang="fr-FR" dirty="0" smtClean="0"/>
              <a:t>: il y a plusieurs façons de valoriser le sujet.</a:t>
            </a:r>
          </a:p>
          <a:p>
            <a:r>
              <a:rPr lang="fr-FR" dirty="0" smtClean="0"/>
              <a:t>La première est d’insister sur l’importance de la question traitée, et, donc, sur </a:t>
            </a:r>
            <a:r>
              <a:rPr lang="fr-FR" i="1" dirty="0" smtClean="0">
                <a:solidFill>
                  <a:srgbClr val="FF0000"/>
                </a:solidFill>
              </a:rPr>
              <a:t>l’utilité</a:t>
            </a:r>
            <a:r>
              <a:rPr lang="fr-FR" dirty="0" smtClean="0"/>
              <a:t> qu’il y a à lire l’ouvrage, il s’agira, selon le cas, d’une utilité:</a:t>
            </a:r>
          </a:p>
          <a:p>
            <a:pPr marL="285750" indent="-285750">
              <a:buFontTx/>
              <a:buChar char="-"/>
            </a:pPr>
            <a:r>
              <a:rPr lang="fr-FR" dirty="0" smtClean="0"/>
              <a:t>Documentaire</a:t>
            </a:r>
          </a:p>
          <a:p>
            <a:pPr marL="285750" indent="-285750">
              <a:buFontTx/>
              <a:buChar char="-"/>
            </a:pPr>
            <a:r>
              <a:rPr lang="fr-FR" dirty="0" smtClean="0"/>
              <a:t>Intellectuelle</a:t>
            </a:r>
          </a:p>
          <a:p>
            <a:pPr marL="285750" indent="-285750">
              <a:buFontTx/>
              <a:buChar char="-"/>
            </a:pPr>
            <a:r>
              <a:rPr lang="fr-FR" dirty="0" smtClean="0"/>
              <a:t>Morale</a:t>
            </a:r>
          </a:p>
          <a:p>
            <a:pPr marL="285750" indent="-285750">
              <a:buFontTx/>
              <a:buChar char="-"/>
            </a:pPr>
            <a:r>
              <a:rPr lang="fr-FR" dirty="0" smtClean="0"/>
              <a:t>Religieuse, sociale ou politique</a:t>
            </a:r>
          </a:p>
          <a:p>
            <a:r>
              <a:rPr lang="fr-FR" dirty="0" smtClean="0"/>
              <a:t>L’auteur peut également souligner, selon les goûts supposés du public auquel le texte s’adresse: </a:t>
            </a:r>
          </a:p>
          <a:p>
            <a:pPr marL="285750" indent="-285750">
              <a:buFontTx/>
              <a:buChar char="-"/>
            </a:pPr>
            <a:r>
              <a:rPr lang="fr-FR" dirty="0" smtClean="0"/>
              <a:t>l’originalité de l’œuvre ou son respect de la tradition</a:t>
            </a:r>
          </a:p>
          <a:p>
            <a:pPr marL="285750" indent="-285750">
              <a:buFontTx/>
              <a:buChar char="-"/>
            </a:pPr>
            <a:r>
              <a:rPr lang="fr-FR" dirty="0" smtClean="0"/>
              <a:t>Son unité ou sa diversité</a:t>
            </a:r>
          </a:p>
          <a:p>
            <a:pPr marL="285750" indent="-285750">
              <a:buFontTx/>
              <a:buChar char="-"/>
            </a:pPr>
            <a:r>
              <a:rPr lang="fr-FR" dirty="0" smtClean="0"/>
              <a:t>Sa véridicité</a:t>
            </a:r>
          </a:p>
          <a:p>
            <a:r>
              <a:rPr lang="fr-FR" dirty="0" smtClean="0">
                <a:solidFill>
                  <a:srgbClr val="FF0000"/>
                </a:solidFill>
              </a:rPr>
              <a:t>Orienter la lecture</a:t>
            </a:r>
            <a:r>
              <a:rPr lang="fr-FR" dirty="0" smtClean="0"/>
              <a:t>: la seconde fonction de la préface ne concerne pas le pourquoi mais le comment de la lecture, autrement dit à nouer avec lui le « pacte ».</a:t>
            </a:r>
          </a:p>
          <a:p>
            <a:endParaRPr lang="fr-FR" dirty="0"/>
          </a:p>
          <a:p>
            <a:pPr>
              <a:buFontTx/>
              <a:buChar char="-"/>
            </a:pPr>
            <a:r>
              <a:rPr lang="fr-FR" dirty="0"/>
              <a:t>Les autres types de </a:t>
            </a:r>
            <a:r>
              <a:rPr lang="fr-FR" dirty="0" smtClean="0"/>
              <a:t>préface</a:t>
            </a:r>
          </a:p>
          <a:p>
            <a:endParaRPr lang="fr-FR" dirty="0"/>
          </a:p>
        </p:txBody>
      </p:sp>
    </p:spTree>
    <p:extLst>
      <p:ext uri="{BB962C8B-B14F-4D97-AF65-F5344CB8AC3E}">
        <p14:creationId xmlns:p14="http://schemas.microsoft.com/office/powerpoint/2010/main" val="1664559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fr-FR" dirty="0"/>
              <a:t>Le corps du roman: les structure du récit</a:t>
            </a:r>
            <a:endParaRPr lang="ar-IQ" dirty="0"/>
          </a:p>
        </p:txBody>
      </p:sp>
      <p:sp>
        <p:nvSpPr>
          <p:cNvPr id="4" name="Content Placeholder 3"/>
          <p:cNvSpPr>
            <a:spLocks noGrp="1"/>
          </p:cNvSpPr>
          <p:nvPr>
            <p:ph idx="1"/>
          </p:nvPr>
        </p:nvSpPr>
        <p:spPr/>
        <p:txBody>
          <a:bodyPr>
            <a:normAutofit fontScale="85000" lnSpcReduction="20000"/>
          </a:bodyPr>
          <a:lstStyle/>
          <a:p>
            <a:r>
              <a:rPr lang="fr-FR" dirty="0"/>
              <a:t>Le « corps du roman » renvoie au « signifiant », au « support  textuel »qui véhicule l’intrigue. Cette définition se réfère à la distinction établie par Genette entre le </a:t>
            </a:r>
            <a:r>
              <a:rPr lang="fr-FR" i="1" dirty="0">
                <a:solidFill>
                  <a:srgbClr val="7030A0"/>
                </a:solidFill>
              </a:rPr>
              <a:t>récit</a:t>
            </a:r>
            <a:r>
              <a:rPr lang="fr-FR" dirty="0"/>
              <a:t> (discours oral ou écrit qui présente une intrigue), l’</a:t>
            </a:r>
            <a:r>
              <a:rPr lang="fr-FR" i="1" dirty="0">
                <a:solidFill>
                  <a:srgbClr val="7030A0"/>
                </a:solidFill>
              </a:rPr>
              <a:t>histoire</a:t>
            </a:r>
            <a:r>
              <a:rPr lang="fr-FR" dirty="0"/>
              <a:t> (l’objet du récit, ce qu’il raconte) et la </a:t>
            </a:r>
            <a:r>
              <a:rPr lang="fr-FR" dirty="0">
                <a:solidFill>
                  <a:srgbClr val="7030A0"/>
                </a:solidFill>
              </a:rPr>
              <a:t>narration</a:t>
            </a:r>
            <a:r>
              <a:rPr lang="fr-FR" dirty="0"/>
              <a:t> (acte producteur du récit qui, comme tel, prend en charge les choix techniques comme le rythme du récit ou l’ordre dans lequel l’histoire est racontée). Le corps du roman- le récit-, c’est donc ce qui s’offre directement au lecteur à travers une série de décisions concernant la figure du narrateur, les modes de représentation de l’histoire, et le traitement de l’espace et du temps.</a:t>
            </a:r>
            <a:endParaRPr lang="ar-IQ"/>
          </a:p>
          <a:p>
            <a:endParaRPr lang="ar-IQ"/>
          </a:p>
        </p:txBody>
      </p:sp>
    </p:spTree>
    <p:extLst>
      <p:ext uri="{BB962C8B-B14F-4D97-AF65-F5344CB8AC3E}">
        <p14:creationId xmlns:p14="http://schemas.microsoft.com/office/powerpoint/2010/main" val="2449679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356</Words>
  <Application>Microsoft Office PowerPoint</Application>
  <PresentationFormat>On-screen Show (4:3)</PresentationFormat>
  <Paragraphs>47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Poétique du roman</vt:lpstr>
      <vt:lpstr>Au seuil du roman: le contrat de lecture</vt:lpstr>
      <vt:lpstr>PowerPoint Presentation</vt:lpstr>
      <vt:lpstr>PowerPoint Presentation</vt:lpstr>
      <vt:lpstr>La fonction du titre selon Genette Titre </vt:lpstr>
      <vt:lpstr>PowerPoint Presentation</vt:lpstr>
      <vt:lpstr>PowerPoint Presentation</vt:lpstr>
      <vt:lpstr>Le corps du roman: les structure du récit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Poétique du roman</dc:title>
  <dc:creator>master</dc:creator>
  <cp:lastModifiedBy>DR.Ahmed Saker 2o1O</cp:lastModifiedBy>
  <cp:revision>1</cp:revision>
  <dcterms:created xsi:type="dcterms:W3CDTF">2006-08-16T00:00:00Z</dcterms:created>
  <dcterms:modified xsi:type="dcterms:W3CDTF">2018-01-14T18:28:36Z</dcterms:modified>
</cp:coreProperties>
</file>