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11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a:t>Le corps du roman: les structure du récit</a:t>
            </a:r>
            <a:endParaRPr lang="ar-IQ"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4137787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a:t>Le corps du roman: les structure du récit</a:t>
            </a:r>
            <a:endParaRPr lang="ar-IQ" dirty="0"/>
          </a:p>
        </p:txBody>
      </p:sp>
      <p:sp>
        <p:nvSpPr>
          <p:cNvPr id="3" name="Content Placeholder 2"/>
          <p:cNvSpPr>
            <a:spLocks noGrp="1"/>
          </p:cNvSpPr>
          <p:nvPr>
            <p:ph idx="1"/>
          </p:nvPr>
        </p:nvSpPr>
        <p:spPr/>
        <p:txBody>
          <a:bodyPr>
            <a:normAutofit fontScale="85000" lnSpcReduction="20000"/>
          </a:bodyPr>
          <a:lstStyle/>
          <a:p>
            <a:r>
              <a:rPr lang="fr-FR" dirty="0"/>
              <a:t>Le « corps du roman » renvoie au « signifiant », au « support  textuel »qui véhicule l’intrigue. Cette définition se réfère à la distinction établie par Genette entre le récit (discours oral ou écrit qui présente une intrigue), l’histoire (l’objet du récit, ce qu’il raconte) et la narration (acte producteur du récit qui, comme tel, prend en charge les choix techniques comme le rythme du récit ou l’ordre dans lequel l’histoire est racontée). Le corps du roman- le récit-, c’est donc ce qui s’offre directement au lecteur à travers une série de décisions concernant la figure du narrateur, les modes de représentation de l’histoire, et le traitement de l’espace et du temps.</a:t>
            </a:r>
          </a:p>
          <a:p>
            <a:endParaRPr lang="ar-IQ" dirty="0"/>
          </a:p>
        </p:txBody>
      </p:sp>
    </p:spTree>
    <p:extLst>
      <p:ext uri="{BB962C8B-B14F-4D97-AF65-F5344CB8AC3E}">
        <p14:creationId xmlns:p14="http://schemas.microsoft.com/office/powerpoint/2010/main" val="1955090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r>
              <a:rPr lang="fr-FR" dirty="0"/>
              <a:t>1- le narrateur</a:t>
            </a:r>
          </a:p>
          <a:p>
            <a:r>
              <a:rPr lang="fr-FR" dirty="0"/>
              <a:t>Les instances de la fiction narrative</a:t>
            </a:r>
          </a:p>
          <a:p>
            <a:r>
              <a:rPr lang="fr-FR" dirty="0"/>
              <a:t>Le statut du narrateur: la voix du récit</a:t>
            </a:r>
          </a:p>
          <a:p>
            <a:r>
              <a:rPr lang="fr-FR" dirty="0"/>
              <a:t>Les fonctions du narrateur</a:t>
            </a:r>
          </a:p>
          <a:p>
            <a:r>
              <a:rPr lang="fr-FR" dirty="0"/>
              <a:t>2- les modes de la représentation narrative</a:t>
            </a:r>
          </a:p>
          <a:p>
            <a:r>
              <a:rPr lang="fr-FR" dirty="0"/>
              <a:t>La distance</a:t>
            </a:r>
          </a:p>
          <a:p>
            <a:r>
              <a:rPr lang="fr-FR" dirty="0"/>
              <a:t>La focalisation</a:t>
            </a:r>
          </a:p>
          <a:p>
            <a:r>
              <a:rPr lang="fr-FR" dirty="0"/>
              <a:t>3- temps et espace</a:t>
            </a:r>
          </a:p>
          <a:p>
            <a:r>
              <a:rPr lang="fr-FR" dirty="0"/>
              <a:t>Le temps</a:t>
            </a:r>
          </a:p>
          <a:p>
            <a:r>
              <a:rPr lang="fr-FR" dirty="0"/>
              <a:t>L’espace</a:t>
            </a:r>
          </a:p>
          <a:p>
            <a:endParaRPr lang="ar-IQ" dirty="0"/>
          </a:p>
        </p:txBody>
      </p:sp>
    </p:spTree>
    <p:extLst>
      <p:ext uri="{BB962C8B-B14F-4D97-AF65-F5344CB8AC3E}">
        <p14:creationId xmlns:p14="http://schemas.microsoft.com/office/powerpoint/2010/main" val="2736140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Le corps du roman: 1-Le narrateur</a:t>
            </a:r>
            <a:endParaRPr lang="ar-IQ" dirty="0"/>
          </a:p>
        </p:txBody>
      </p:sp>
      <p:sp>
        <p:nvSpPr>
          <p:cNvPr id="3" name="Content Placeholder 2"/>
          <p:cNvSpPr>
            <a:spLocks noGrp="1"/>
          </p:cNvSpPr>
          <p:nvPr>
            <p:ph idx="1"/>
          </p:nvPr>
        </p:nvSpPr>
        <p:spPr/>
        <p:txBody>
          <a:bodyPr>
            <a:normAutofit fontScale="47500" lnSpcReduction="20000"/>
          </a:bodyPr>
          <a:lstStyle/>
          <a:p>
            <a:pPr marL="0" indent="0">
              <a:buNone/>
            </a:pPr>
            <a:r>
              <a:rPr lang="fr-FR" dirty="0">
                <a:solidFill>
                  <a:srgbClr val="FF0000"/>
                </a:solidFill>
              </a:rPr>
              <a:t>Les instances de la fiction narrative</a:t>
            </a:r>
          </a:p>
          <a:p>
            <a:pPr marL="0" indent="0">
              <a:buNone/>
            </a:pPr>
            <a:r>
              <a:rPr lang="fr-FR" dirty="0"/>
              <a:t>Les théoriciens du récit distinguent les personnes réelles qui participent à la communication littéraire (</a:t>
            </a:r>
            <a:r>
              <a:rPr lang="fr-FR" dirty="0">
                <a:solidFill>
                  <a:srgbClr val="FF0000"/>
                </a:solidFill>
              </a:rPr>
              <a:t>l’auteur et le lecteur</a:t>
            </a:r>
            <a:r>
              <a:rPr lang="fr-FR" dirty="0"/>
              <a:t>) des instances fictives qui les représentent dans le texte ( </a:t>
            </a:r>
            <a:r>
              <a:rPr lang="fr-FR" dirty="0">
                <a:solidFill>
                  <a:srgbClr val="FF0000"/>
                </a:solidFill>
              </a:rPr>
              <a:t>le narrateur et le narrataire</a:t>
            </a:r>
            <a:r>
              <a:rPr lang="fr-FR" dirty="0"/>
              <a:t>).</a:t>
            </a:r>
          </a:p>
          <a:p>
            <a:pPr marL="0" indent="0">
              <a:buNone/>
            </a:pPr>
            <a:r>
              <a:rPr lang="fr-FR" dirty="0"/>
              <a:t>-</a:t>
            </a:r>
            <a:r>
              <a:rPr lang="fr-FR" dirty="0">
                <a:solidFill>
                  <a:srgbClr val="FF0000"/>
                </a:solidFill>
              </a:rPr>
              <a:t>Le statut du narrateur: la voix du récit</a:t>
            </a:r>
          </a:p>
          <a:p>
            <a:pPr marL="0" indent="0">
              <a:buNone/>
            </a:pPr>
            <a:r>
              <a:rPr lang="fr-FR" dirty="0"/>
              <a:t>La narration, en tant qu’acte producteur du récit, suppose une instance à l’origine du texte. Pour dégager les enjeux d’un récit, il est donc indispensable </a:t>
            </a:r>
            <a:r>
              <a:rPr lang="fr-FR" dirty="0">
                <a:solidFill>
                  <a:srgbClr val="FF0000"/>
                </a:solidFill>
              </a:rPr>
              <a:t>d’identifier le statut du narrateur et les fonctions qu’il assume</a:t>
            </a:r>
            <a:r>
              <a:rPr lang="fr-FR" dirty="0"/>
              <a:t>.</a:t>
            </a:r>
          </a:p>
          <a:p>
            <a:pPr marL="0" indent="0">
              <a:buNone/>
            </a:pPr>
            <a:r>
              <a:rPr lang="fr-FR" dirty="0"/>
              <a:t>Tenter de répondre à la question « qui raconte? », c’est aborder le problème de la « voix ». Le statut du narrateur dépend de deux données: </a:t>
            </a:r>
            <a:r>
              <a:rPr lang="fr-FR" i="1" dirty="0"/>
              <a:t>sa relation à l’histoire</a:t>
            </a:r>
            <a:r>
              <a:rPr lang="fr-FR" dirty="0"/>
              <a:t>  (est-il présent ou non comme personnage dans l’univers du roman?) et </a:t>
            </a:r>
            <a:r>
              <a:rPr lang="fr-FR" i="1" dirty="0"/>
              <a:t>le niveau narratif </a:t>
            </a:r>
            <a:r>
              <a:rPr lang="fr-FR" dirty="0"/>
              <a:t>auquel il se situe (raconte-t-il son histoire en récit premier ou est-il lui-même objet d’un récit?)</a:t>
            </a:r>
          </a:p>
          <a:p>
            <a:pPr marL="0" indent="0">
              <a:buNone/>
            </a:pPr>
            <a:r>
              <a:rPr lang="fr-FR" dirty="0"/>
              <a:t>Le choix de tel ou tel type de narrateur a des conséquences déterminants sur la présentation de l’histoire et le point de vue proposé au lecteur. Un narrateur qui raconte sa propre histoire en récit premier (dans le cadre d’une autobiographie, par exemple) s’interdit normalement toute omniscience et invite le lecteur à épouser son regard sur les choses. Un narrateur </a:t>
            </a:r>
            <a:r>
              <a:rPr lang="fr-FR" dirty="0" err="1"/>
              <a:t>intradiégétique</a:t>
            </a:r>
            <a:r>
              <a:rPr lang="fr-FR" dirty="0"/>
              <a:t>, fragiliser l’illusion référentielle  en dénonçant le jeu fictionnel. L’identification du statut du narrateur permet donc, indirectement, de dégager la finalité d’un récit.</a:t>
            </a:r>
          </a:p>
          <a:p>
            <a:pPr marL="0" indent="0">
              <a:buNone/>
            </a:pPr>
            <a:r>
              <a:rPr lang="fr-FR" dirty="0">
                <a:solidFill>
                  <a:srgbClr val="FF0000"/>
                </a:solidFill>
              </a:rPr>
              <a:t>-Les fonctions du narrateur</a:t>
            </a:r>
          </a:p>
          <a:p>
            <a:pPr marL="0" indent="0">
              <a:buNone/>
            </a:pPr>
            <a:r>
              <a:rPr lang="fr-FR"/>
              <a:t>Tout narrateur assume un certain nombre de fonctions : si certaines sont indispensables à l’existence même du récit, d’autres sont facultatives.</a:t>
            </a:r>
          </a:p>
          <a:p>
            <a:endParaRPr lang="ar-IQ"/>
          </a:p>
        </p:txBody>
      </p:sp>
    </p:spTree>
    <p:extLst>
      <p:ext uri="{BB962C8B-B14F-4D97-AF65-F5344CB8AC3E}">
        <p14:creationId xmlns:p14="http://schemas.microsoft.com/office/powerpoint/2010/main" val="38135080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166</Words>
  <Application>Microsoft Office PowerPoint</Application>
  <PresentationFormat>On-screen Show (4:3)</PresentationFormat>
  <Paragraphs>22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Le corps du roman: les structure du récit</vt:lpstr>
      <vt:lpstr>Le corps du roman: les structure du récit</vt:lpstr>
      <vt:lpstr>PowerPoint Presentation</vt:lpstr>
      <vt:lpstr>Le corps du roman: 1-Le narrateur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corps du roman: les structure du récit</dc:title>
  <dc:creator>master</dc:creator>
  <cp:lastModifiedBy>DR.Ahmed Saker 2o1O</cp:lastModifiedBy>
  <cp:revision>1</cp:revision>
  <dcterms:created xsi:type="dcterms:W3CDTF">2006-08-16T00:00:00Z</dcterms:created>
  <dcterms:modified xsi:type="dcterms:W3CDTF">2018-01-15T03:40:10Z</dcterms:modified>
</cp:coreProperties>
</file>