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0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r.wikipedia.org/wiki/Texte" TargetMode="External"/><Relationship Id="rId2" Type="http://schemas.openxmlformats.org/officeDocument/2006/relationships/hyperlink" Target="https://fr.wikipedia.org/wiki/Polarit%C3%A9" TargetMode="External"/><Relationship Id="rId1" Type="http://schemas.openxmlformats.org/officeDocument/2006/relationships/slideLayout" Target="../slideLayouts/slideLayout2.xml"/><Relationship Id="rId5" Type="http://schemas.openxmlformats.org/officeDocument/2006/relationships/hyperlink" Target="https://fr.wikipedia.org/wiki/Th%C3%A9ories_de_la_r%C3%A9ception_et_de_la_lecture_selon_l%27%C3%A9cole_de_Constance#cite_note-1" TargetMode="External"/><Relationship Id="rId4" Type="http://schemas.openxmlformats.org/officeDocument/2006/relationships/hyperlink" Target="https://fr.wikipedia.org/wiki/Lectur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fr.wikipedia.org/wiki/Hans_Robert_Jauss" TargetMode="External"/><Relationship Id="rId3" Type="http://schemas.openxmlformats.org/officeDocument/2006/relationships/hyperlink" Target="https://fr.wikipedia.org/w/index.php?title=Th%C3%A9ories_de_la_r%C3%A9ception_et_de_la_lecture_selon_l%27%C3%A9cole_de_Constance&amp;veaction=edit&amp;vesection=1" TargetMode="External"/><Relationship Id="rId7" Type="http://schemas.openxmlformats.org/officeDocument/2006/relationships/hyperlink" Target="https://fr.wikipedia.org/wiki/Lecture" TargetMode="External"/><Relationship Id="rId2" Type="http://schemas.openxmlformats.org/officeDocument/2006/relationships/hyperlink" Target="https://fr.wikipedia.org/wiki/Constance_(Allemagne)" TargetMode="External"/><Relationship Id="rId1" Type="http://schemas.openxmlformats.org/officeDocument/2006/relationships/slideLayout" Target="../slideLayouts/slideLayout2.xml"/><Relationship Id="rId6" Type="http://schemas.openxmlformats.org/officeDocument/2006/relationships/hyperlink" Target="https://fr.wikipedia.org/wiki/R%C3%A9ception" TargetMode="External"/><Relationship Id="rId5" Type="http://schemas.openxmlformats.org/officeDocument/2006/relationships/hyperlink" Target="https://fr.wikipedia.org/wiki/Ann%C3%A9es_1970" TargetMode="External"/><Relationship Id="rId10" Type="http://schemas.openxmlformats.org/officeDocument/2006/relationships/hyperlink" Target="https://fr.wikipedia.org/wiki/Th%C3%A9ories_de_la_r%C3%A9ception_et_de_la_lecture_selon_l%27%C3%A9cole_de_Constance#cite_note-2" TargetMode="External"/><Relationship Id="rId4" Type="http://schemas.openxmlformats.org/officeDocument/2006/relationships/hyperlink" Target="https://fr.wikipedia.org/w/index.php?title=Th%C3%A9ories_de_la_r%C3%A9ception_et_de_la_lecture_selon_l%27%C3%A9cole_de_Constance&amp;action=edit&amp;section=1" TargetMode="External"/><Relationship Id="rId9" Type="http://schemas.openxmlformats.org/officeDocument/2006/relationships/hyperlink" Target="https://fr.wikipedia.org/wiki/Wolfgang_Iser"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fr.wikipedia.org/wiki/Histoire_(discipline)" TargetMode="External"/><Relationship Id="rId2" Type="http://schemas.openxmlformats.org/officeDocument/2006/relationships/hyperlink" Target="https://fr.wikipedia.org/wiki/Th%C3%A9ories_de_la_r%C3%A9ception_et_de_la_lecture_selon_l%27%C3%A9cole_de_Constance#cite_note-JaussDefi-3" TargetMode="External"/><Relationship Id="rId1" Type="http://schemas.openxmlformats.org/officeDocument/2006/relationships/slideLayout" Target="../slideLayouts/slideLayout2.xml"/><Relationship Id="rId4" Type="http://schemas.openxmlformats.org/officeDocument/2006/relationships/hyperlink" Target="https://fr.wikipedia.org/wiki/Id%C3%A9ologi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r-FR" dirty="0"/>
              <a:t>Théories de la réception et de la lecture selon l'école de Constance</a:t>
            </a:r>
            <a:r>
              <a:rPr lang="en-US" dirty="0"/>
              <a:t/>
            </a:r>
            <a:br>
              <a:rPr lang="en-US" dirty="0"/>
            </a:b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774581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Théories de la réception et de la lecture selon l'école de Constance</a:t>
            </a:r>
            <a:r>
              <a:rPr lang="en-US" dirty="0"/>
              <a:t/>
            </a:r>
            <a:br>
              <a:rPr lang="en-US" dirty="0"/>
            </a:br>
            <a:endParaRPr lang="ar-IQ" dirty="0"/>
          </a:p>
        </p:txBody>
      </p:sp>
      <p:sp>
        <p:nvSpPr>
          <p:cNvPr id="3" name="Content Placeholder 2"/>
          <p:cNvSpPr>
            <a:spLocks noGrp="1"/>
          </p:cNvSpPr>
          <p:nvPr>
            <p:ph idx="1"/>
          </p:nvPr>
        </p:nvSpPr>
        <p:spPr/>
        <p:txBody>
          <a:bodyPr>
            <a:normAutofit lnSpcReduction="10000"/>
          </a:bodyPr>
          <a:lstStyle/>
          <a:p>
            <a:r>
              <a:rPr lang="fr-FR" dirty="0"/>
              <a:t>L'histoire de la lecture est fondée sur une </a:t>
            </a:r>
            <a:r>
              <a:rPr lang="fr-FR" dirty="0">
                <a:hlinkClick r:id="rId2" tooltip="Polarité"/>
              </a:rPr>
              <a:t>polarité</a:t>
            </a:r>
            <a:r>
              <a:rPr lang="fr-FR" dirty="0"/>
              <a:t> : le </a:t>
            </a:r>
            <a:r>
              <a:rPr lang="fr-FR" dirty="0">
                <a:hlinkClick r:id="rId3" tooltip="Texte"/>
              </a:rPr>
              <a:t>texte</a:t>
            </a:r>
            <a:r>
              <a:rPr lang="fr-FR" dirty="0"/>
              <a:t>, ou trace écrite, est fixe, durable et transmissible, alors que la </a:t>
            </a:r>
            <a:r>
              <a:rPr lang="fr-FR" dirty="0">
                <a:hlinkClick r:id="rId4" tooltip="Lecture"/>
              </a:rPr>
              <a:t>lecture</a:t>
            </a:r>
            <a:r>
              <a:rPr lang="fr-FR" dirty="0"/>
              <a:t> est éphémère, inventive, plurielle, plurivoque</a:t>
            </a:r>
            <a:r>
              <a:rPr lang="fr-FR" baseline="30000" dirty="0">
                <a:hlinkClick r:id="rId5"/>
              </a:rPr>
              <a:t>1</a:t>
            </a:r>
            <a:r>
              <a:rPr lang="fr-FR" dirty="0"/>
              <a:t>. L'École de Constance construit sa théorie de la réception et de la lecture sur cette tension entre la permanence du texte et l'impermanence de la lecture, plutôt que d'écarter ce second terme moins facile d'approche.</a:t>
            </a:r>
            <a:endParaRPr lang="en-US" dirty="0"/>
          </a:p>
          <a:p>
            <a:endParaRPr lang="ar-IQ" dirty="0"/>
          </a:p>
        </p:txBody>
      </p:sp>
    </p:spTree>
    <p:extLst>
      <p:ext uri="{BB962C8B-B14F-4D97-AF65-F5344CB8AC3E}">
        <p14:creationId xmlns:p14="http://schemas.microsoft.com/office/powerpoint/2010/main" val="1554141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L'École de </a:t>
            </a:r>
            <a:r>
              <a:rPr lang="fr-FR" u="sng" dirty="0">
                <a:hlinkClick r:id="rId2" tooltip="Constance (Allemagne)"/>
              </a:rPr>
              <a:t>Constance</a:t>
            </a:r>
            <a:r>
              <a:rPr lang="fr-FR" dirty="0"/>
              <a:t>[</a:t>
            </a:r>
            <a:r>
              <a:rPr lang="fr-FR" u="sng" dirty="0">
                <a:hlinkClick r:id="rId3" tooltip="Modifier la section : L'École de Constance"/>
              </a:rPr>
              <a:t>modifier</a:t>
            </a:r>
            <a:r>
              <a:rPr lang="fr-FR" dirty="0"/>
              <a:t> | </a:t>
            </a:r>
            <a:r>
              <a:rPr lang="fr-FR" u="sng" dirty="0">
                <a:hlinkClick r:id="rId4" tooltip="Modifier la section : L'École de Constance"/>
              </a:rPr>
              <a:t>modifier le code</a:t>
            </a:r>
            <a:r>
              <a:rPr lang="fr-FR" dirty="0"/>
              <a:t>]</a:t>
            </a:r>
            <a:r>
              <a:rPr lang="en-US" b="1" dirty="0"/>
              <a:t/>
            </a:r>
            <a:br>
              <a:rPr lang="en-US" b="1" dirty="0"/>
            </a:br>
            <a:endParaRPr lang="ar-IQ" dirty="0"/>
          </a:p>
        </p:txBody>
      </p:sp>
      <p:sp>
        <p:nvSpPr>
          <p:cNvPr id="3" name="Content Placeholder 2"/>
          <p:cNvSpPr>
            <a:spLocks noGrp="1"/>
          </p:cNvSpPr>
          <p:nvPr>
            <p:ph idx="1"/>
          </p:nvPr>
        </p:nvSpPr>
        <p:spPr/>
        <p:txBody>
          <a:bodyPr>
            <a:normAutofit fontScale="62500" lnSpcReduction="20000"/>
          </a:bodyPr>
          <a:lstStyle/>
          <a:p>
            <a:r>
              <a:rPr lang="fr-FR" dirty="0"/>
              <a:t>Depuis le milieu des </a:t>
            </a:r>
            <a:r>
              <a:rPr lang="fr-FR" u="sng" dirty="0">
                <a:hlinkClick r:id="rId5" tooltip="Années 1970"/>
              </a:rPr>
              <a:t>années 1970</a:t>
            </a:r>
            <a:r>
              <a:rPr lang="fr-FR" dirty="0"/>
              <a:t>, les </a:t>
            </a:r>
            <a:r>
              <a:rPr lang="fr-FR" b="1" dirty="0"/>
              <a:t>théories de la </a:t>
            </a:r>
            <a:r>
              <a:rPr lang="fr-FR" b="1" u="sng" dirty="0">
                <a:hlinkClick r:id="rId6" tooltip="Réception"/>
              </a:rPr>
              <a:t>réception</a:t>
            </a:r>
            <a:r>
              <a:rPr lang="fr-FR" b="1" dirty="0"/>
              <a:t> et de la </a:t>
            </a:r>
            <a:r>
              <a:rPr lang="fr-FR" b="1" u="sng" dirty="0">
                <a:hlinkClick r:id="rId7" tooltip="Lecture"/>
              </a:rPr>
              <a:t>lecture</a:t>
            </a:r>
            <a:r>
              <a:rPr lang="fr-FR" dirty="0"/>
              <a:t> acceptent cette ambivalence comme caractéristique de la réalisation et de l’actualisation des textes littéraires. Les travaux de </a:t>
            </a:r>
            <a:r>
              <a:rPr lang="fr-FR" u="sng" dirty="0">
                <a:hlinkClick r:id="rId8" tooltip="Hans Robert Jauss"/>
              </a:rPr>
              <a:t>Hans Robert </a:t>
            </a:r>
            <a:r>
              <a:rPr lang="fr-FR" u="sng" dirty="0" err="1">
                <a:hlinkClick r:id="rId8" tooltip="Hans Robert Jauss"/>
              </a:rPr>
              <a:t>Jauss</a:t>
            </a:r>
            <a:r>
              <a:rPr lang="fr-FR" dirty="0"/>
              <a:t> (réunis dans </a:t>
            </a:r>
            <a:r>
              <a:rPr lang="fr-FR" i="1" dirty="0"/>
              <a:t>Pour une esthétique de la réception</a:t>
            </a:r>
            <a:r>
              <a:rPr lang="fr-FR" dirty="0"/>
              <a:t>) et de </a:t>
            </a:r>
            <a:r>
              <a:rPr lang="fr-FR" u="sng" dirty="0">
                <a:hlinkClick r:id="rId9" tooltip="Wolfgang Iser"/>
              </a:rPr>
              <a:t>Wolfgang </a:t>
            </a:r>
            <a:r>
              <a:rPr lang="fr-FR" u="sng" dirty="0" err="1">
                <a:hlinkClick r:id="rId9" tooltip="Wolfgang Iser"/>
              </a:rPr>
              <a:t>Iser</a:t>
            </a:r>
            <a:r>
              <a:rPr lang="fr-FR" dirty="0"/>
              <a:t> (</a:t>
            </a:r>
            <a:r>
              <a:rPr lang="fr-FR" i="1" dirty="0"/>
              <a:t>L’acte de lecture</a:t>
            </a:r>
            <a:r>
              <a:rPr lang="fr-FR" dirty="0"/>
              <a:t> et </a:t>
            </a:r>
            <a:r>
              <a:rPr lang="fr-FR" i="1" dirty="0"/>
              <a:t>Théorie de l’effet esthétique</a:t>
            </a:r>
            <a:r>
              <a:rPr lang="fr-FR" dirty="0"/>
              <a:t>), répondent à cette insuffisance. Dans cette optique, l’École de Constance (dont </a:t>
            </a:r>
            <a:r>
              <a:rPr lang="fr-FR" dirty="0" err="1"/>
              <a:t>Iser</a:t>
            </a:r>
            <a:r>
              <a:rPr lang="fr-FR" dirty="0"/>
              <a:t> et </a:t>
            </a:r>
            <a:r>
              <a:rPr lang="fr-FR" dirty="0" err="1"/>
              <a:t>Jauss</a:t>
            </a:r>
            <a:r>
              <a:rPr lang="fr-FR" dirty="0"/>
              <a:t> sont les principaux tenants) tente de renouveler, d’absolutiser l’histoire de la littérature :</a:t>
            </a:r>
            <a:endParaRPr lang="en-US" dirty="0"/>
          </a:p>
          <a:p>
            <a:r>
              <a:rPr lang="fr-FR" dirty="0"/>
              <a:t>« L’erreur ou l’inadéquation communes aux attitudes intellectuelles que </a:t>
            </a:r>
            <a:r>
              <a:rPr lang="fr-FR" dirty="0" err="1"/>
              <a:t>Jauss</a:t>
            </a:r>
            <a:r>
              <a:rPr lang="fr-FR" dirty="0"/>
              <a:t> réprouve, c’est la méconnaissance de la pluralité des termes, l’ignorance du rapport qui s’établit entre eux, la volonté de privilégier un seul facteur entre plusieurs; d’où résulte l’étroitesse du champ d’exploration: on n’a pas su reconnaître toutes les </a:t>
            </a:r>
            <a:r>
              <a:rPr lang="fr-FR" dirty="0" err="1"/>
              <a:t>personæ</a:t>
            </a:r>
            <a:r>
              <a:rPr lang="fr-FR" dirty="0"/>
              <a:t> </a:t>
            </a:r>
            <a:r>
              <a:rPr lang="fr-FR" dirty="0" err="1"/>
              <a:t>dramatis</a:t>
            </a:r>
            <a:r>
              <a:rPr lang="fr-FR" dirty="0"/>
              <a:t>, tous les acteurs dont l’action réciproque est nécessaire pour qu’il y ait création et transformation dans le domaine littéraire, ou invention de nouvelles normes dans la pratique sociale</a:t>
            </a:r>
            <a:r>
              <a:rPr lang="fr-FR" u="sng" baseline="30000" dirty="0">
                <a:hlinkClick r:id="rId10"/>
              </a:rPr>
              <a:t>2</a:t>
            </a:r>
            <a:r>
              <a:rPr lang="fr-FR" dirty="0"/>
              <a:t>».</a:t>
            </a:r>
            <a:endParaRPr lang="en-US" dirty="0"/>
          </a:p>
          <a:p>
            <a:endParaRPr lang="ar-IQ" dirty="0"/>
          </a:p>
        </p:txBody>
      </p:sp>
    </p:spTree>
    <p:extLst>
      <p:ext uri="{BB962C8B-B14F-4D97-AF65-F5344CB8AC3E}">
        <p14:creationId xmlns:p14="http://schemas.microsoft.com/office/powerpoint/2010/main" val="4154296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Hans Robert </a:t>
            </a:r>
            <a:r>
              <a:rPr lang="fr-FR" dirty="0" err="1"/>
              <a:t>Jauss</a:t>
            </a:r>
            <a:endParaRPr lang="ar-IQ" dirty="0"/>
          </a:p>
        </p:txBody>
      </p:sp>
      <p:sp>
        <p:nvSpPr>
          <p:cNvPr id="3" name="Content Placeholder 2"/>
          <p:cNvSpPr>
            <a:spLocks noGrp="1"/>
          </p:cNvSpPr>
          <p:nvPr>
            <p:ph idx="1"/>
          </p:nvPr>
        </p:nvSpPr>
        <p:spPr/>
        <p:txBody>
          <a:bodyPr>
            <a:normAutofit fontScale="62500" lnSpcReduction="20000"/>
          </a:bodyPr>
          <a:lstStyle/>
          <a:p>
            <a:r>
              <a:rPr lang="fr-FR" dirty="0"/>
              <a:t>Robert </a:t>
            </a:r>
            <a:r>
              <a:rPr lang="fr-FR" dirty="0" err="1"/>
              <a:t>Jauss</a:t>
            </a:r>
            <a:r>
              <a:rPr lang="fr-FR" dirty="0"/>
              <a:t> entend revaloriser l'histoire de la littérature, qui a perdu de l'importance dans le monde moderne. Son constat est radical : l'historicité de la littérature repose uniquement « sur l'expérience que les lecteurs font d'abord des œuvres ». L'histoire de la littérature n'est pas la constitution de « rapports de cohérence </a:t>
            </a:r>
            <a:r>
              <a:rPr lang="fr-FR" i="1" dirty="0"/>
              <a:t>a priori</a:t>
            </a:r>
            <a:r>
              <a:rPr lang="fr-FR" dirty="0"/>
              <a:t> entre des "faits littéraires" » (thèse VI, p. 51)</a:t>
            </a:r>
            <a:r>
              <a:rPr lang="fr-FR" u="sng" baseline="30000" dirty="0">
                <a:hlinkClick r:id="rId2"/>
              </a:rPr>
              <a:t>3</a:t>
            </a:r>
            <a:r>
              <a:rPr lang="fr-FR" dirty="0"/>
              <a:t>. L'</a:t>
            </a:r>
            <a:r>
              <a:rPr lang="fr-FR" u="sng" dirty="0">
                <a:hlinkClick r:id="rId3" tooltip="Histoire (discipline)"/>
              </a:rPr>
              <a:t>histoire</a:t>
            </a:r>
            <a:r>
              <a:rPr lang="fr-FR" dirty="0"/>
              <a:t> objectiviste ignore ou feint d'ignorer que son objet n'est rien de plus qu'une </a:t>
            </a:r>
            <a:r>
              <a:rPr lang="fr-FR" dirty="0" err="1"/>
              <a:t>re-création</a:t>
            </a:r>
            <a:r>
              <a:rPr lang="fr-FR" dirty="0"/>
              <a:t> ou une relecture dans l'esprit de l'historien. La croyance en l'existence de faits historiques objectifs dont l'interprétation n'est pas problématique ne permet pas de saisir toutes les spécificités historiques des objets à l'étude. Pour l'histoire de la littérature, cette « </a:t>
            </a:r>
            <a:r>
              <a:rPr lang="fr-FR" u="sng" dirty="0">
                <a:hlinkClick r:id="rId4" tooltip="Idéologie"/>
              </a:rPr>
              <a:t>idéologie</a:t>
            </a:r>
            <a:r>
              <a:rPr lang="fr-FR" dirty="0"/>
              <a:t> » est encore plus néfaste, puisqu'elle masque non seulement les spécificités historiques mais, plus gravement encore, le « caractère esthétique de la littérature ». Pourtant, l'histoire de la littérature, c'est-à-dire « la littérature en tant que continuité événementielle cohérente ne se constitue qu'au moment où elle devient l'objet de l'expérience littéraire des contemporains et de la postérité — lecteurs, critiques et auteurs, selon l'horizon d'attente qui leur est propre</a:t>
            </a:r>
            <a:r>
              <a:rPr lang="fr-FR" u="sng" baseline="30000" dirty="0">
                <a:hlinkClick r:id="rId2"/>
              </a:rPr>
              <a:t>3</a:t>
            </a:r>
            <a:r>
              <a:rPr lang="fr-FR" dirty="0"/>
              <a:t> » (p. 53).</a:t>
            </a:r>
            <a:endParaRPr lang="en-US"/>
          </a:p>
          <a:p>
            <a:endParaRPr lang="ar-IQ"/>
          </a:p>
        </p:txBody>
      </p:sp>
    </p:spTree>
    <p:extLst>
      <p:ext uri="{BB962C8B-B14F-4D97-AF65-F5344CB8AC3E}">
        <p14:creationId xmlns:p14="http://schemas.microsoft.com/office/powerpoint/2010/main" val="3720663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64</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Théories de la réception et de la lecture selon l'école de Constance </vt:lpstr>
      <vt:lpstr>Théories de la réception et de la lecture selon l'école de Constance </vt:lpstr>
      <vt:lpstr>L'École de Constance[modifier | modifier le code] </vt:lpstr>
      <vt:lpstr>Hans Robert Jauss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Théories de la réception et de la lecture selon l'école de Constance </dc:title>
  <dc:creator>master</dc:creator>
  <cp:lastModifiedBy>DR.Ahmed Saker 2o1O</cp:lastModifiedBy>
  <cp:revision>2</cp:revision>
  <dcterms:created xsi:type="dcterms:W3CDTF">2006-08-16T00:00:00Z</dcterms:created>
  <dcterms:modified xsi:type="dcterms:W3CDTF">2018-01-15T06:01:07Z</dcterms:modified>
</cp:coreProperties>
</file>