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Jacques_le_Fataliste" TargetMode="External"/><Relationship Id="rId13" Type="http://schemas.openxmlformats.org/officeDocument/2006/relationships/hyperlink" Target="https://fr.wikipedia.org/wiki/G%C3%A9rard_de_Nerval" TargetMode="External"/><Relationship Id="rId3" Type="http://schemas.openxmlformats.org/officeDocument/2006/relationships/hyperlink" Target="https://fr.wikipedia.org/wiki/Hans-Georg_Gadamer" TargetMode="External"/><Relationship Id="rId7" Type="http://schemas.openxmlformats.org/officeDocument/2006/relationships/hyperlink" Target="https://fr.wikipedia.org/wiki/Don_Quichotte" TargetMode="External"/><Relationship Id="rId12" Type="http://schemas.openxmlformats.org/officeDocument/2006/relationships/hyperlink" Target="https://fr.wikipedia.org/wiki/Po%C3%A9sie_romantique" TargetMode="External"/><Relationship Id="rId2" Type="http://schemas.openxmlformats.org/officeDocument/2006/relationships/hyperlink" Target="https://fr.wikipedia.org/wiki/Aide:R%C3%A9f%C3%A9rence_n%C3%A9cessaire" TargetMode="External"/><Relationship Id="rId16" Type="http://schemas.openxmlformats.org/officeDocument/2006/relationships/hyperlink" Target="https://fr.wikipedia.org/wiki/Vie_quotidien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Genre_litt%C3%A9raire" TargetMode="External"/><Relationship Id="rId11" Type="http://schemas.openxmlformats.org/officeDocument/2006/relationships/hyperlink" Target="https://fr.wikipedia.org/wiki/Lyrisme" TargetMode="External"/><Relationship Id="rId5" Type="http://schemas.openxmlformats.org/officeDocument/2006/relationships/hyperlink" Target="https://fr.wikipedia.org/wiki/Syst%C3%A8me_de_r%C3%A9f%C3%A9rence" TargetMode="External"/><Relationship Id="rId15" Type="http://schemas.openxmlformats.org/officeDocument/2006/relationships/hyperlink" Target="https://fr.wikipedia.org/wiki/Th%C3%A9ories_de_la_r%C3%A9ception_et_de_la_lecture_selon_l%27%C3%A9cole_de_Constance#cite_note-4" TargetMode="External"/><Relationship Id="rId10" Type="http://schemas.openxmlformats.org/officeDocument/2006/relationships/hyperlink" Target="https://fr.wikipedia.org/wiki/Les_Chim%C3%A8res" TargetMode="External"/><Relationship Id="rId4" Type="http://schemas.openxmlformats.org/officeDocument/2006/relationships/hyperlink" Target="https://fr.wikipedia.org/wiki/Martin_Heidegger" TargetMode="External"/><Relationship Id="rId9" Type="http://schemas.openxmlformats.org/officeDocument/2006/relationships/hyperlink" Target="https://fr.wikipedia.org/wiki/Romans_de_chevalerie" TargetMode="External"/><Relationship Id="rId14" Type="http://schemas.openxmlformats.org/officeDocument/2006/relationships/hyperlink" Target="https://fr.wikipedia.org/wiki/Occultis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L'horizon d'attente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459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L'horizon d'attente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L'écart esthétique permet de mesurer l'historicité</a:t>
            </a:r>
            <a:r>
              <a:rPr lang="fr-FR" u="sng" baseline="30000" dirty="0">
                <a:hlinkClick r:id="rId2" tooltip="Aide:Référence nécessaire"/>
              </a:rPr>
              <a:t>[réf. nécessaire]</a:t>
            </a:r>
            <a:r>
              <a:rPr lang="fr-FR" dirty="0"/>
              <a:t> d'un texte. Cet écart est déterminé par l’</a:t>
            </a:r>
            <a:r>
              <a:rPr lang="fr-FR" b="1" i="1" dirty="0"/>
              <a:t>horizon d’attente</a:t>
            </a:r>
            <a:r>
              <a:rPr lang="fr-FR" dirty="0"/>
              <a:t> (</a:t>
            </a:r>
            <a:r>
              <a:rPr lang="fr-FR" i="1" dirty="0" err="1"/>
              <a:t>Erwartungshorizont</a:t>
            </a:r>
            <a:r>
              <a:rPr lang="fr-FR" dirty="0"/>
              <a:t>, concept qu’il reprend </a:t>
            </a:r>
            <a:r>
              <a:rPr lang="fr-FR" dirty="0" err="1"/>
              <a:t>de</a:t>
            </a:r>
            <a:r>
              <a:rPr lang="fr-FR" u="sng" dirty="0" err="1">
                <a:hlinkClick r:id="rId3" tooltip="Hans-Georg Gadamer"/>
              </a:rPr>
              <a:t>Gadamer</a:t>
            </a:r>
            <a:r>
              <a:rPr lang="fr-FR" dirty="0"/>
              <a:t> et </a:t>
            </a:r>
            <a:r>
              <a:rPr lang="fr-FR" u="sng" dirty="0">
                <a:hlinkClick r:id="rId4" tooltip="Martin Heidegger"/>
              </a:rPr>
              <a:t>Heidegger</a:t>
            </a:r>
            <a:r>
              <a:rPr lang="fr-FR" dirty="0"/>
              <a:t> et adapte pour la première fois à l'histoire de la littérature) qui constitue un </a:t>
            </a:r>
            <a:r>
              <a:rPr lang="fr-FR" u="sng" dirty="0">
                <a:hlinkClick r:id="rId5" tooltip="Système de référence"/>
              </a:rPr>
              <a:t>système de référence</a:t>
            </a:r>
            <a:r>
              <a:rPr lang="fr-FR" dirty="0"/>
              <a:t> objectivement formulable à l’acte de lecture. Ce système résulte de trois facteurs :</a:t>
            </a:r>
            <a:endParaRPr lang="en-US" dirty="0"/>
          </a:p>
          <a:p>
            <a:r>
              <a:rPr lang="fr-FR" dirty="0"/>
              <a:t>1. « l'expérience préalable que le public a du </a:t>
            </a:r>
            <a:r>
              <a:rPr lang="fr-FR" u="sng" dirty="0">
                <a:hlinkClick r:id="rId6" tooltip="Genre littéraire"/>
              </a:rPr>
              <a:t>genre</a:t>
            </a:r>
            <a:r>
              <a:rPr lang="fr-FR" dirty="0"/>
              <a:t> dont [l'œuvre] relève »</a:t>
            </a:r>
            <a:endParaRPr lang="en-US" dirty="0"/>
          </a:p>
          <a:p>
            <a:r>
              <a:rPr lang="fr-FR" dirty="0"/>
              <a:t>Par exemple, les lecteurs de </a:t>
            </a:r>
            <a:r>
              <a:rPr lang="fr-FR" u="sng" dirty="0">
                <a:hlinkClick r:id="rId7" tooltip="Don Quichotte"/>
              </a:rPr>
              <a:t>Don Quichotte</a:t>
            </a:r>
            <a:r>
              <a:rPr lang="fr-FR" dirty="0"/>
              <a:t> ou </a:t>
            </a:r>
            <a:r>
              <a:rPr lang="fr-FR" u="sng" dirty="0">
                <a:hlinkClick r:id="rId8" tooltip="Jacques le Fataliste"/>
              </a:rPr>
              <a:t>Jacques le Fataliste</a:t>
            </a:r>
            <a:r>
              <a:rPr lang="fr-FR" dirty="0"/>
              <a:t> avaient dans leur horizon d'attente les </a:t>
            </a:r>
            <a:r>
              <a:rPr lang="fr-FR" u="sng" dirty="0">
                <a:hlinkClick r:id="rId9" tooltip="Romans de chevalerie"/>
              </a:rPr>
              <a:t>romans de chevalerie</a:t>
            </a:r>
            <a:r>
              <a:rPr lang="fr-FR" dirty="0"/>
              <a:t>.</a:t>
            </a:r>
            <a:endParaRPr lang="en-US" dirty="0"/>
          </a:p>
          <a:p>
            <a:r>
              <a:rPr lang="fr-FR" dirty="0"/>
              <a:t>2. « la forme et la thématique d'œuvres antérieures dont [l'œuvre] présuppose la connaissance »</a:t>
            </a:r>
            <a:endParaRPr lang="en-US" dirty="0"/>
          </a:p>
          <a:p>
            <a:r>
              <a:rPr lang="fr-FR" dirty="0"/>
              <a:t>Par exemple, pour les lecteurs des </a:t>
            </a:r>
            <a:r>
              <a:rPr lang="fr-FR" u="sng" dirty="0">
                <a:hlinkClick r:id="rId10" tooltip="Les Chimères"/>
              </a:rPr>
              <a:t>Chimères</a:t>
            </a:r>
            <a:r>
              <a:rPr lang="fr-FR" dirty="0"/>
              <a:t>, la thématique du </a:t>
            </a:r>
            <a:r>
              <a:rPr lang="fr-FR" u="sng" dirty="0">
                <a:hlinkClick r:id="rId11" tooltip="Lyrisme"/>
              </a:rPr>
              <a:t>moi lyrique</a:t>
            </a:r>
            <a:r>
              <a:rPr lang="fr-FR" dirty="0"/>
              <a:t> de la </a:t>
            </a:r>
            <a:r>
              <a:rPr lang="fr-FR" u="sng" dirty="0">
                <a:hlinkClick r:id="rId12" tooltip="Poésie romantique"/>
              </a:rPr>
              <a:t>poésie romantique</a:t>
            </a:r>
            <a:r>
              <a:rPr lang="fr-FR" dirty="0"/>
              <a:t> était connue, mais l'échec de la quête romantique dans l'œuvre de </a:t>
            </a:r>
            <a:r>
              <a:rPr lang="fr-FR" u="sng" dirty="0">
                <a:hlinkClick r:id="rId13" tooltip="Gérard de Nerval"/>
              </a:rPr>
              <a:t>Gérard de Nerval</a:t>
            </a:r>
            <a:r>
              <a:rPr lang="fr-FR" dirty="0"/>
              <a:t> suscite une quête </a:t>
            </a:r>
            <a:r>
              <a:rPr lang="fr-FR" u="sng" dirty="0">
                <a:hlinkClick r:id="rId14" tooltip="Occultisme"/>
              </a:rPr>
              <a:t>occultiste</a:t>
            </a:r>
            <a:r>
              <a:rPr lang="fr-FR" dirty="0"/>
              <a:t>.</a:t>
            </a:r>
            <a:endParaRPr lang="en-US" dirty="0"/>
          </a:p>
          <a:p>
            <a:r>
              <a:rPr lang="fr-FR" dirty="0"/>
              <a:t>3. « l’opposition entre langage poétique et langage pratique, monde imaginaire et réalité quotidienne</a:t>
            </a:r>
            <a:r>
              <a:rPr lang="fr-FR" u="sng" baseline="30000" dirty="0">
                <a:hlinkClick r:id="rId15"/>
              </a:rPr>
              <a:t>4</a:t>
            </a:r>
            <a:r>
              <a:rPr lang="fr-FR" dirty="0"/>
              <a:t>».</a:t>
            </a:r>
            <a:endParaRPr lang="en-US" dirty="0"/>
          </a:p>
          <a:p>
            <a:r>
              <a:rPr lang="fr-FR" dirty="0"/>
              <a:t>L'œuvre est « reçue et jugée par rapport à l'arrière-plan de l'expérience de la </a:t>
            </a:r>
            <a:r>
              <a:rPr lang="fr-FR" u="sng" dirty="0">
                <a:hlinkClick r:id="rId16" tooltip="Vie quotidienne"/>
              </a:rPr>
              <a:t>vie quotidienne</a:t>
            </a:r>
            <a:r>
              <a:rPr lang="fr-FR" dirty="0"/>
              <a:t> du lecteur ».</a:t>
            </a:r>
            <a:endParaRPr lang="en-US" dirty="0"/>
          </a:p>
          <a:p>
            <a:r>
              <a:rPr lang="fr-FR" dirty="0"/>
              <a:t>D’où la fonction sociale de la littérature : lorsque l’œuvre change notre vision du monde, il s’établit un rapport (une remise en question) entre littérature et société.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17726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L'horizon d'attente</vt:lpstr>
      <vt:lpstr>L'horizon d'attente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L'horizon d'attente</dc:title>
  <dc:creator>master</dc:creator>
  <cp:lastModifiedBy>DR.Ahmed Saker 2o1O</cp:lastModifiedBy>
  <cp:revision>1</cp:revision>
  <dcterms:created xsi:type="dcterms:W3CDTF">2006-08-16T00:00:00Z</dcterms:created>
  <dcterms:modified xsi:type="dcterms:W3CDTF">2018-01-15T06:02:05Z</dcterms:modified>
</cp:coreProperties>
</file>