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r.wikipedia.org/wiki/Po%C3%AF%C3%A9sis" TargetMode="External"/><Relationship Id="rId2" Type="http://schemas.openxmlformats.org/officeDocument/2006/relationships/hyperlink" Target="https://fr.wikipedia.org/wiki/Aristote" TargetMode="External"/><Relationship Id="rId1" Type="http://schemas.openxmlformats.org/officeDocument/2006/relationships/slideLayout" Target="../slideLayouts/slideLayout2.xml"/><Relationship Id="rId5" Type="http://schemas.openxmlformats.org/officeDocument/2006/relationships/hyperlink" Target="https://fr.wikipedia.org/wiki/Th%C3%A9ories_de_la_r%C3%A9ception_et_de_la_lecture_selon_l%27%C3%A9cole_de_Constance#cite_note-5" TargetMode="External"/><Relationship Id="rId4" Type="http://schemas.openxmlformats.org/officeDocument/2006/relationships/hyperlink" Target="https://fr.wikipedia.org/wiki/Cathars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Le lecteur</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0042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lecteur</a:t>
            </a:r>
            <a:endParaRPr lang="ar-IQ" dirty="0"/>
          </a:p>
        </p:txBody>
      </p:sp>
      <p:sp>
        <p:nvSpPr>
          <p:cNvPr id="3" name="Content Placeholder 2"/>
          <p:cNvSpPr>
            <a:spLocks noGrp="1"/>
          </p:cNvSpPr>
          <p:nvPr>
            <p:ph idx="1"/>
          </p:nvPr>
        </p:nvSpPr>
        <p:spPr/>
        <p:txBody>
          <a:bodyPr>
            <a:normAutofit fontScale="55000" lnSpcReduction="20000"/>
          </a:bodyPr>
          <a:lstStyle/>
          <a:p>
            <a:r>
              <a:rPr lang="fr-FR" dirty="0"/>
              <a:t>Bien que déjà inscrit dans le texte, le sens reste toujours à actualiser, rôle qui revient évidemment au public. Pour mieux comprendre le rôle du lecteur, il faut partir des prémisses de la Poétique d’</a:t>
            </a:r>
            <a:r>
              <a:rPr lang="fr-FR" u="sng" dirty="0">
                <a:hlinkClick r:id="rId2" tooltip="Aristote"/>
              </a:rPr>
              <a:t>Aristote</a:t>
            </a:r>
            <a:r>
              <a:rPr lang="fr-FR" dirty="0"/>
              <a:t> qui sont à la base de l’expérience esthétique de </a:t>
            </a:r>
            <a:r>
              <a:rPr lang="fr-FR" dirty="0" err="1"/>
              <a:t>Jauss</a:t>
            </a:r>
            <a:r>
              <a:rPr lang="fr-FR" dirty="0"/>
              <a:t>. La </a:t>
            </a:r>
            <a:r>
              <a:rPr lang="fr-FR" u="sng" dirty="0" err="1">
                <a:hlinkClick r:id="rId3" tooltip="Poïésis"/>
              </a:rPr>
              <a:t>poïésis</a:t>
            </a:r>
            <a:r>
              <a:rPr lang="fr-FR" dirty="0"/>
              <a:t> est propre au créateur : c’est la dimension productrice de l’expérience esthétique.</a:t>
            </a:r>
            <a:endParaRPr lang="en-US" dirty="0"/>
          </a:p>
          <a:p>
            <a:r>
              <a:rPr lang="fr-FR" dirty="0"/>
              <a:t>Par celle-ci, l’auteur libère la réalité de ce qui ne lui est pas familier et forme une réalité nouvelle, une fiction qui ne s’oppose pas à la réalité quotidienne mais nous renseigne sur elle. L’</a:t>
            </a:r>
            <a:r>
              <a:rPr lang="fr-FR" dirty="0" err="1"/>
              <a:t>aisthesis</a:t>
            </a:r>
            <a:r>
              <a:rPr lang="fr-FR" dirty="0"/>
              <a:t> désigne la dimension réceptrice de l’expérience esthétique où un tiers état, le lecteur, extérieur à la </a:t>
            </a:r>
            <a:r>
              <a:rPr lang="fr-FR" dirty="0" err="1"/>
              <a:t>sémiose</a:t>
            </a:r>
            <a:r>
              <a:rPr lang="fr-FR" dirty="0"/>
              <a:t>, prend plaisir au sens et sa valeur. Dernier aspect de la Poétique d’Aristote repris par </a:t>
            </a:r>
            <a:r>
              <a:rPr lang="fr-FR" dirty="0" err="1"/>
              <a:t>Jauss</a:t>
            </a:r>
            <a:r>
              <a:rPr lang="fr-FR" dirty="0"/>
              <a:t>: la </a:t>
            </a:r>
            <a:r>
              <a:rPr lang="fr-FR" u="sng" dirty="0">
                <a:hlinkClick r:id="rId4" tooltip="Catharsis"/>
              </a:rPr>
              <a:t>catharsis</a:t>
            </a:r>
            <a:r>
              <a:rPr lang="fr-FR" dirty="0"/>
              <a:t>. Celle-ci interpelle le lecteur et suscite son adhésion :</a:t>
            </a:r>
            <a:endParaRPr lang="en-US" dirty="0"/>
          </a:p>
          <a:p>
            <a:r>
              <a:rPr lang="fr-FR"/>
              <a:t>« [D]ans le sens d’expérience fondamentale de l’esthétique communicative, [elle] correspond donc d’une part à la pratique des arts au service de la fonction sociale, qui est de transmettre les normes de l’action, de les inaugurer et de les justifier, d’autre part aussi au but idéal de tout art autonome: libérer le contemplateur des intérêts et des complications pratiques de la réalité quotidienne pour le placer, par la jouissance de soi dans la jouissance de l’autre, dans un état de liberté esthétique pour son jugement</a:t>
            </a:r>
            <a:r>
              <a:rPr lang="fr-FR" u="sng" baseline="30000">
                <a:hlinkClick r:id="rId5"/>
              </a:rPr>
              <a:t>5</a:t>
            </a:r>
            <a:r>
              <a:rPr lang="fr-FR"/>
              <a:t> ». </a:t>
            </a:r>
            <a:endParaRPr lang="ar-IQ"/>
          </a:p>
        </p:txBody>
      </p:sp>
    </p:spTree>
    <p:extLst>
      <p:ext uri="{BB962C8B-B14F-4D97-AF65-F5344CB8AC3E}">
        <p14:creationId xmlns:p14="http://schemas.microsoft.com/office/powerpoint/2010/main" val="3309225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Words>
  <Application>Microsoft Office PowerPoint</Application>
  <PresentationFormat>On-screen Show (4:3)</PresentationFormat>
  <Paragraphs>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Le lecteur</vt:lpstr>
      <vt:lpstr>Le lecteur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lecteur</dc:title>
  <dc:creator>master</dc:creator>
  <cp:lastModifiedBy>DR.Ahmed Saker 2o1O</cp:lastModifiedBy>
  <cp:revision>1</cp:revision>
  <dcterms:created xsi:type="dcterms:W3CDTF">2006-08-16T00:00:00Z</dcterms:created>
  <dcterms:modified xsi:type="dcterms:W3CDTF">2018-01-15T06:03:03Z</dcterms:modified>
</cp:coreProperties>
</file>