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91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3947" autoAdjust="0"/>
    <p:restoredTop sz="94660"/>
  </p:normalViewPr>
  <p:slideViewPr>
    <p:cSldViewPr snapToGrid="0">
      <p:cViewPr varScale="1">
        <p:scale>
          <a:sx n="64" d="100"/>
          <a:sy n="64" d="100"/>
        </p:scale>
        <p:origin x="78"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D7D7640A-42AD-4DFF-8CEB-8B55B957AACB}" type="datetimeFigureOut">
              <a:rPr lang="ar-IQ" smtClean="0"/>
              <a:t>21/04/1439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4E2EB7A-78F5-42C6-B7BB-650E725B4658}" type="slidenum">
              <a:rPr lang="ar-IQ" smtClean="0"/>
              <a:t>‹#›</a:t>
            </a:fld>
            <a:endParaRPr lang="ar-IQ"/>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22261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D7D7640A-42AD-4DFF-8CEB-8B55B957AACB}" type="datetimeFigureOut">
              <a:rPr lang="ar-IQ" smtClean="0"/>
              <a:t>21/04/1439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4E2EB7A-78F5-42C6-B7BB-650E725B4658}" type="slidenum">
              <a:rPr lang="ar-IQ" smtClean="0"/>
              <a:t>‹#›</a:t>
            </a:fld>
            <a:endParaRPr lang="ar-IQ"/>
          </a:p>
        </p:txBody>
      </p:sp>
    </p:spTree>
    <p:extLst>
      <p:ext uri="{BB962C8B-B14F-4D97-AF65-F5344CB8AC3E}">
        <p14:creationId xmlns:p14="http://schemas.microsoft.com/office/powerpoint/2010/main" val="4239719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D7D7640A-42AD-4DFF-8CEB-8B55B957AACB}" type="datetimeFigureOut">
              <a:rPr lang="ar-IQ" smtClean="0"/>
              <a:t>21/04/1439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4E2EB7A-78F5-42C6-B7BB-650E725B4658}" type="slidenum">
              <a:rPr lang="ar-IQ" smtClean="0"/>
              <a:t>‹#›</a:t>
            </a:fld>
            <a:endParaRPr lang="ar-IQ"/>
          </a:p>
        </p:txBody>
      </p:sp>
    </p:spTree>
    <p:extLst>
      <p:ext uri="{BB962C8B-B14F-4D97-AF65-F5344CB8AC3E}">
        <p14:creationId xmlns:p14="http://schemas.microsoft.com/office/powerpoint/2010/main" val="19299916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D7D7640A-42AD-4DFF-8CEB-8B55B957AACB}" type="datetimeFigureOut">
              <a:rPr lang="ar-IQ" smtClean="0"/>
              <a:t>21/04/1439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4E2EB7A-78F5-42C6-B7BB-650E725B4658}" type="slidenum">
              <a:rPr lang="ar-IQ" smtClean="0"/>
              <a:t>‹#›</a:t>
            </a:fld>
            <a:endParaRPr lang="ar-IQ"/>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6903222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D7D7640A-42AD-4DFF-8CEB-8B55B957AACB}" type="datetimeFigureOut">
              <a:rPr lang="ar-IQ" smtClean="0"/>
              <a:t>21/04/1439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4E2EB7A-78F5-42C6-B7BB-650E725B4658}" type="slidenum">
              <a:rPr lang="ar-IQ" smtClean="0"/>
              <a:t>‹#›</a:t>
            </a:fld>
            <a:endParaRPr lang="ar-IQ"/>
          </a:p>
        </p:txBody>
      </p:sp>
    </p:spTree>
    <p:extLst>
      <p:ext uri="{BB962C8B-B14F-4D97-AF65-F5344CB8AC3E}">
        <p14:creationId xmlns:p14="http://schemas.microsoft.com/office/powerpoint/2010/main" val="37136844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D7D7640A-42AD-4DFF-8CEB-8B55B957AACB}" type="datetimeFigureOut">
              <a:rPr lang="ar-IQ" smtClean="0"/>
              <a:t>21/04/1439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4E2EB7A-78F5-42C6-B7BB-650E725B4658}" type="slidenum">
              <a:rPr lang="ar-IQ" smtClean="0"/>
              <a:t>‹#›</a:t>
            </a:fld>
            <a:endParaRPr lang="ar-IQ"/>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8895647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D7D7640A-42AD-4DFF-8CEB-8B55B957AACB}" type="datetimeFigureOut">
              <a:rPr lang="ar-IQ" smtClean="0"/>
              <a:t>21/04/1439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4E2EB7A-78F5-42C6-B7BB-650E725B4658}" type="slidenum">
              <a:rPr lang="ar-IQ" smtClean="0"/>
              <a:t>‹#›</a:t>
            </a:fld>
            <a:endParaRPr lang="ar-IQ"/>
          </a:p>
        </p:txBody>
      </p:sp>
    </p:spTree>
    <p:extLst>
      <p:ext uri="{BB962C8B-B14F-4D97-AF65-F5344CB8AC3E}">
        <p14:creationId xmlns:p14="http://schemas.microsoft.com/office/powerpoint/2010/main" val="33827462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D7D7640A-42AD-4DFF-8CEB-8B55B957AACB}" type="datetimeFigureOut">
              <a:rPr lang="ar-IQ" smtClean="0"/>
              <a:t>21/04/1439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4E2EB7A-78F5-42C6-B7BB-650E725B4658}" type="slidenum">
              <a:rPr lang="ar-IQ" smtClean="0"/>
              <a:t>‹#›</a:t>
            </a:fld>
            <a:endParaRPr lang="ar-IQ"/>
          </a:p>
        </p:txBody>
      </p:sp>
    </p:spTree>
    <p:extLst>
      <p:ext uri="{BB962C8B-B14F-4D97-AF65-F5344CB8AC3E}">
        <p14:creationId xmlns:p14="http://schemas.microsoft.com/office/powerpoint/2010/main" val="13695719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D7D7640A-42AD-4DFF-8CEB-8B55B957AACB}" type="datetimeFigureOut">
              <a:rPr lang="ar-IQ" smtClean="0"/>
              <a:t>21/04/1439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4E2EB7A-78F5-42C6-B7BB-650E725B4658}" type="slidenum">
              <a:rPr lang="ar-IQ" smtClean="0"/>
              <a:t>‹#›</a:t>
            </a:fld>
            <a:endParaRPr lang="ar-IQ"/>
          </a:p>
        </p:txBody>
      </p:sp>
    </p:spTree>
    <p:extLst>
      <p:ext uri="{BB962C8B-B14F-4D97-AF65-F5344CB8AC3E}">
        <p14:creationId xmlns:p14="http://schemas.microsoft.com/office/powerpoint/2010/main" val="745748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D7D7640A-42AD-4DFF-8CEB-8B55B957AACB}" type="datetimeFigureOut">
              <a:rPr lang="ar-IQ" smtClean="0"/>
              <a:t>21/04/1439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4E2EB7A-78F5-42C6-B7BB-650E725B4658}" type="slidenum">
              <a:rPr lang="ar-IQ" smtClean="0"/>
              <a:t>‹#›</a:t>
            </a:fld>
            <a:endParaRPr lang="ar-IQ"/>
          </a:p>
        </p:txBody>
      </p:sp>
    </p:spTree>
    <p:extLst>
      <p:ext uri="{BB962C8B-B14F-4D97-AF65-F5344CB8AC3E}">
        <p14:creationId xmlns:p14="http://schemas.microsoft.com/office/powerpoint/2010/main" val="4267482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D7D7640A-42AD-4DFF-8CEB-8B55B957AACB}" type="datetimeFigureOut">
              <a:rPr lang="ar-IQ" smtClean="0"/>
              <a:t>21/04/1439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4E2EB7A-78F5-42C6-B7BB-650E725B4658}" type="slidenum">
              <a:rPr lang="ar-IQ" smtClean="0"/>
              <a:t>‹#›</a:t>
            </a:fld>
            <a:endParaRPr lang="ar-IQ"/>
          </a:p>
        </p:txBody>
      </p:sp>
    </p:spTree>
    <p:extLst>
      <p:ext uri="{BB962C8B-B14F-4D97-AF65-F5344CB8AC3E}">
        <p14:creationId xmlns:p14="http://schemas.microsoft.com/office/powerpoint/2010/main" val="563683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D7D7640A-42AD-4DFF-8CEB-8B55B957AACB}" type="datetimeFigureOut">
              <a:rPr lang="ar-IQ" smtClean="0"/>
              <a:t>21/04/1439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4E2EB7A-78F5-42C6-B7BB-650E725B4658}" type="slidenum">
              <a:rPr lang="ar-IQ" smtClean="0"/>
              <a:t>‹#›</a:t>
            </a:fld>
            <a:endParaRPr lang="ar-IQ"/>
          </a:p>
        </p:txBody>
      </p:sp>
    </p:spTree>
    <p:extLst>
      <p:ext uri="{BB962C8B-B14F-4D97-AF65-F5344CB8AC3E}">
        <p14:creationId xmlns:p14="http://schemas.microsoft.com/office/powerpoint/2010/main" val="3347917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D7D7640A-42AD-4DFF-8CEB-8B55B957AACB}" type="datetimeFigureOut">
              <a:rPr lang="ar-IQ" smtClean="0"/>
              <a:t>21/04/1439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4E2EB7A-78F5-42C6-B7BB-650E725B4658}" type="slidenum">
              <a:rPr lang="ar-IQ" smtClean="0"/>
              <a:t>‹#›</a:t>
            </a:fld>
            <a:endParaRPr lang="ar-IQ"/>
          </a:p>
        </p:txBody>
      </p:sp>
    </p:spTree>
    <p:extLst>
      <p:ext uri="{BB962C8B-B14F-4D97-AF65-F5344CB8AC3E}">
        <p14:creationId xmlns:p14="http://schemas.microsoft.com/office/powerpoint/2010/main" val="427459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D7D7640A-42AD-4DFF-8CEB-8B55B957AACB}" type="datetimeFigureOut">
              <a:rPr lang="ar-IQ" smtClean="0"/>
              <a:t>21/04/1439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4E2EB7A-78F5-42C6-B7BB-650E725B4658}" type="slidenum">
              <a:rPr lang="ar-IQ" smtClean="0"/>
              <a:t>‹#›</a:t>
            </a:fld>
            <a:endParaRPr lang="ar-IQ"/>
          </a:p>
        </p:txBody>
      </p:sp>
    </p:spTree>
    <p:extLst>
      <p:ext uri="{BB962C8B-B14F-4D97-AF65-F5344CB8AC3E}">
        <p14:creationId xmlns:p14="http://schemas.microsoft.com/office/powerpoint/2010/main" val="3852435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D7640A-42AD-4DFF-8CEB-8B55B957AACB}" type="datetimeFigureOut">
              <a:rPr lang="ar-IQ" smtClean="0"/>
              <a:t>21/04/1439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4E2EB7A-78F5-42C6-B7BB-650E725B4658}" type="slidenum">
              <a:rPr lang="ar-IQ" smtClean="0"/>
              <a:t>‹#›</a:t>
            </a:fld>
            <a:endParaRPr lang="ar-IQ"/>
          </a:p>
        </p:txBody>
      </p:sp>
    </p:spTree>
    <p:extLst>
      <p:ext uri="{BB962C8B-B14F-4D97-AF65-F5344CB8AC3E}">
        <p14:creationId xmlns:p14="http://schemas.microsoft.com/office/powerpoint/2010/main" val="733703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D7D7640A-42AD-4DFF-8CEB-8B55B957AACB}" type="datetimeFigureOut">
              <a:rPr lang="ar-IQ" smtClean="0"/>
              <a:t>21/04/1439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4E2EB7A-78F5-42C6-B7BB-650E725B4658}" type="slidenum">
              <a:rPr lang="ar-IQ" smtClean="0"/>
              <a:t>‹#›</a:t>
            </a:fld>
            <a:endParaRPr lang="ar-IQ"/>
          </a:p>
        </p:txBody>
      </p:sp>
    </p:spTree>
    <p:extLst>
      <p:ext uri="{BB962C8B-B14F-4D97-AF65-F5344CB8AC3E}">
        <p14:creationId xmlns:p14="http://schemas.microsoft.com/office/powerpoint/2010/main" val="2780532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D7D7640A-42AD-4DFF-8CEB-8B55B957AACB}" type="datetimeFigureOut">
              <a:rPr lang="ar-IQ" smtClean="0"/>
              <a:t>21/04/1439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4E2EB7A-78F5-42C6-B7BB-650E725B4658}" type="slidenum">
              <a:rPr lang="ar-IQ" smtClean="0"/>
              <a:t>‹#›</a:t>
            </a:fld>
            <a:endParaRPr lang="ar-IQ"/>
          </a:p>
        </p:txBody>
      </p:sp>
    </p:spTree>
    <p:extLst>
      <p:ext uri="{BB962C8B-B14F-4D97-AF65-F5344CB8AC3E}">
        <p14:creationId xmlns:p14="http://schemas.microsoft.com/office/powerpoint/2010/main" val="1117998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D7D7640A-42AD-4DFF-8CEB-8B55B957AACB}" type="datetimeFigureOut">
              <a:rPr lang="ar-IQ" smtClean="0"/>
              <a:t>21/04/1439</a:t>
            </a:fld>
            <a:endParaRPr lang="ar-IQ"/>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ar-IQ"/>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C4E2EB7A-78F5-42C6-B7BB-650E725B4658}" type="slidenum">
              <a:rPr lang="ar-IQ" smtClean="0"/>
              <a:t>‹#›</a:t>
            </a:fld>
            <a:endParaRPr lang="ar-IQ"/>
          </a:p>
        </p:txBody>
      </p:sp>
    </p:spTree>
    <p:extLst>
      <p:ext uri="{BB962C8B-B14F-4D97-AF65-F5344CB8AC3E}">
        <p14:creationId xmlns:p14="http://schemas.microsoft.com/office/powerpoint/2010/main" val="3518662724"/>
      </p:ext>
    </p:extLst>
  </p:cSld>
  <p:clrMap bg1="dk1" tx1="lt1" bg2="dk2" tx2="lt2" accent1="accent1" accent2="accent2" accent3="accent3" accent4="accent4" accent5="accent5" accent6="accent6" hlink="hlink" folHlink="folHlink"/>
  <p:sldLayoutIdLst>
    <p:sldLayoutId id="2147483919" r:id="rId1"/>
    <p:sldLayoutId id="2147483920" r:id="rId2"/>
    <p:sldLayoutId id="2147483921" r:id="rId3"/>
    <p:sldLayoutId id="2147483922" r:id="rId4"/>
    <p:sldLayoutId id="2147483923" r:id="rId5"/>
    <p:sldLayoutId id="2147483924" r:id="rId6"/>
    <p:sldLayoutId id="2147483925" r:id="rId7"/>
    <p:sldLayoutId id="2147483926" r:id="rId8"/>
    <p:sldLayoutId id="2147483927" r:id="rId9"/>
    <p:sldLayoutId id="2147483928" r:id="rId10"/>
    <p:sldLayoutId id="2147483929" r:id="rId11"/>
    <p:sldLayoutId id="2147483930" r:id="rId12"/>
    <p:sldLayoutId id="2147483931" r:id="rId13"/>
    <p:sldLayoutId id="2147483932" r:id="rId14"/>
    <p:sldLayoutId id="2147483933" r:id="rId15"/>
    <p:sldLayoutId id="2147483934" r:id="rId16"/>
    <p:sldLayoutId id="2147483935"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67345" y="1558987"/>
            <a:ext cx="10021046" cy="2758191"/>
          </a:xfrm>
        </p:spPr>
        <p:txBody>
          <a:bodyPr/>
          <a:lstStyle/>
          <a:p>
            <a:pPr algn="justLow"/>
            <a:r>
              <a:rPr lang="ar-IQ" sz="4800" dirty="0" smtClean="0"/>
              <a:t> المحاضرة </a:t>
            </a:r>
            <a:r>
              <a:rPr lang="ar-IQ" sz="4800" dirty="0"/>
              <a:t>الأولى: مفاهيم انثروبولوجيه:</a:t>
            </a:r>
            <a:br>
              <a:rPr lang="ar-IQ" sz="4800" dirty="0"/>
            </a:br>
            <a:r>
              <a:rPr lang="ar-IQ" sz="4800" dirty="0"/>
              <a:t>المادة: الانثروبولوجيا الطبيعية</a:t>
            </a:r>
            <a:br>
              <a:rPr lang="ar-IQ" sz="4800" dirty="0"/>
            </a:br>
            <a:r>
              <a:rPr lang="ar-IQ" sz="4800" dirty="0"/>
              <a:t>أستاذ المادة: د. رباح احمد مهدي</a:t>
            </a:r>
          </a:p>
        </p:txBody>
      </p:sp>
    </p:spTree>
    <p:extLst>
      <p:ext uri="{BB962C8B-B14F-4D97-AF65-F5344CB8AC3E}">
        <p14:creationId xmlns:p14="http://schemas.microsoft.com/office/powerpoint/2010/main" val="14002561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94872" y="209862"/>
            <a:ext cx="11737298" cy="6400800"/>
          </a:xfrm>
        </p:spPr>
        <p:txBody>
          <a:bodyPr>
            <a:normAutofit/>
          </a:bodyPr>
          <a:lstStyle/>
          <a:p>
            <a:r>
              <a:rPr lang="ar-IQ" sz="2400" b="1" dirty="0" smtClean="0"/>
              <a:t>15.التطور</a:t>
            </a:r>
            <a:r>
              <a:rPr lang="ar-IQ" sz="2400" b="1" dirty="0"/>
              <a:t>: علاقة إحيائية وتشريحية تربط بين أحياء طبقة بالطبقة التي قبلها وبالطبقة التي بعدها بحيث تؤلف سلسلة واحدة متعاقبة ومتصلة من الأحياء وهذه الرابطة هي التطور. </a:t>
            </a:r>
          </a:p>
          <a:p>
            <a:r>
              <a:rPr lang="ar-IQ" sz="2400" b="1" dirty="0"/>
              <a:t>16. السلالة: مصطلح خاص يدل على جماعة من البشر يتصفون بصفات وراثية معينة تميزهم وتفصلهم عن غيرهم من الجماعات البشرية. والتعريف العلمي المتفق عليه للعنصر أو (السلالة البشرية) هو (مجموعة من الأفراد لهم أصل عام وصفات طبيعية معينة قابلة للانتقال بالوراثة ويشتركون فيها بصورة عامة). </a:t>
            </a:r>
          </a:p>
          <a:p>
            <a:r>
              <a:rPr lang="ar-IQ" sz="2400" b="1" dirty="0"/>
              <a:t>17.الجينات: هي عبارة عن حبيبات متناهية في الصغر لا ترى بالمجهر الاعتيادي وانما بالمجهر الالكتروني فقط، وتوجد على هيئة ازواج داخل الكروموسومات وتنتقل الجينات انتقالاً اعتيادياً بدون اي تغير من جيل الى الجيل الذي يليه، ويقدر بعض العلماء ان للإنسان ما بين عشرة الاف وثمانين ألف جين.  ولكن بعضاً اخر منهم يقدرها بين عشرين ألف واربعين ألف جين، وللجينات قدرة على التكاثر والتبدل، ولا علاقة لهذه الجينات بالدم أبدا.</a:t>
            </a:r>
          </a:p>
          <a:p>
            <a:endParaRPr lang="ar-IQ" sz="2400" b="1" dirty="0"/>
          </a:p>
        </p:txBody>
      </p:sp>
    </p:spTree>
    <p:extLst>
      <p:ext uri="{BB962C8B-B14F-4D97-AF65-F5344CB8AC3E}">
        <p14:creationId xmlns:p14="http://schemas.microsoft.com/office/powerpoint/2010/main" val="7192660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24853" y="194872"/>
            <a:ext cx="11782268" cy="6370820"/>
          </a:xfrm>
        </p:spPr>
        <p:txBody>
          <a:bodyPr>
            <a:normAutofit/>
          </a:bodyPr>
          <a:lstStyle/>
          <a:p>
            <a:r>
              <a:rPr lang="ar-IQ" sz="2400" b="1" dirty="0"/>
              <a:t>18.الكروموسومات:(</a:t>
            </a:r>
            <a:r>
              <a:rPr lang="en-US" sz="2400" b="1" dirty="0"/>
              <a:t>Chromosomes): </a:t>
            </a:r>
            <a:r>
              <a:rPr lang="ar-IQ" sz="2400" b="1" dirty="0"/>
              <a:t>هي خيوط دقيقة لا ترى بالمجهر الاعتيادي ايضاً , ويوجد منها (24) خيطا او كروموسومه في كل خلية جنسية (</a:t>
            </a:r>
            <a:r>
              <a:rPr lang="en-US" sz="2400" b="1" dirty="0"/>
              <a:t>Gamete) ، </a:t>
            </a:r>
            <a:r>
              <a:rPr lang="ar-IQ" sz="2400" b="1" dirty="0"/>
              <a:t>وحين تتحد خليتان جنسيتان فتتكون منها بويضة مخصبة (</a:t>
            </a:r>
            <a:r>
              <a:rPr lang="en-US" sz="2400" b="1" dirty="0"/>
              <a:t>Zygote)  </a:t>
            </a:r>
            <a:r>
              <a:rPr lang="ar-IQ" sz="2400" b="1" dirty="0"/>
              <a:t>ويكون مجموع الكروموسومات في البويضة المخصبة (24) زوجا يتكون كل زوج من كروموسومه واحدة من الخلية الجنسية الانثى وكروموسومه واحدة من الخلية الجنسية الذكر ,وتحمل الكروموسومات الجينات وتمررها .</a:t>
            </a:r>
          </a:p>
          <a:p>
            <a:r>
              <a:rPr lang="ar-IQ" sz="2400" b="1" dirty="0"/>
              <a:t>19.الحفريات البشرية: هي بقايا عضوية سقطت في مستنقع أو غاصت في رمال متحركة أو غرقت في نهر، أو استقرت في كهف أو رسبت في ماء راكد أو دفنت في طبقة جليدية، بمعنى إن كلمة حفريات في الواقع، إنما تعني بقايا النباتات المتحجرة والحيوانات المنقرضة التي كانت توجد وتعيش في عصور ما قبل التاريخ الحالي والتي حفظت في الصخور، وسواء أكانت هذه الحيوانات أو النباتات باقية حتى العصر الحالي أم انقرضت في عصور سحيقة مثل الديناصور والماموث.</a:t>
            </a:r>
          </a:p>
          <a:p>
            <a:endParaRPr lang="ar-IQ" sz="2400" b="1" dirty="0"/>
          </a:p>
        </p:txBody>
      </p:sp>
    </p:spTree>
    <p:extLst>
      <p:ext uri="{BB962C8B-B14F-4D97-AF65-F5344CB8AC3E}">
        <p14:creationId xmlns:p14="http://schemas.microsoft.com/office/powerpoint/2010/main" val="2987717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2240" y="0"/>
            <a:ext cx="12049760" cy="6858000"/>
          </a:xfrm>
        </p:spPr>
        <p:txBody>
          <a:bodyPr>
            <a:noAutofit/>
          </a:bodyPr>
          <a:lstStyle/>
          <a:p>
            <a:r>
              <a:rPr lang="ar-IQ" sz="2800" b="1" dirty="0"/>
              <a:t>هناك عدة مفاهيم انثروبولوجيه ذات العلاقة بمادة الانثروبولوجيا الطبيعة والتي سياتي قسم منها في محاضراتنا القادمة ومن أبرز هذه المفاهيم هي:</a:t>
            </a:r>
          </a:p>
          <a:p>
            <a:r>
              <a:rPr lang="ar-IQ" sz="2800" b="1" dirty="0"/>
              <a:t>1.الانثروبولوجيا العامة: هو اصطلاح شامل وواسع، اذ يقوم بدراسة المواضيع التالية:</a:t>
            </a:r>
          </a:p>
          <a:p>
            <a:r>
              <a:rPr lang="ar-IQ" sz="2800" b="1" dirty="0"/>
              <a:t>أ-التطور البيولوجي والحضاري للإنسان. ب-العلاقات البيولوجية بين المجتمعات المعاصرة.  ج-	المبادئ التي تحكم علاقات الشعوب بعضها مع البعض الآخر، خصوصا الشعوب الصناعية، وأن المواضيع البيولوجية والاجتماعية هي مواضيع متداخلة ومتحدة بفضل تركيزها المشترك على دراسة الإنسان لكنها بنفس الوقت مواضيع منفصلة ومستقلة بعضها عن البعض الآخر. فالأنثروبولوجيا هي علم دراسة الإنسان من حيث كونه كائن عضوي حي يعيش ضمن جماعة أو مجتمع معين تسوده نظم وأنساق اجتماعية وثقافية معينة ويقوم بأعمال متعددة ويسلك سلوكا محددا، ويدرس المجتمعات البدائية والحديثة.</a:t>
            </a:r>
          </a:p>
        </p:txBody>
      </p:sp>
    </p:spTree>
    <p:extLst>
      <p:ext uri="{BB962C8B-B14F-4D97-AF65-F5344CB8AC3E}">
        <p14:creationId xmlns:p14="http://schemas.microsoft.com/office/powerpoint/2010/main" val="14613350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43840" y="162560"/>
            <a:ext cx="11744960" cy="6695440"/>
          </a:xfrm>
        </p:spPr>
        <p:txBody>
          <a:bodyPr>
            <a:normAutofit lnSpcReduction="10000"/>
          </a:bodyPr>
          <a:lstStyle/>
          <a:p>
            <a:r>
              <a:rPr lang="ar-IQ" sz="3200" b="1" dirty="0"/>
              <a:t>.الأنثروبولوجيا الطبيعية (الفيزيقية):</a:t>
            </a:r>
          </a:p>
          <a:p>
            <a:r>
              <a:rPr lang="ar-IQ" sz="3200" b="1" dirty="0"/>
              <a:t> أحد فروع الانثروبولوجيا العامة، تهتم بدراسة تطور الإنسان وسلوكه، والخصائص البيولوجية العديدة التي يتباين فيها البشر القدماء عن البشر المحدثين. وينظر هذا الفرع إلى الإنسان على أنه عضو في المملكة الحيوانية، إذ يهتم بهذا الجانب فقط دون الاهتمام بالجوانب الاجتماعية والثقافية الأخرى. وعلى هذا الأساس تعتبر الانثروبولوجيا الطبيعية أقرب إلى العلوم الطبيعية منها إلى العلوم الاجتماعية. وبالتالي نجدها أكثر ارتباطا بعلم التشريح </a:t>
            </a:r>
            <a:r>
              <a:rPr lang="en-US" sz="3200" b="1" dirty="0"/>
              <a:t>Anatomy)) </a:t>
            </a:r>
            <a:r>
              <a:rPr lang="ar-IQ" sz="3200" b="1" dirty="0"/>
              <a:t>وعلم وظائف الأعضاء (</a:t>
            </a:r>
            <a:r>
              <a:rPr lang="en-US" sz="3200" b="1" dirty="0"/>
              <a:t>physiology )  </a:t>
            </a:r>
            <a:r>
              <a:rPr lang="ar-IQ" sz="3200" b="1" dirty="0"/>
              <a:t>وعلم الحياة (</a:t>
            </a:r>
            <a:r>
              <a:rPr lang="en-US" sz="3200" b="1" dirty="0"/>
              <a:t>Biology ) . </a:t>
            </a:r>
            <a:r>
              <a:rPr lang="ar-IQ" sz="3200" b="1" dirty="0"/>
              <a:t>وعلى الرغم من الاعتقاد بأن الأجناس البشرية قد انحدرت عن أصل واحد هو الإنسان العاقل (</a:t>
            </a:r>
            <a:r>
              <a:rPr lang="en-US" sz="3200" b="1" dirty="0"/>
              <a:t>Homo-Sapiens) ، </a:t>
            </a:r>
            <a:r>
              <a:rPr lang="ar-IQ" sz="3200" b="1" dirty="0"/>
              <a:t>إلا أن توزيعها على الأرض، وتفاعلها مع البيئات المختلفة قد أدى إلى اختلاف خصائصها.</a:t>
            </a:r>
          </a:p>
        </p:txBody>
      </p:sp>
    </p:spTree>
    <p:extLst>
      <p:ext uri="{BB962C8B-B14F-4D97-AF65-F5344CB8AC3E}">
        <p14:creationId xmlns:p14="http://schemas.microsoft.com/office/powerpoint/2010/main" val="504202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99803" y="269824"/>
            <a:ext cx="11527435" cy="6250898"/>
          </a:xfrm>
        </p:spPr>
        <p:txBody>
          <a:bodyPr>
            <a:normAutofit/>
          </a:bodyPr>
          <a:lstStyle/>
          <a:p>
            <a:r>
              <a:rPr lang="ar-IQ" sz="2400" b="1" dirty="0"/>
              <a:t>وقد أدى اهتمام الانثروبولوجيا الطبيعية بجسم الإنسان إلى تسميتها أحيانا بعلم دراسة الجسم (</a:t>
            </a:r>
            <a:r>
              <a:rPr lang="en-US" sz="2400" b="1" dirty="0"/>
              <a:t>Somatology)، </a:t>
            </a:r>
            <a:r>
              <a:rPr lang="ar-IQ" sz="2400" b="1" dirty="0"/>
              <a:t>من حيث صفاته ومقاييسه، أو من حيث أصوله وأجداده، وأهم تخصصات هذا العلم هي: علم العظام</a:t>
            </a:r>
            <a:r>
              <a:rPr lang="en-US" sz="2400" b="1" dirty="0"/>
              <a:t>Astrology) ) </a:t>
            </a:r>
            <a:r>
              <a:rPr lang="ar-IQ" sz="2400" b="1" dirty="0"/>
              <a:t>وعلم البنية البشرية (</a:t>
            </a:r>
            <a:r>
              <a:rPr lang="en-US" sz="2400" b="1" dirty="0"/>
              <a:t>Human Morphology) ، </a:t>
            </a:r>
            <a:r>
              <a:rPr lang="ar-IQ" sz="2400" b="1" dirty="0"/>
              <a:t>ومقاييس جسم الإنسان (</a:t>
            </a:r>
            <a:r>
              <a:rPr lang="en-US" sz="2400" b="1" dirty="0"/>
              <a:t>Anthropometry) </a:t>
            </a:r>
            <a:r>
              <a:rPr lang="ar-IQ" sz="2400" b="1" dirty="0"/>
              <a:t>ودراسة مقاييس الأجسام الحية (</a:t>
            </a:r>
            <a:r>
              <a:rPr lang="en-US" sz="2400" b="1" dirty="0"/>
              <a:t>Biometric ) </a:t>
            </a:r>
            <a:r>
              <a:rPr lang="ar-IQ" sz="2400" b="1" dirty="0"/>
              <a:t>وعلم الأمصال الإنساني( </a:t>
            </a:r>
            <a:r>
              <a:rPr lang="en-US" sz="2400" b="1" dirty="0"/>
              <a:t>Human Serology). </a:t>
            </a:r>
            <a:r>
              <a:rPr lang="ar-IQ" sz="2400" b="1" dirty="0"/>
              <a:t>ويتضح لنا أن هذه العلوم والتخصصات تدخل في صميم دراسات كليات الطب والعلوم والتمريض. ولذلك نجد أن معظم المتخصصين فيها من الأطباء وعلماء الحياة. وإن كانت هذه الدراسات تدخل في دائرة اهتمام أقسام الانثروبولوجيا بكليات العلوم الاجتماعية والآداب. فالأنثروبولوجيا الطبيعية: هي علم دراسة السجل البيولوجي للإنسان إذ يبدأ بدراسة المنزلة الحيوانية للإنسان ويحاول توضيح أصل وتطور الإنسان من خلال الدراسات المقارنة للمتحجرات والحيوانات الليونة الحية، ويقوم بفحص طبيعة الاختلافات العنصرية بين الشعوب والأقوام ويدرس نتائج العوامل الايكولوجية المختلفة على تشابه أو اختلاف أعضاء الجنس البشري وعلى نمو أو اضمحلال السكان.</a:t>
            </a:r>
          </a:p>
        </p:txBody>
      </p:sp>
    </p:spTree>
    <p:extLst>
      <p:ext uri="{BB962C8B-B14F-4D97-AF65-F5344CB8AC3E}">
        <p14:creationId xmlns:p14="http://schemas.microsoft.com/office/powerpoint/2010/main" val="4243063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99803" y="299803"/>
            <a:ext cx="11677337" cy="6295869"/>
          </a:xfrm>
        </p:spPr>
        <p:txBody>
          <a:bodyPr>
            <a:normAutofit/>
          </a:bodyPr>
          <a:lstStyle/>
          <a:p>
            <a:r>
              <a:rPr lang="ar-IQ" sz="2800" b="1" dirty="0"/>
              <a:t>.الانتخاب الطبيعي: هو عملية صراع بين الكائنات الحية من اجل موارد الطبيعة، ونتيجة هذا الصراع تقوم الطبيعة باستئصال الكائنات الضعيفة والحفاظ على الكائنات التي تتكيف مع ظروف البيئة الطبيعية نتيجة تمتعها باللياقة والقدرة على البقاء، ونتيجة لهذا التنافس لا يبقى من الاحياء الا اقواها.</a:t>
            </a:r>
          </a:p>
          <a:p>
            <a:r>
              <a:rPr lang="ar-IQ" sz="2800" b="1" dirty="0"/>
              <a:t> 4.الانثروبومتري: وهو أحد العلوم العضوية والتشريحية التي تسجل وتحلل مختلف المقاييس الجسمية للكائن البشري، ويعرف أيضا بأنه ذلك العلم الخاص بدراسة مقاييس الجسم البشري الحاصل على كل الخصائص الإنسانية.</a:t>
            </a:r>
          </a:p>
          <a:p>
            <a:endParaRPr lang="ar-IQ" sz="2800" b="1" dirty="0"/>
          </a:p>
        </p:txBody>
      </p:sp>
    </p:spTree>
    <p:extLst>
      <p:ext uri="{BB962C8B-B14F-4D97-AF65-F5344CB8AC3E}">
        <p14:creationId xmlns:p14="http://schemas.microsoft.com/office/powerpoint/2010/main" val="885680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99803" y="359764"/>
            <a:ext cx="11692327" cy="6310859"/>
          </a:xfrm>
        </p:spPr>
        <p:txBody>
          <a:bodyPr>
            <a:normAutofit/>
          </a:bodyPr>
          <a:lstStyle/>
          <a:p>
            <a:r>
              <a:rPr lang="ar-IQ" sz="3600" b="1" dirty="0"/>
              <a:t>.الانتخاب الاجتماعي: وهو عملية قيام المجتمع(رجال-نساء) باختيار الاشخاص من ذوي الصفات الايجابية (الجمال والانجاب) واهمال الصفات السلبية والغير مقبولة، فمثلا قيام الرجال بالزواج من النساء اللواتي يحملن صفات الجمال والانجاب ويهملون النساء الغير جميلات والغير قادرات على الانجاب وبالتالي تندثر الصفات الغير مرغوبة شيئا فشيئا.</a:t>
            </a:r>
          </a:p>
          <a:p>
            <a:r>
              <a:rPr lang="ar-IQ" sz="3600" b="1" dirty="0"/>
              <a:t>6. السوموتولوجيا: </a:t>
            </a:r>
            <a:r>
              <a:rPr lang="en-US" sz="3600" b="1" dirty="0"/>
              <a:t>Somatology: </a:t>
            </a:r>
            <a:r>
              <a:rPr lang="ar-IQ" sz="3600" b="1" dirty="0"/>
              <a:t>وهو العلم الذي يهتم بدراسة الأجسام العضوية، مركزا على أبنية وتشريح ووظائف الأجسام البشرية. </a:t>
            </a:r>
          </a:p>
        </p:txBody>
      </p:sp>
    </p:spTree>
    <p:extLst>
      <p:ext uri="{BB962C8B-B14F-4D97-AF65-F5344CB8AC3E}">
        <p14:creationId xmlns:p14="http://schemas.microsoft.com/office/powerpoint/2010/main" val="603737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84813" y="434715"/>
            <a:ext cx="11632367" cy="6190937"/>
          </a:xfrm>
        </p:spPr>
        <p:txBody>
          <a:bodyPr>
            <a:normAutofit/>
          </a:bodyPr>
          <a:lstStyle/>
          <a:p>
            <a:r>
              <a:rPr lang="ar-IQ" b="1" dirty="0" smtClean="0"/>
              <a:t>7.البقاء </a:t>
            </a:r>
            <a:r>
              <a:rPr lang="ar-IQ" b="1" dirty="0"/>
              <a:t>للأصلح: وهي عملية اختيار الأفراد الذين يتصفون بصفات معينة تتلاءم مع ظروفها المتغيرة، فتبقي على الأفراد الذين هم أصلح ما يكونون، وهذا هو الذي سماه دارون (بالبقاء للأصلح) لأن الأفراد الذين لا يمتازون بصفات ملائمة للبيئة لا يستطيعون المقاومة لعدم توافق صفاتهم مع البيئة الجديدة وبالتالي يتم فنائهم، وفي الوقت نفسه تشجع البيئة الصفات الملائمة وتزيل الصفات غير الملائمة وتقوي الأولى بالاستعمال وتضعف الثانية بالإهمال. </a:t>
            </a:r>
          </a:p>
          <a:p>
            <a:r>
              <a:rPr lang="ar-IQ" b="1" dirty="0"/>
              <a:t>8.الصفات الطافرة(الطفرات): وهي صفات جديدة تظهر ظهوراً فجائياً نتيجة الامتزاج بين الجينات ينتهي بتجانس أفراد السلالة الواحدة أو النوع الواحد ولكنه لا يكون تاماً بل يسمح بوجود مجال واسع من التنوعات في الصفات المختلفة ينتهي ببعض أفرادها إلى ظهور يسمى (بالطفرة). </a:t>
            </a:r>
          </a:p>
          <a:p>
            <a:r>
              <a:rPr lang="ar-IQ" b="1" dirty="0"/>
              <a:t>9 ـ الكائنات وحيدة الخلية: (البروتوزوا </a:t>
            </a:r>
            <a:r>
              <a:rPr lang="en-US" b="1" dirty="0"/>
              <a:t>Protozoa): </a:t>
            </a:r>
            <a:r>
              <a:rPr lang="ar-IQ" b="1" dirty="0"/>
              <a:t>وهي كائنات وحيدة الخلية مثل الأميبا والبراميسيوم (</a:t>
            </a:r>
            <a:r>
              <a:rPr lang="en-US" b="1" dirty="0"/>
              <a:t>Paramecium). </a:t>
            </a:r>
            <a:r>
              <a:rPr lang="ar-IQ" b="1" dirty="0"/>
              <a:t>وهي تشكل أساس كل الأنواع المختلفة للحيوانات متعددة الخلايا، وتشكل أساس بنائها وقد سبقتها في الظهور. وهي تتميز بالحساسية </a:t>
            </a:r>
            <a:r>
              <a:rPr lang="en-US" b="1" dirty="0"/>
              <a:t>Sensitivity، </a:t>
            </a:r>
            <a:r>
              <a:rPr lang="ar-IQ" b="1" dirty="0"/>
              <a:t>كما تقوم بوظائف حيوية بسيطة مثل الحركة والنمو والتغذية. وهناك أشكال مختلفة منها تصل إلى 15 ألف نوع، يتركب كل منها من خلية واحدة، ومن أمثلتها بالإضافة إلى الأميبا، الصدفيات والجرثوميات. </a:t>
            </a:r>
          </a:p>
          <a:p>
            <a:r>
              <a:rPr lang="ar-IQ" b="1" dirty="0"/>
              <a:t>10 ـ متعددة الخلايا :(الميتازوا </a:t>
            </a:r>
            <a:r>
              <a:rPr lang="en-US" b="1" dirty="0"/>
              <a:t>Metazoa): </a:t>
            </a:r>
            <a:r>
              <a:rPr lang="ar-IQ" b="1" dirty="0"/>
              <a:t>وهي الحيوانات متعددة الخلايا </a:t>
            </a:r>
            <a:r>
              <a:rPr lang="en-US" b="1" dirty="0"/>
              <a:t>Multicellular Animals، </a:t>
            </a:r>
            <a:r>
              <a:rPr lang="ar-IQ" b="1" dirty="0"/>
              <a:t>وفيها تخصصت الأعضاء وتعقدت الخلايا وتعددت الوظائف والأجهزة الحيوية، حيث ظهر الرأس وفتحة المخرج، وهي حيوانات ثنائية الجنس </a:t>
            </a:r>
            <a:r>
              <a:rPr lang="en-US" b="1" dirty="0"/>
              <a:t>Bisexual Reproduction </a:t>
            </a:r>
            <a:r>
              <a:rPr lang="ar-IQ" b="1" dirty="0"/>
              <a:t>أي أنها كائنات تجتمع فيها خصائص الأنوثة والذكورة. </a:t>
            </a:r>
          </a:p>
          <a:p>
            <a:endParaRPr lang="ar-IQ" b="1" dirty="0"/>
          </a:p>
        </p:txBody>
      </p:sp>
    </p:spTree>
    <p:extLst>
      <p:ext uri="{BB962C8B-B14F-4D97-AF65-F5344CB8AC3E}">
        <p14:creationId xmlns:p14="http://schemas.microsoft.com/office/powerpoint/2010/main" val="3489794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09862" y="434716"/>
            <a:ext cx="11692328" cy="6071016"/>
          </a:xfrm>
        </p:spPr>
        <p:txBody>
          <a:bodyPr>
            <a:normAutofit lnSpcReduction="10000"/>
          </a:bodyPr>
          <a:lstStyle/>
          <a:p>
            <a:r>
              <a:rPr lang="ar-IQ" sz="2400" b="1" dirty="0"/>
              <a:t>11 ـ الحبليات: (</a:t>
            </a:r>
            <a:r>
              <a:rPr lang="en-US" sz="2400" b="1" dirty="0"/>
              <a:t>Chordates): </a:t>
            </a:r>
            <a:r>
              <a:rPr lang="ar-IQ" sz="2400" b="1" dirty="0"/>
              <a:t>هي كائنات حية تتميز بوجود حبل عصبي يقوم بوظيفة العمود الفقري أو النخاع ألشوكي </a:t>
            </a:r>
            <a:r>
              <a:rPr lang="en-US" sz="2400" b="1" dirty="0"/>
              <a:t>Spinal Cord </a:t>
            </a:r>
            <a:r>
              <a:rPr lang="ar-IQ" sz="2400" b="1" dirty="0"/>
              <a:t>في الفقريات الراقية، وفي تلك الحبليات يتحكم هذا الحبل العصبي في الحساسية ووظائف الحركة والنمو ومن ثم تزداد الوظائف العضوية تخصصاً. </a:t>
            </a:r>
          </a:p>
          <a:p>
            <a:r>
              <a:rPr lang="ar-IQ" sz="2400" b="1" dirty="0"/>
              <a:t>12 ـ الحيوانات الفقرية </a:t>
            </a:r>
            <a:r>
              <a:rPr lang="en-US" sz="2400" b="1" dirty="0"/>
              <a:t>Backboned Animals:</a:t>
            </a:r>
          </a:p>
          <a:p>
            <a:r>
              <a:rPr lang="ar-IQ" sz="2400" b="1" dirty="0"/>
              <a:t>وقد تطورت عن الحبليات، ويطلق عليها علماء التشريح أسم الفقريات </a:t>
            </a:r>
            <a:r>
              <a:rPr lang="en-US" sz="2400" b="1" dirty="0"/>
              <a:t>Vertebrates </a:t>
            </a:r>
            <a:r>
              <a:rPr lang="ar-IQ" sz="2400" b="1" dirty="0"/>
              <a:t>وتتميز بوجود فقرات عظمية مترابطة متمعضلة على طول العمود الفقري، كما تتميز بوجود هيكل غضروفي أو عظمي حول العمود الفقري أو الحبل العصبي، وهو ينقسم إلى فقرات منفصلة، وتصل أعضاء الحس في الفقريات درجة عالية من التطور وخاصة فيما يتعلق بحاستي السمع والبصر وهي تتنفس إما بالخياشيم أو الرئتين. والفقريات هي كائنات حية ذات أجهزة عضوية متخصصة، حيث يظهر الجهاز العصبي والهيكل العظمي وأعضاء الحس وأعضاء التنفس، كما تتميز بوجود الدورة الدموية التي يتحكم فيها القلب، ومن الفقريات المشهورة: الأسماك، الحيوانات البرمائية والزواحف والطيور. وهي كائنات عضوية تتميز بوجود الزوائد الحركية مثل الزعانف والأيدي والأرجل والأجنحة، وهناك الزوائد الواقية مثل الريش أو الجلد أو القشور أو الشعر أو الفراء.</a:t>
            </a:r>
          </a:p>
          <a:p>
            <a:endParaRPr lang="ar-IQ" sz="2400" b="1" dirty="0"/>
          </a:p>
        </p:txBody>
      </p:sp>
    </p:spTree>
    <p:extLst>
      <p:ext uri="{BB962C8B-B14F-4D97-AF65-F5344CB8AC3E}">
        <p14:creationId xmlns:p14="http://schemas.microsoft.com/office/powerpoint/2010/main" val="29701077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09862" y="224852"/>
            <a:ext cx="11782269" cy="6475751"/>
          </a:xfrm>
        </p:spPr>
        <p:txBody>
          <a:bodyPr>
            <a:normAutofit lnSpcReduction="10000"/>
          </a:bodyPr>
          <a:lstStyle/>
          <a:p>
            <a:r>
              <a:rPr lang="ar-IQ" sz="2800" b="1" dirty="0"/>
              <a:t>13ـ الثدييات </a:t>
            </a:r>
            <a:r>
              <a:rPr lang="en-US" sz="2800" b="1" dirty="0"/>
              <a:t>Mammals: </a:t>
            </a:r>
            <a:r>
              <a:rPr lang="ar-IQ" sz="2800" b="1" dirty="0"/>
              <a:t>وهي كائنات عضوية لا تبيض وإنما تستطيع الحمل والولادة لما لها من مشيمة </a:t>
            </a:r>
            <a:r>
              <a:rPr lang="en-US" sz="2800" b="1" dirty="0"/>
              <a:t>Placenta، </a:t>
            </a:r>
            <a:r>
              <a:rPr lang="ar-IQ" sz="2800" b="1" dirty="0"/>
              <a:t>فالثدييات هي الكائنات المشيمية الأولى التي تحمل وتلد وترعى صغارها وهي كالطيور من ذوات الدم الحار ولها قلب مكون من أربعة حجرات وتغذي صغارها باللبن، كما تتعقد وظائف الجهاز العصبي عندها وتظهر الأسنان والقواطع والأنياب والأضراس، ولها تجويف صدري منفصل عن البطن بحاجز صدري بطني يسمى (الحجاب الحاجز). </a:t>
            </a:r>
          </a:p>
          <a:p>
            <a:r>
              <a:rPr lang="ar-IQ" sz="2800" b="1" dirty="0"/>
              <a:t>14. الرئيسيات </a:t>
            </a:r>
            <a:r>
              <a:rPr lang="en-US" sz="2800" b="1" dirty="0"/>
              <a:t>Primates:</a:t>
            </a:r>
          </a:p>
          <a:p>
            <a:r>
              <a:rPr lang="ar-IQ" sz="2800" b="1" dirty="0"/>
              <a:t>وهي كائنات ثدية تشبه الإنسان سواء كانت بشرية أو غير بشرية وتم مقارنتها بالإنسان لتحديد أوجه التباين والتنوع في الملامح التشريحية أو تشابهها مثل السير على قدمين أو على أربع، وأيضاً أنماط سلوكها كالتعاون والعنف والعدوان. والرئيسيات كانت كائنات تسكن الأشجار، وكانت في الوقت ذاته أسلافاً مشتركة للبشر والقردة العليا على السواء، وعلى مدى فترة طويلة تماثلت خطوات عملية التطور لدى كل من البشر والقردة العليا.</a:t>
            </a:r>
          </a:p>
          <a:p>
            <a:endParaRPr lang="ar-IQ" sz="2800" b="1" dirty="0"/>
          </a:p>
        </p:txBody>
      </p:sp>
    </p:spTree>
    <p:extLst>
      <p:ext uri="{BB962C8B-B14F-4D97-AF65-F5344CB8AC3E}">
        <p14:creationId xmlns:p14="http://schemas.microsoft.com/office/powerpoint/2010/main" val="162809834"/>
      </p:ext>
    </p:extLst>
  </p:cSld>
  <p:clrMapOvr>
    <a:masterClrMapping/>
  </p:clrMapOvr>
</p:sld>
</file>

<file path=ppt/theme/theme1.xml><?xml version="1.0" encoding="utf-8"?>
<a:theme xmlns:a="http://schemas.openxmlformats.org/drawingml/2006/main" name="شريحة">
  <a:themeElements>
    <a:clrScheme name="أزرق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52</TotalTime>
  <Words>1382</Words>
  <Application>Microsoft Office PowerPoint</Application>
  <PresentationFormat>ملء الشاشة</PresentationFormat>
  <Paragraphs>26</Paragraphs>
  <Slides>11</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11</vt:i4>
      </vt:variant>
    </vt:vector>
  </HeadingPairs>
  <TitlesOfParts>
    <vt:vector size="15" baseType="lpstr">
      <vt:lpstr>Century Gothic</vt:lpstr>
      <vt:lpstr>Tahoma</vt:lpstr>
      <vt:lpstr>Wingdings 3</vt:lpstr>
      <vt:lpstr>شريحة</vt:lpstr>
      <vt:lpstr> المحاضرة الأولى: مفاهيم انثروبولوجيه: المادة: الانثروبولوجيا الطبيعية أستاذ المادة: د. رباح احمد مهدي</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المحاضرة الأولى: مفاهيم انثروبولوجيه: المادة: الانثروبولوجيا الطبيعية أستاذ المادة: د. رباح احمد مهدي</dc:title>
  <dc:creator>F1</dc:creator>
  <cp:lastModifiedBy>F1</cp:lastModifiedBy>
  <cp:revision>14</cp:revision>
  <dcterms:created xsi:type="dcterms:W3CDTF">2018-01-08T18:18:13Z</dcterms:created>
  <dcterms:modified xsi:type="dcterms:W3CDTF">2018-01-08T19:21:16Z</dcterms:modified>
</cp:coreProperties>
</file>