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4"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3" autoAdjust="0"/>
    <p:restoredTop sz="94660"/>
  </p:normalViewPr>
  <p:slideViewPr>
    <p:cSldViewPr snapToGrid="0">
      <p:cViewPr varScale="1">
        <p:scale>
          <a:sx n="64" d="100"/>
          <a:sy n="64" d="100"/>
        </p:scale>
        <p:origin x="7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63612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549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68771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31614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61864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82602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9605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7654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9243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9481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945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57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0707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4151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3318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3116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7237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1/8/2018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6621997"/>
      </p:ext>
    </p:extLst>
  </p:cSld>
  <p:clrMap bg1="dk1" tx1="lt1" bg2="dk2" tx2="lt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 id="2147483858" r:id="rId14"/>
    <p:sldLayoutId id="2147483859" r:id="rId15"/>
    <p:sldLayoutId id="2147483860" r:id="rId16"/>
    <p:sldLayoutId id="2147483861"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2240" y="3852472"/>
            <a:ext cx="11826240" cy="404736"/>
          </a:xfrm>
        </p:spPr>
        <p:txBody>
          <a:bodyPr>
            <a:normAutofit fontScale="90000"/>
          </a:bodyPr>
          <a:lstStyle/>
          <a:p>
            <a:r>
              <a:rPr lang="ar-IQ" sz="4000" dirty="0"/>
              <a:t>المحاضرة الثانية: اهتمامات علم الانثروبولوجيا الطبيعية: </a:t>
            </a:r>
            <a:r>
              <a:rPr lang="ar-IQ" dirty="0"/>
              <a:t/>
            </a:r>
            <a:br>
              <a:rPr lang="ar-IQ" dirty="0"/>
            </a:br>
            <a:r>
              <a:rPr lang="ar-IQ" sz="7200" dirty="0"/>
              <a:t>المادة: الانثروبولوجيا الطبيعية</a:t>
            </a:r>
            <a:r>
              <a:rPr lang="ar-IQ" dirty="0"/>
              <a:t/>
            </a:r>
            <a:br>
              <a:rPr lang="ar-IQ" dirty="0"/>
            </a:br>
            <a:r>
              <a:rPr lang="ar-IQ" sz="6000" dirty="0"/>
              <a:t>أستاذ المادة: د. رباح احمد مهدي</a:t>
            </a:r>
          </a:p>
        </p:txBody>
      </p:sp>
    </p:spTree>
    <p:extLst>
      <p:ext uri="{BB962C8B-B14F-4D97-AF65-F5344CB8AC3E}">
        <p14:creationId xmlns:p14="http://schemas.microsoft.com/office/powerpoint/2010/main" val="2293890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4852" y="299803"/>
            <a:ext cx="11587397" cy="6279769"/>
          </a:xfrm>
        </p:spPr>
        <p:txBody>
          <a:bodyPr/>
          <a:lstStyle/>
          <a:p>
            <a:r>
              <a:rPr lang="ar-IQ" b="1" dirty="0"/>
              <a:t>تضطلع الانثروبولوجيا الطبيعية بدراسة الخصائص الجسمية والتشريحية للإنسان، ومن المسائل الرئيسية التي تعالجها الانثروبولوجيا الطبيعية تصنيف الأجناس البشرية. ودراسة الملامح الطبيعية للإنسان القديم أو الحفري ومقارنتها بملامح الإنسان الحديث مثل قياس الجمجمة، وحجم الدماغ أو المخ بالإضافة إلى دراسة طول القامة ولون البشرة وشكل الشعر.... بالإضافة إلى ما تقدم أعلاه فأنه الانثروبولوجيا الطبيعية تسعى إلى معرفة خصائص العنصر البشري للتعرف على النمط الوراثي لسائر الأجناس البشرية، مع تتبع التاريخ البيولوجي لمختلف أجناس البشر حتى نتوصل إلى معرفة وراثية وتكوين البشر وكيفية انتقال الخصائص الجنسية والملامح العنصرية بهجرتها من شعب إلى آخر وحركتها في المكان الاجتماعي الفسيح وانتقالها أيضا مع كل ما يطرأ من تغير خلال حركة الأجيال المتتابعة على مسرح تاريخ الجنس البشري، وهذا هو ما يطلق عليه   علماء  الانثروبولوجيا   الطبيعية  أسم (</a:t>
            </a:r>
            <a:r>
              <a:rPr lang="en-US" b="1" dirty="0"/>
              <a:t>Human- Genetic).</a:t>
            </a:r>
          </a:p>
          <a:p>
            <a:r>
              <a:rPr lang="ar-IQ" b="1" dirty="0"/>
              <a:t>وهنا يتردد إلى الأذهان السؤال الآتي: لماذا تدرس الانثروبولوجيا الطبيعية الأجناس البشرية</a:t>
            </a:r>
            <a:r>
              <a:rPr lang="ar-IQ" b="1" dirty="0" smtClean="0"/>
              <a:t>؟</a:t>
            </a:r>
            <a:endParaRPr lang="ar-IQ" b="1" dirty="0"/>
          </a:p>
        </p:txBody>
      </p:sp>
    </p:spTree>
    <p:extLst>
      <p:ext uri="{BB962C8B-B14F-4D97-AF65-F5344CB8AC3E}">
        <p14:creationId xmlns:p14="http://schemas.microsoft.com/office/powerpoint/2010/main" val="120589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4873" y="449706"/>
            <a:ext cx="11752288" cy="6071016"/>
          </a:xfrm>
        </p:spPr>
        <p:txBody>
          <a:bodyPr>
            <a:normAutofit/>
          </a:bodyPr>
          <a:lstStyle/>
          <a:p>
            <a:r>
              <a:rPr lang="ar-IQ" sz="2800" b="1" dirty="0"/>
              <a:t>تقوم الانثروبولوجيا الطبيعية بدراسة الأجناس البشرية وذلك لوصف العمليات التطورية التي يكتسب الإنسان في أثنائها سائر الخصائص الطبيعية الجديدة تلك التي تميزه عن صفات وخصائص الإنسان القديم مع إيجاد الفروق التشريحية بين الإنسانيات والآدميات أو أشباه الإنسان المتصلة بالقردة العليا وسائر الرئيسيات (</a:t>
            </a:r>
            <a:r>
              <a:rPr lang="en-US" sz="2800" b="1" dirty="0"/>
              <a:t>Primates) </a:t>
            </a:r>
            <a:r>
              <a:rPr lang="ar-IQ" sz="2800" b="1" dirty="0"/>
              <a:t>وبالرجوع إلى ما توصل إليه علم الانثروبولوجيا من نتائج نجد أن هذا العلم الخاص بدراسة تسلسل الإنسان والذي يتصل اتصالا وثيقا الانثروبولوجيا الطبيعية وعلم الأجناس إنما يضع مميزات فاصلة بين الإنسان والشبيه بالإنسان من أمثال القردة العليا فظهر أن أهم الخصائص البشرية هي اعتدال القامة والمهارة اليدوية وثنائية الأبصار والقدرة على الكلام أو النطق،</a:t>
            </a:r>
          </a:p>
        </p:txBody>
      </p:sp>
    </p:spTree>
    <p:extLst>
      <p:ext uri="{BB962C8B-B14F-4D97-AF65-F5344CB8AC3E}">
        <p14:creationId xmlns:p14="http://schemas.microsoft.com/office/powerpoint/2010/main" val="129857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883" y="254833"/>
            <a:ext cx="11572406" cy="6310859"/>
          </a:xfrm>
        </p:spPr>
        <p:txBody>
          <a:bodyPr>
            <a:normAutofit/>
          </a:bodyPr>
          <a:lstStyle/>
          <a:p>
            <a:r>
              <a:rPr lang="ar-IQ" sz="2800" b="1" dirty="0"/>
              <a:t>بالإضافة إلى تركيب المخ وحجمه وتعقد وظائفه بما يمتاز به من خصائص شوكيه وعصبية إذ إن مخ الإنسان أكبر حجما وتعقيدا وهو يعادل ثلاثة أضعاف حجم مخ الغوريلا، وهذا التركيب المعقد يتيح الفرصة للإنسان العاقل لظهور قدرات يتميز بها عن سائر الرئيسيات كالقدرة على الكلام والقدرة على التخيل والتذكر والتصور.</a:t>
            </a:r>
          </a:p>
          <a:p>
            <a:r>
              <a:rPr lang="ar-IQ" sz="2800" b="1" dirty="0"/>
              <a:t>فقد أكدت التجارب التي أجريت على القردة العليا أن الشمبانزي يمتاز بقدرة ذكائية ملحوظة. وقد أوضحت التجارب أن أذكى القردة العليا لا تستطيع الكلام أو ابتكار أدوات جديدة تستخدمها لتعديل حياتها أو تطورها.</a:t>
            </a:r>
          </a:p>
          <a:p>
            <a:r>
              <a:rPr lang="ar-IQ" sz="2800" b="1" dirty="0"/>
              <a:t>وخلاصة القول إن دماغ الإنسان يعتبر خاصية فيزيقية وتشريحية تميزه عن أشباهه، على الرغم من كونه عضوا في عائلة رئيسية هائلة تجمعه بالشمبانزي والغوريلا والأورانج أوثان في رتبة واحدة.</a:t>
            </a:r>
          </a:p>
          <a:p>
            <a:endParaRPr lang="ar-IQ" sz="2800" b="1" dirty="0"/>
          </a:p>
        </p:txBody>
      </p:sp>
    </p:spTree>
    <p:extLst>
      <p:ext uri="{BB962C8B-B14F-4D97-AF65-F5344CB8AC3E}">
        <p14:creationId xmlns:p14="http://schemas.microsoft.com/office/powerpoint/2010/main" val="857172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883" y="224852"/>
            <a:ext cx="11812248" cy="6295869"/>
          </a:xfrm>
        </p:spPr>
        <p:txBody>
          <a:bodyPr/>
          <a:lstStyle/>
          <a:p>
            <a:r>
              <a:rPr lang="ar-IQ" b="1" dirty="0"/>
              <a:t>ويعتمد منهج الدراسة في الانثروبولوجيا الفيزيقية على المنهج التاريخي الذي يبحث في أصل الجنس البشري قبل التاريخ، وعما إذا كان ينحدر من أصل شبيهة بالإنسان، ويستعين في ذلك بالبقايا والحفريات والآثار التي تخلفت ومازالت باقية عبر الطبقات الجيولوجية مثل الهياكل العظمية وعظام الأسنان. والثاني هو المنهج المقارن: حيث تتم المقارنة الإحصائية بين عدد كبير من العينات من مختلف السلالات للتأكد من صحة افتراض ما أو نفيه لإثبات وجود علاقة بيولوجية بين سلالة وأخرى.</a:t>
            </a:r>
          </a:p>
          <a:p>
            <a:r>
              <a:rPr lang="ar-IQ" b="1" dirty="0"/>
              <a:t>وعموما تتنوع المناهج تبعا لتنوع الموضوعات والاهتمامات التي يهتم بها الباحث، فهناك دراسات تجري بالمعامل يقوم بها علماء الوراثة والإيكولوجيا، أما علماء الحفريات والتشريح المقارن فهم يستندون إلى التحليل المقارن للأحداث المتوالية في الماضي حتى يتمكنوا من استنتاج السمات والخصائص العامة لعملية التطور.</a:t>
            </a:r>
          </a:p>
          <a:p>
            <a:r>
              <a:rPr lang="ar-IQ" b="1" dirty="0"/>
              <a:t>وتستعين الانثروبولوجيا الطبيعية بعلم الجيولوجيا لتحديد العصر الجيولوجي للحفريات والأدوات والآثار التي تخص الإنسان الحفري المنقرض. وهناك أيضاً علم الباليواثنولوجي (</a:t>
            </a:r>
            <a:r>
              <a:rPr lang="en-US" b="1" dirty="0"/>
              <a:t>Palou ethnology) </a:t>
            </a:r>
            <a:r>
              <a:rPr lang="ar-IQ" b="1" dirty="0"/>
              <a:t>الذي يدرس بقايا ومخلفات ماضي شعوب ما قبل التاريخ. والواقع أن علماء الانثروبولوجيا الطبيعية اهتموا بتقنين مجموعة من المعايير لكي يستخدمها الباحث الطبيعي الذي سيقوم بتقييم الأمراض، مثل معايير أو مقاييس الوزن وقامة الأطفال لدى كل جنس وسلالة أي في جماعات سلالية متنوعة من بيئات ومناطق جغرافية مختلفة، تعد مستويات نقيس نمو الطفل والفرد بها، </a:t>
            </a:r>
          </a:p>
        </p:txBody>
      </p:sp>
    </p:spTree>
    <p:extLst>
      <p:ext uri="{BB962C8B-B14F-4D97-AF65-F5344CB8AC3E}">
        <p14:creationId xmlns:p14="http://schemas.microsoft.com/office/powerpoint/2010/main" val="108148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4852" y="344774"/>
            <a:ext cx="11632367" cy="6190937"/>
          </a:xfrm>
        </p:spPr>
        <p:txBody>
          <a:bodyPr>
            <a:normAutofit/>
          </a:bodyPr>
          <a:lstStyle/>
          <a:p>
            <a:r>
              <a:rPr lang="ar-IQ" sz="2400" b="1" dirty="0"/>
              <a:t>، كذلك اعتمدت على أساليب القياس في القرن التاسع عشر، وفي القرن العشرين استحدثت قياسات مقننة مثل القياس الانثروبومترى </a:t>
            </a:r>
            <a:r>
              <a:rPr lang="en-US" sz="2400" b="1" dirty="0"/>
              <a:t>Anthropometry)) </a:t>
            </a:r>
            <a:r>
              <a:rPr lang="ar-IQ" sz="2400" b="1" dirty="0"/>
              <a:t>في عام 1911، وأيضا استندت على الإحصاء والرياضيات وعالجت المشكلات </a:t>
            </a:r>
            <a:r>
              <a:rPr lang="ar-IQ" sz="2400" b="1" dirty="0" err="1"/>
              <a:t>السكانية.ويرى</a:t>
            </a:r>
            <a:r>
              <a:rPr lang="ar-IQ" sz="2400" b="1" dirty="0"/>
              <a:t> (</a:t>
            </a:r>
            <a:r>
              <a:rPr lang="en-US" sz="2400" b="1" dirty="0"/>
              <a:t>J. We inner) </a:t>
            </a:r>
            <a:r>
              <a:rPr lang="ar-IQ" sz="2400" b="1" dirty="0"/>
              <a:t>أن الانثروبولوجيا الطبيعية تهتم بموضوعين هما: دراسة الإنسان نتيجة لعملية التطور (نظريات التطور العضوي </a:t>
            </a:r>
            <a:r>
              <a:rPr lang="en-US" sz="2400" b="1" dirty="0"/>
              <a:t>Organic Evolution) </a:t>
            </a:r>
            <a:r>
              <a:rPr lang="ar-IQ" sz="2400" b="1" dirty="0"/>
              <a:t>والثاني: دراسة وتحليل النوع البشري. أما باتس (</a:t>
            </a:r>
            <a:r>
              <a:rPr lang="en-US" sz="2400" b="1" dirty="0"/>
              <a:t>Bates) </a:t>
            </a:r>
            <a:r>
              <a:rPr lang="ar-IQ" sz="2400" b="1" dirty="0"/>
              <a:t>وفريد (</a:t>
            </a:r>
            <a:r>
              <a:rPr lang="en-US" sz="2400" b="1" dirty="0"/>
              <a:t>Fred) </a:t>
            </a:r>
            <a:r>
              <a:rPr lang="ar-IQ" sz="2400" b="1" dirty="0"/>
              <a:t>فيذهبان الى أن الانثروبولوجيا الطبيعية تبحث عن الأصول البشرية (</a:t>
            </a:r>
            <a:r>
              <a:rPr lang="en-US" sz="2400" b="1" dirty="0"/>
              <a:t>Human Origins) </a:t>
            </a:r>
            <a:r>
              <a:rPr lang="ar-IQ" sz="2400" b="1" dirty="0"/>
              <a:t>ويتبعون في ذلك طريقتين أولاهما هي جمع حفريات الإنسان القديم المحفوظة في الصخور وتحليلها، وثانيهما: دراسة ما يسمى (بالرئيسيات(</a:t>
            </a:r>
            <a:r>
              <a:rPr lang="en-US" sz="2400" b="1" dirty="0"/>
              <a:t>Primates) </a:t>
            </a:r>
            <a:r>
              <a:rPr lang="ar-IQ" sz="2400" b="1" dirty="0"/>
              <a:t>وهي الأقرب شبها بالإنسان، عن طريق الشظايا وبقايا الجماجم (</a:t>
            </a:r>
            <a:r>
              <a:rPr lang="en-US" sz="2400" b="1" dirty="0"/>
              <a:t>Fragmentary Skulls)، </a:t>
            </a:r>
            <a:r>
              <a:rPr lang="ar-IQ" sz="2400" b="1" dirty="0"/>
              <a:t>والفكوك </a:t>
            </a:r>
            <a:r>
              <a:rPr lang="en-US" sz="2400" b="1" dirty="0"/>
              <a:t>jaws)) </a:t>
            </a:r>
            <a:r>
              <a:rPr lang="ar-IQ" sz="2400" b="1" dirty="0"/>
              <a:t>وعظام الحوضين (</a:t>
            </a:r>
            <a:r>
              <a:rPr lang="en-US" sz="2400" b="1" dirty="0"/>
              <a:t>limb bones).</a:t>
            </a:r>
            <a:endParaRPr lang="ar-IQ" sz="2400" b="1" dirty="0"/>
          </a:p>
        </p:txBody>
      </p:sp>
    </p:spTree>
    <p:extLst>
      <p:ext uri="{BB962C8B-B14F-4D97-AF65-F5344CB8AC3E}">
        <p14:creationId xmlns:p14="http://schemas.microsoft.com/office/powerpoint/2010/main" val="269133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882" y="254833"/>
            <a:ext cx="11752288" cy="6310859"/>
          </a:xfrm>
        </p:spPr>
        <p:txBody>
          <a:bodyPr>
            <a:normAutofit/>
          </a:bodyPr>
          <a:lstStyle/>
          <a:p>
            <a:r>
              <a:rPr lang="ar-IQ" sz="2800" b="1" dirty="0"/>
              <a:t>إن كلتا الطريقتين تهتمان بالتنوع البشري، وإن كانت مناهج كل منهما تختلف كلية عن الأخرى، ومع ذلك فنتائج كل فرع تساهم في إلقاء الضوء على موضوعات الفرع الآخر. وقد اتجهت الآن نحو دراسة وسائل التفاعل بين الإنسان والبيئة وأثر ذلك في تنوع السلالات البشرية من حيث طبيعتها البيولوجية ثم صارت تتناول موضوع الوراثة البشرية والميكانيزمات الوراثية والتكيف البيولوجي الذي يؤدي لتغيير الخصائص الوراثية.</a:t>
            </a:r>
          </a:p>
          <a:p>
            <a:r>
              <a:rPr lang="ar-IQ" sz="2800" b="1" dirty="0"/>
              <a:t>ابتكرت الانثروبولوجيا الطبيعية إذن أساليب أكثر حداثة مثل دراسة الهيموجلوبين وعلم الوراثة والدراسات الإيكولوجية، وأثر العوامل الانتخابية والوراثية وعلاقتها بالعوامل الثقافية والاجتماعية، واهتمت بأنماط النمو لدى الأطفال والتغذية بأنواعها وعلاقتها بالصحة والمرض والعلاقة بين شكل الجسم والمهنة. </a:t>
            </a:r>
          </a:p>
          <a:p>
            <a:endParaRPr lang="ar-IQ" sz="2800" b="1" dirty="0"/>
          </a:p>
        </p:txBody>
      </p:sp>
    </p:spTree>
    <p:extLst>
      <p:ext uri="{BB962C8B-B14F-4D97-AF65-F5344CB8AC3E}">
        <p14:creationId xmlns:p14="http://schemas.microsoft.com/office/powerpoint/2010/main" val="1830329618"/>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21</TotalTime>
  <Words>822</Words>
  <Application>Microsoft Office PowerPoint</Application>
  <PresentationFormat>ملء الشاشة</PresentationFormat>
  <Paragraphs>13</Paragraphs>
  <Slides>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7</vt:i4>
      </vt:variant>
    </vt:vector>
  </HeadingPairs>
  <TitlesOfParts>
    <vt:vector size="11" baseType="lpstr">
      <vt:lpstr>Century Gothic</vt:lpstr>
      <vt:lpstr>Tahoma</vt:lpstr>
      <vt:lpstr>Wingdings 3</vt:lpstr>
      <vt:lpstr>شريحة</vt:lpstr>
      <vt:lpstr>المحاضرة الثانية: اهتمامات علم الانثروبولوجيا الطبيعية:  المادة: الانثروبولوجيا الطبيعية أستاذ المادة: د. رباح احمد مهدي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F1</dc:creator>
  <cp:lastModifiedBy>F1</cp:lastModifiedBy>
  <cp:revision>9</cp:revision>
  <dcterms:created xsi:type="dcterms:W3CDTF">2018-01-08T19:22:50Z</dcterms:created>
  <dcterms:modified xsi:type="dcterms:W3CDTF">2018-01-08T19:44:32Z</dcterms:modified>
</cp:coreProperties>
</file>