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7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1/8/2018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97423" y="929898"/>
            <a:ext cx="11840705" cy="3394129"/>
          </a:xfrm>
        </p:spPr>
        <p:txBody>
          <a:bodyPr/>
          <a:lstStyle/>
          <a:p>
            <a:r>
              <a:rPr lang="ar-IQ" sz="2800" dirty="0"/>
              <a:t> المحاضرة الثالثة: المجالات العلمية التي يدرسها علم الانثروبولوجيا الطبيعية</a:t>
            </a:r>
            <a:r>
              <a:rPr lang="ar-IQ" dirty="0"/>
              <a:t/>
            </a:r>
            <a:br>
              <a:rPr lang="ar-IQ" dirty="0"/>
            </a:br>
            <a:r>
              <a:rPr lang="ar-IQ" sz="6000" dirty="0"/>
              <a:t>  </a:t>
            </a:r>
            <a:r>
              <a:rPr lang="ar-IQ" sz="7200" dirty="0"/>
              <a:t>المادة: الانثروبولوجيا الطبيعية</a:t>
            </a:r>
            <a:r>
              <a:rPr lang="ar-IQ" sz="6000" dirty="0"/>
              <a:t/>
            </a:r>
            <a:br>
              <a:rPr lang="ar-IQ" sz="6000" dirty="0"/>
            </a:br>
            <a:r>
              <a:rPr lang="ar-IQ" sz="6000" dirty="0"/>
              <a:t>أستاذ المادة: د. رباح احمد مهدي</a:t>
            </a:r>
          </a:p>
        </p:txBody>
      </p:sp>
    </p:spTree>
    <p:extLst>
      <p:ext uri="{BB962C8B-B14F-4D97-AF65-F5344CB8AC3E}">
        <p14:creationId xmlns:p14="http://schemas.microsoft.com/office/powerpoint/2010/main" val="3177233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09966"/>
            <a:ext cx="11794210" cy="6261315"/>
          </a:xfrm>
        </p:spPr>
        <p:txBody>
          <a:bodyPr>
            <a:normAutofit/>
          </a:bodyPr>
          <a:lstStyle/>
          <a:p>
            <a:r>
              <a:rPr lang="ar-IQ" sz="2400" b="1" dirty="0"/>
              <a:t> أن أهم المجالات التي تدرسها الانثروبولوجيا الطبيعية هي:</a:t>
            </a:r>
          </a:p>
          <a:p>
            <a:r>
              <a:rPr lang="ar-IQ" sz="2400" b="1" dirty="0"/>
              <a:t>أولاً: العظام والأسنان: </a:t>
            </a:r>
            <a:r>
              <a:rPr lang="en-US" sz="2400" b="1" dirty="0"/>
              <a:t>Astrology &amp; Dentist:	</a:t>
            </a:r>
          </a:p>
          <a:p>
            <a:r>
              <a:rPr lang="ar-IQ" sz="2400" b="1" dirty="0"/>
              <a:t>يتفق الجميع على أن العظام والاسنان من الأجزاء الرئيسية التي يستدل منها على التطور البشري، فهي الأجزاء الوحيدة التي لا تفنى بمرور الزمن ولذلك تزود الباحث بالمعلومات الخاصة بتاريخ الإنسان الطبيعي وتطوره باستخدام أشعة </a:t>
            </a:r>
            <a:r>
              <a:rPr lang="en-US" sz="2400" b="1" dirty="0"/>
              <a:t>X-Ray.</a:t>
            </a:r>
          </a:p>
          <a:p>
            <a:r>
              <a:rPr lang="ar-IQ" sz="2400" b="1" dirty="0"/>
              <a:t>فعن طريق الأسنان يتحدد نوع الحيوان والغذاء الذي يعيش به فهناك حيوانات آكلة للأعشاب وأخرى آكلة اللحوم يمكن التوصل إليها من خلال بقايا الأسنان، ومن طولها وعرضها وارتفاعها تكشف عن السمات والخصائص التي تميز أسلاف الأسنان ومدى البعد والقرب بين تلك الأجناس.</a:t>
            </a:r>
          </a:p>
          <a:p>
            <a:r>
              <a:rPr lang="ar-IQ" sz="2400" b="1" dirty="0"/>
              <a:t>ثانيا: الإيكولوجيا البشرية: </a:t>
            </a:r>
            <a:r>
              <a:rPr lang="en-US" sz="2400" b="1" dirty="0"/>
              <a:t>Human Ecology: </a:t>
            </a:r>
            <a:r>
              <a:rPr lang="ar-IQ" sz="2400" b="1" dirty="0"/>
              <a:t>تهتم بالوسائل التي استخدمها الإنسان للتكيف مع البيئة وظروفها المتنوعة التي تتباين بتباين السن والجنس والسلالة. فالثروة تؤثر في نوعية الغذاء، والمهنة تؤثر في صحة الإنسان، فالتعرض لزغب القطن أو العمل في المناجم والمحاجر أو المصانع الغزل تعرضه للمرض والتلوث.</a:t>
            </a:r>
          </a:p>
          <a:p>
            <a:endParaRPr lang="ar-IQ" sz="2400" b="1" dirty="0"/>
          </a:p>
        </p:txBody>
      </p:sp>
    </p:spTree>
    <p:extLst>
      <p:ext uri="{BB962C8B-B14F-4D97-AF65-F5344CB8AC3E}">
        <p14:creationId xmlns:p14="http://schemas.microsoft.com/office/powerpoint/2010/main" val="2840678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201478"/>
            <a:ext cx="11825207" cy="6447295"/>
          </a:xfrm>
        </p:spPr>
        <p:txBody>
          <a:bodyPr>
            <a:normAutofit/>
          </a:bodyPr>
          <a:lstStyle/>
          <a:p>
            <a:r>
              <a:rPr lang="ar-IQ" sz="2800" b="1" dirty="0"/>
              <a:t>ثالثاً: علم الأجنة والنمو: </a:t>
            </a:r>
            <a:r>
              <a:rPr lang="en-US" sz="2800" b="1" dirty="0"/>
              <a:t>Embryology &amp; Growth: </a:t>
            </a:r>
            <a:r>
              <a:rPr lang="ar-IQ" sz="2800" b="1" dirty="0"/>
              <a:t>يركز على الجنين داخل الرحم، ويهتم به منذ الحمل حتى الموت، أي يتابع عمليات النمو بعد الولادة خلال المراحل العمرية المتوالية، والتغيرات والتطورات في ملامحه الفيزيقية كالحجم والطول والوزن، وكذلك دراسة التشوهات التي يتبعها خلل وظيفي بالجسم، والفروق في أجزاء الجسم الواحد، والتي لم تعد تقتصر على قياس ملامح الجسم فقط.</a:t>
            </a:r>
          </a:p>
          <a:p>
            <a:r>
              <a:rPr lang="ar-IQ" sz="2800" b="1" dirty="0"/>
              <a:t>رابعاً: تركيب الجسم وبناؤه: </a:t>
            </a:r>
            <a:r>
              <a:rPr lang="en-US" sz="2800" b="1" dirty="0"/>
              <a:t>Body Composition &amp; Build: </a:t>
            </a:r>
            <a:r>
              <a:rPr lang="ar-IQ" sz="2800" b="1" dirty="0"/>
              <a:t>تستخدم مناهج جديدة لدراسة تكوين بنية الجسم البشري من حيث القوة والضعف مثل أشعة إكس والموجات الصوتية.</a:t>
            </a:r>
          </a:p>
          <a:p>
            <a:r>
              <a:rPr lang="ar-IQ" sz="2800" b="1" dirty="0"/>
              <a:t>خامساً: البيولوجيا الجزئية: </a:t>
            </a:r>
            <a:r>
              <a:rPr lang="en-US" sz="2800" b="1" dirty="0"/>
              <a:t>Molecular Biology: </a:t>
            </a:r>
            <a:r>
              <a:rPr lang="ar-IQ" sz="2800" b="1" dirty="0"/>
              <a:t>وهي تحدد التشابه أو التباين في السمات الفيزيقية الجزيئية للجنس البشري المعاصر وأسباب هذا التنوع وأيضاً الكائنات الحية الأخرى عن طريق تنوع فصائل الدم وأنواع الهيموجلوبين.</a:t>
            </a:r>
          </a:p>
          <a:p>
            <a:endParaRPr lang="ar-IQ" sz="2800" b="1" dirty="0"/>
          </a:p>
        </p:txBody>
      </p:sp>
    </p:spTree>
    <p:extLst>
      <p:ext uri="{BB962C8B-B14F-4D97-AF65-F5344CB8AC3E}">
        <p14:creationId xmlns:p14="http://schemas.microsoft.com/office/powerpoint/2010/main" val="113338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9" y="170481"/>
            <a:ext cx="11747714" cy="6369803"/>
          </a:xfrm>
        </p:spPr>
        <p:txBody>
          <a:bodyPr>
            <a:normAutofit/>
          </a:bodyPr>
          <a:lstStyle/>
          <a:p>
            <a:r>
              <a:rPr lang="ar-IQ" sz="2400" b="1" dirty="0"/>
              <a:t>سادساً: علم الوراثة (البيو كيميائية): </a:t>
            </a:r>
            <a:r>
              <a:rPr lang="en-US" sz="2400" b="1" dirty="0"/>
              <a:t>Biochemical Genetics: </a:t>
            </a:r>
            <a:r>
              <a:rPr lang="ar-IQ" sz="2400" b="1" dirty="0"/>
              <a:t>تهتم بالمورثات البيولوجية والتغذية وأثرها على المكونات الجزيئية الأساسية لخلايا الجسم، وما تنتجه هذه الخلايا من سوائل كالإدرار والدم، ومدى حدوث أمراض معينة وانتشارها في سلالة معينة، وأسبابها، وعما إذا كانت ترجع لعوامل وراثية أم إلى الغذاء ونوعيته وكميته.</a:t>
            </a:r>
          </a:p>
          <a:p>
            <a:r>
              <a:rPr lang="ar-IQ" sz="2400" b="1" dirty="0"/>
              <a:t>سابعاً: التطورات البشرية </a:t>
            </a:r>
            <a:r>
              <a:rPr lang="en-US" sz="2400" b="1" dirty="0"/>
              <a:t>Evolution: </a:t>
            </a:r>
            <a:r>
              <a:rPr lang="ar-IQ" sz="2400" b="1" dirty="0"/>
              <a:t>وهناك تطورات كبرى(</a:t>
            </a:r>
            <a:r>
              <a:rPr lang="en-US" sz="2400" b="1" dirty="0"/>
              <a:t>Macro evolutions ) </a:t>
            </a:r>
            <a:r>
              <a:rPr lang="ar-IQ" sz="2400" b="1" dirty="0"/>
              <a:t>وتطورات صغرى (</a:t>
            </a:r>
            <a:r>
              <a:rPr lang="en-US" sz="2400" b="1" dirty="0"/>
              <a:t>Micro evolution ) </a:t>
            </a:r>
            <a:r>
              <a:rPr lang="ar-IQ" sz="2400" b="1" dirty="0"/>
              <a:t>والفرق بين النوعين يرجع إلى حجم التغيرات: فالتغيرات الكبرى تدرس من خلال الحفريات وهي بطيئة وتتحول خلال الأجيال لتغيرات كبرى. أما التغيرات الصغرى فتتم داخل جيل واحد أو عدد قليل من الأجيال، ويتمكن الباحث من معاصرة عمليات التطور التي تؤدي إلى تغير في بعض الجماعات التي تنتمي لنوع واحد خلال فترة زمنية محددة، والتي قد تنجم عن العوامل الإيكولوجية كالمناخ والغذاء أو الاختلاط والزواج خارج الجماعة.</a:t>
            </a:r>
          </a:p>
          <a:p>
            <a:endParaRPr lang="ar-IQ" sz="2400" b="1" dirty="0"/>
          </a:p>
        </p:txBody>
      </p:sp>
    </p:spTree>
    <p:extLst>
      <p:ext uri="{BB962C8B-B14F-4D97-AF65-F5344CB8AC3E}">
        <p14:creationId xmlns:p14="http://schemas.microsoft.com/office/powerpoint/2010/main" val="3721996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1" y="232476"/>
            <a:ext cx="11856202" cy="6354304"/>
          </a:xfrm>
        </p:spPr>
        <p:txBody>
          <a:bodyPr>
            <a:normAutofit fontScale="92500" lnSpcReduction="10000"/>
          </a:bodyPr>
          <a:lstStyle/>
          <a:p>
            <a:r>
              <a:rPr lang="ar-IQ" b="1" dirty="0"/>
              <a:t>ثامناً: الرئيسيات: </a:t>
            </a:r>
            <a:r>
              <a:rPr lang="en-US" b="1" dirty="0"/>
              <a:t>Primatology: </a:t>
            </a:r>
            <a:r>
              <a:rPr lang="ar-IQ" b="1" dirty="0"/>
              <a:t>وهي دراسة الحيوانات الثدية التي تشبه الإنسان سواء كانت بشرية أو غير بشرية ومقارنتها بالإنسان لتحديد أوجه التباين والتنوع في الملامح التشريحية أو تشابهها مثل السير على قدمين أو على أربع، وأيضاً أنماط السلوك كالتعاون والعنف والعدوان.</a:t>
            </a:r>
          </a:p>
          <a:p>
            <a:r>
              <a:rPr lang="ar-IQ" b="1" dirty="0"/>
              <a:t>تاسعا: الانثروبولوجيا التطبيقية: تحاول أن تقدم حلولاً لمشكلات الإنسان بناء على النتائج التي توصلت إليها دراساتها كتصميم وسائل الراحة التي تتعلق بأساليب الحياة أو الأمراض التي تصيب الإنسان.</a:t>
            </a:r>
          </a:p>
          <a:p>
            <a:r>
              <a:rPr lang="ar-IQ" b="1" dirty="0"/>
              <a:t>عاشراً: الوراثة السكانية: </a:t>
            </a:r>
            <a:r>
              <a:rPr lang="en-US" b="1" dirty="0"/>
              <a:t>Population Genetics: </a:t>
            </a:r>
            <a:r>
              <a:rPr lang="ar-IQ" b="1" dirty="0"/>
              <a:t>هذا المجال يبحث في الديناميكا الوراثية لدى الكائنات الحية ويهتم بالمواليد والوفيات والزواج والغذاء والصحة وأثرها على العمليات الوراثية التي تؤدي الى تباين وتنوع السمات البيولوجية للأفراد والجماعات.</a:t>
            </a:r>
          </a:p>
          <a:p>
            <a:r>
              <a:rPr lang="ar-IQ" b="1" dirty="0"/>
              <a:t>حادي عشر: أنثروبولوجيا الطب الشرعي: </a:t>
            </a:r>
          </a:p>
          <a:p>
            <a:r>
              <a:rPr lang="ar-IQ" b="1" dirty="0"/>
              <a:t>ينبثق عن الانثروبولوجيا الطبيعية موضوع أخر هو أنثروبولوجيا الطب الشرعي يختص بالجوانب الشرعية أو القانونية التي تتعلق بالتعرف على العظام والهياكل العظمية، ومدى تحللها سواء كان سيئا أو غير ذلك، وهل أصابها التعفن أم لا وكذلك البقايا البشرية التي تهتم بكل من الأسباب الشرعية والإنسانية. ويطبق علماء أنثروبولوجيا لطب الشرعي الأدوات العلمية المتطورة في الانثروبولوجيا الطبيعية للتعرف على البقايا البشرية، وليتمكنوا من تقديم يد العون في الكشف عن الجرائم. وفي الغالب يتزامن علماء انثروبولوجيا الطب الشرعي في نفس الوقت مع علماء الأمراض (</a:t>
            </a:r>
            <a:r>
              <a:rPr lang="en-US" b="1" dirty="0"/>
              <a:t>Pathologists)، </a:t>
            </a:r>
            <a:r>
              <a:rPr lang="ar-IQ" b="1" dirty="0"/>
              <a:t>والمحققون والذين يتقصون ويحققون في الجريمة (</a:t>
            </a:r>
            <a:r>
              <a:rPr lang="en-US" b="1" dirty="0"/>
              <a:t>homicide investigator) </a:t>
            </a:r>
            <a:r>
              <a:rPr lang="ar-IQ" b="1" dirty="0"/>
              <a:t>للتعرف على المتوفى (</a:t>
            </a:r>
            <a:r>
              <a:rPr lang="en-US" b="1" dirty="0"/>
              <a:t>decedent) </a:t>
            </a:r>
            <a:r>
              <a:rPr lang="ar-IQ" b="1" dirty="0"/>
              <a:t>ولإبراز دليل قاطع على أسباب تعفن الجثة وفسادها، أو فحص الجثة لمعرفة سبب الوفاة، وتوقيت حدوثها. بالإضافة إلى المساعدة في تحليل واكتشاف البقايا المشبوهة والمريب ة</a:t>
            </a:r>
            <a:r>
              <a:rPr lang="en-US" b="1" dirty="0"/>
              <a:t>Suspicious))، </a:t>
            </a:r>
            <a:r>
              <a:rPr lang="ar-IQ" b="1" dirty="0"/>
              <a:t>كما أن علماء انثروبولوجيا الطب الشرعي يقومون بتحديد العمر، وسلسلة النسب (</a:t>
            </a:r>
            <a:r>
              <a:rPr lang="en-US" b="1" dirty="0"/>
              <a:t>ancestor) </a:t>
            </a:r>
            <a:r>
              <a:rPr lang="ar-IQ" b="1" dirty="0"/>
              <a:t>أي الانحدار القرابي من الأسلاف، عن طريق القامة والسمات الأخرى، والكشف عن الملامح الفريدة أو الاستثنائية (</a:t>
            </a:r>
            <a:r>
              <a:rPr lang="en-US" b="1" dirty="0"/>
              <a:t>unique) </a:t>
            </a:r>
            <a:r>
              <a:rPr lang="ar-IQ" b="1" dirty="0"/>
              <a:t>للمتوفى من خلال فحص هيكله العظمى</a:t>
            </a:r>
            <a:r>
              <a:rPr lang="ar-IQ" b="1" dirty="0" smtClean="0"/>
              <a:t>.</a:t>
            </a:r>
            <a:endParaRPr lang="ar-IQ" b="1" dirty="0"/>
          </a:p>
        </p:txBody>
      </p:sp>
    </p:spTree>
    <p:extLst>
      <p:ext uri="{BB962C8B-B14F-4D97-AF65-F5344CB8AC3E}">
        <p14:creationId xmlns:p14="http://schemas.microsoft.com/office/powerpoint/2010/main" val="2217909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3986" y="154984"/>
            <a:ext cx="11887200" cy="6447294"/>
          </a:xfrm>
        </p:spPr>
        <p:txBody>
          <a:bodyPr>
            <a:normAutofit/>
          </a:bodyPr>
          <a:lstStyle/>
          <a:p>
            <a:r>
              <a:rPr lang="ar-IQ" sz="2800" b="1" dirty="0"/>
              <a:t>ثاني عشر: الانتخاب الطبيعي: </a:t>
            </a:r>
            <a:r>
              <a:rPr lang="en-US" sz="2800" b="1" dirty="0"/>
              <a:t>Natural Selection:</a:t>
            </a:r>
          </a:p>
          <a:p>
            <a:r>
              <a:rPr lang="ar-IQ" sz="2800" b="1" dirty="0"/>
              <a:t>لم تبدأ الانثروبولوجيا الطبيعية الاهتمام بدراسة عملية الانتخاب الطبيعي إلا بعد نشر كتاب داروين عن أصل الأنواع بنصف قرن، وقد اختلفت الآراء حول دور الانتخاب الطبيعي ومدى استمراره في الإنسان المعاصر: فهنالك فريق يرى أن الانتخاب الطبيعي مازال يعمل في الإنسان المعاصر ويدلل على ذلك بأن الحفريات دلت على تكيف بعض السمات لدى بعض الجماعات السكانية. ويقرر الفريق الثاني أن الإجابة غير معروفة. بينما نجد أن الفريق الثالث يرى أن الانتخاب الطبيعي لا يعمل في الإنسان المعاصر لأن لديه ثقافة يتكيف بوسائلها مع البيئة. أما علماء البيولوجيا البشرية فيرون أن الانتخاب الطبيعي له بصماته الواضحة في الإنسان المعاصر. </a:t>
            </a:r>
          </a:p>
        </p:txBody>
      </p:sp>
    </p:spTree>
    <p:extLst>
      <p:ext uri="{BB962C8B-B14F-4D97-AF65-F5344CB8AC3E}">
        <p14:creationId xmlns:p14="http://schemas.microsoft.com/office/powerpoint/2010/main" val="398465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232476"/>
            <a:ext cx="11794211" cy="6385300"/>
          </a:xfrm>
        </p:spPr>
        <p:txBody>
          <a:bodyPr>
            <a:normAutofit/>
          </a:bodyPr>
          <a:lstStyle/>
          <a:p>
            <a:r>
              <a:rPr lang="ar-IQ" sz="2800" b="1" dirty="0"/>
              <a:t>ويذهب بعض العلماء إلى أن الاختيار الطبيعي يلعب دورا هاما في تطور الإنسان الحديث وهؤلاء من أتباع داروين، ودعاة تحسين النسل (</a:t>
            </a:r>
            <a:r>
              <a:rPr lang="en-US" sz="2800" b="1" dirty="0"/>
              <a:t>Eugenics)، </a:t>
            </a:r>
            <a:r>
              <a:rPr lang="ar-IQ" sz="2800" b="1" dirty="0"/>
              <a:t>ودعاة التمييز العنصري الذين يرون أن الصراع بين السلالات هو محور تطور الجنس البشري. وهناك من يعارض وينكر إنكاراً تاماً تأثير الاختيار الطبيعي في تطور الإنسان منذ ظهور (الإنسان القرد وإنسان الصين) ويحلون محلها فكرة الاختيار الاجتماعي، ويرى م. نستو رخ أن هذه النظرية خاطئة، فالاختيار الطبيعي أثر في الإنسان البدائي وإن كان بدرجات متفاوتة، كما أن العمل والحياة في المجتمع لم تسيطر على الطبيعة، فالجنس البشري القديم كان يخضع للتأثير التكويني للاختيار الطبيعي، ولكن بمرور الزمن وعملية الامتزاج تحطمت الملامح الوراثية وظهرت أجناس ذات ملامح جديدة في بقاع مختلفة من العالم، وتكونت أنماط سلالية مغايرة لضعف تأثير البيئة.</a:t>
            </a:r>
          </a:p>
        </p:txBody>
      </p:sp>
    </p:spTree>
    <p:extLst>
      <p:ext uri="{BB962C8B-B14F-4D97-AF65-F5344CB8AC3E}">
        <p14:creationId xmlns:p14="http://schemas.microsoft.com/office/powerpoint/2010/main" val="2953375466"/>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13</TotalTime>
  <Words>854</Words>
  <Application>Microsoft Office PowerPoint</Application>
  <PresentationFormat>ملء الشاشة</PresentationFormat>
  <Paragraphs>19</Paragraphs>
  <Slides>7</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7</vt:i4>
      </vt:variant>
    </vt:vector>
  </HeadingPairs>
  <TitlesOfParts>
    <vt:vector size="11" baseType="lpstr">
      <vt:lpstr>Century Gothic</vt:lpstr>
      <vt:lpstr>Tahoma</vt:lpstr>
      <vt:lpstr>Wingdings 3</vt:lpstr>
      <vt:lpstr>شريحة</vt:lpstr>
      <vt:lpstr> المحاضرة الثالثة: المجالات العلمية التي يدرسها علم الانثروبولوجيا الطبيعية   المادة: الانثروبولوجيا الطبيعية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الثالثة: المجالات العلمية التي يدرسها علم الانثروبولوجيا الطبيعية   المادة: الانثروبولوجيا الطبيعية أستاذ المادة: د. رباح احمد مهدي</dc:title>
  <dc:creator>F1</dc:creator>
  <cp:lastModifiedBy>F1</cp:lastModifiedBy>
  <cp:revision>7</cp:revision>
  <dcterms:created xsi:type="dcterms:W3CDTF">2018-01-08T19:46:40Z</dcterms:created>
  <dcterms:modified xsi:type="dcterms:W3CDTF">2018-01-08T20:00:20Z</dcterms:modified>
</cp:coreProperties>
</file>