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1/8/2018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41342" y="743919"/>
            <a:ext cx="9841424" cy="4788977"/>
          </a:xfrm>
        </p:spPr>
        <p:txBody>
          <a:bodyPr>
            <a:normAutofit/>
          </a:bodyPr>
          <a:lstStyle/>
          <a:p>
            <a:r>
              <a:rPr lang="ar-IQ" sz="2000" b="1" dirty="0"/>
              <a:t>المحاضرة الرابعة: الجوانب العلمية التي يدرسها علم الانثروبولوجيا الطبيعية: </a:t>
            </a:r>
            <a:r>
              <a:rPr lang="ar-IQ" dirty="0"/>
              <a:t/>
            </a:r>
            <a:br>
              <a:rPr lang="ar-IQ" dirty="0"/>
            </a:br>
            <a:r>
              <a:rPr lang="ar-IQ" sz="6000" dirty="0"/>
              <a:t>المادة: الانثروبولوجيا الطبيعية</a:t>
            </a:r>
            <a:r>
              <a:rPr lang="ar-IQ" dirty="0"/>
              <a:t/>
            </a:r>
            <a:br>
              <a:rPr lang="ar-IQ" dirty="0"/>
            </a:br>
            <a:r>
              <a:rPr lang="ar-IQ" sz="5400" dirty="0"/>
              <a:t>أستاذ المادة: د. رباح احمد مهدي</a:t>
            </a:r>
            <a:br>
              <a:rPr lang="ar-IQ" sz="5400" dirty="0"/>
            </a:br>
            <a:endParaRPr lang="ar-IQ" sz="5400" dirty="0"/>
          </a:p>
        </p:txBody>
      </p:sp>
    </p:spTree>
    <p:extLst>
      <p:ext uri="{BB962C8B-B14F-4D97-AF65-F5344CB8AC3E}">
        <p14:creationId xmlns:p14="http://schemas.microsoft.com/office/powerpoint/2010/main" val="358170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201478"/>
            <a:ext cx="11856203" cy="6509288"/>
          </a:xfrm>
        </p:spPr>
        <p:txBody>
          <a:bodyPr/>
          <a:lstStyle/>
          <a:p>
            <a:r>
              <a:rPr lang="ar-IQ" b="1" dirty="0"/>
              <a:t>تعرف الانثروبولوجيا الطبيعية (</a:t>
            </a:r>
            <a:r>
              <a:rPr lang="en-US" b="1" dirty="0"/>
              <a:t>Physical Anthropology) </a:t>
            </a:r>
            <a:r>
              <a:rPr lang="ar-IQ" b="1" dirty="0"/>
              <a:t>بأنها العلم الذي يدرس الجوانب البيولوجية (الحيوية) (</a:t>
            </a:r>
            <a:r>
              <a:rPr lang="en-US" b="1" dirty="0"/>
              <a:t>Biological aspects) </a:t>
            </a:r>
            <a:r>
              <a:rPr lang="ar-IQ" b="1" dirty="0"/>
              <a:t>للإنسان باعتباره كائناً عضوياً، ويهتم هذا العلم بدراسة الجوانب العلمية الاتية:</a:t>
            </a:r>
          </a:p>
          <a:p>
            <a:r>
              <a:rPr lang="ar-IQ" b="1" dirty="0"/>
              <a:t>أ. دراسة الإنسان ككائن طبيعي ناتج عن سلسلة طويلة في الحلقات التطورية التي تمتد لعشرات الآلاف من السنين.</a:t>
            </a:r>
          </a:p>
          <a:p>
            <a:r>
              <a:rPr lang="ar-IQ" b="1" dirty="0"/>
              <a:t>ب. دراسة وتحليل الجماعات السكانية البشرية في العالم.</a:t>
            </a:r>
          </a:p>
          <a:p>
            <a:r>
              <a:rPr lang="ar-IQ" b="1" dirty="0"/>
              <a:t>ج. التأكيد على موضوع التنوع الحيوي للجماعات البشرية في العالم وهذا التنوع يعتبر أساساً علمياً ضرورياً يساعد الباحثين على التعمق في مفهوم التكيف البشري (</a:t>
            </a:r>
            <a:r>
              <a:rPr lang="en-US" b="1" dirty="0"/>
              <a:t>Human Adaptation) </a:t>
            </a:r>
            <a:r>
              <a:rPr lang="ar-IQ" b="1" dirty="0"/>
              <a:t>وفهم علاقاته المتشعبة والعمليات الطبيعية التي تصاحبها.</a:t>
            </a:r>
          </a:p>
          <a:p>
            <a:r>
              <a:rPr lang="ar-IQ" b="1" dirty="0"/>
              <a:t>د. يركز علماء الانثروبولوجيا الطبيعية على تاريخ الخصائص الطبيعية يبحث عن بقايا الإنسان البائد أي البقايا العظمية.</a:t>
            </a:r>
          </a:p>
          <a:p>
            <a:r>
              <a:rPr lang="ar-IQ" b="1" dirty="0"/>
              <a:t>هـ. يركز علماء الانثروبولوجيا الطبيعية على مقارنة البقايا العظمية الإنسانية التي يعثرون عليها في طبقات الأرض بعضها ببعض. كما يقارنوها بعظام الإنسان الحديث لتحديد اختلافاتها من جهة والاتجاهات التطورية التي تعبر عنها هذه الاختلافات من جهة ثانية.</a:t>
            </a:r>
          </a:p>
          <a:p>
            <a:endParaRPr lang="ar-IQ" b="1" dirty="0"/>
          </a:p>
        </p:txBody>
      </p:sp>
    </p:spTree>
    <p:extLst>
      <p:ext uri="{BB962C8B-B14F-4D97-AF65-F5344CB8AC3E}">
        <p14:creationId xmlns:p14="http://schemas.microsoft.com/office/powerpoint/2010/main" val="3650123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263471"/>
            <a:ext cx="11732217" cy="6323309"/>
          </a:xfrm>
        </p:spPr>
        <p:txBody>
          <a:bodyPr/>
          <a:lstStyle/>
          <a:p>
            <a:r>
              <a:rPr lang="ar-IQ" b="1" dirty="0"/>
              <a:t>و. تهدف هذه المقارنات إلى تتبع خصائص الإنسان الحديث عبر الخطوط التطورية الماضية وربطها بأصولها المتمثلة في الكائنات الحية البائدة.</a:t>
            </a:r>
          </a:p>
          <a:p>
            <a:r>
              <a:rPr lang="ar-IQ" b="1" dirty="0"/>
              <a:t>ز. توضح انتشار بعض الخصائص البشرية الحديثة عبر الأزمنة المختلفة وتحديد أزمنة انتشارها.</a:t>
            </a:r>
          </a:p>
          <a:p>
            <a:r>
              <a:rPr lang="ar-IQ" b="1" dirty="0"/>
              <a:t>ك. التعرف على الخصائص الطبيعية للإنسان التي ظهرت خلال فترة من الزمن ثم اختفت تدريجيا.</a:t>
            </a:r>
          </a:p>
          <a:p>
            <a:r>
              <a:rPr lang="ar-IQ" b="1" dirty="0"/>
              <a:t>ل. معرفة آثار التفاعل البيولوجي (الزواج) الجاري بين المجموعات الرسية المختلفة على هذه الخصائص خصوصاً عندما يستمر هذا التفاعل لفترة طويلة من الزمن.</a:t>
            </a:r>
          </a:p>
          <a:p>
            <a:r>
              <a:rPr lang="ar-IQ" b="1" dirty="0"/>
              <a:t>م. أ. يقدر الباحثون الانثروبولوجيين العمر العضوي التطوري للإنسان بحوالي 1.500.000 مليون ونصف عام.</a:t>
            </a:r>
          </a:p>
          <a:p>
            <a:r>
              <a:rPr lang="ar-IQ" b="1" dirty="0"/>
              <a:t>ب. عمر الحضارة الإنسانية بحوالي نصف مليون عام</a:t>
            </a:r>
          </a:p>
          <a:p>
            <a:r>
              <a:rPr lang="ar-IQ" b="1" dirty="0"/>
              <a:t>ج. التاريخ العضوي للكائنات الحية بكل فصائلها عبر أكثر من 500.000.000،1 ألف وخمسمائة مليون سنة. وهذا يعني أن الكرة الأرضية ظلت مشغولة بفصائل حية كثيرة ومتعددة عدا الإنسان لمئات الملايين من السنين.</a:t>
            </a:r>
          </a:p>
        </p:txBody>
      </p:sp>
    </p:spTree>
    <p:extLst>
      <p:ext uri="{BB962C8B-B14F-4D97-AF65-F5344CB8AC3E}">
        <p14:creationId xmlns:p14="http://schemas.microsoft.com/office/powerpoint/2010/main" val="3617166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325464"/>
            <a:ext cx="11778712" cy="6261316"/>
          </a:xfrm>
        </p:spPr>
        <p:txBody>
          <a:bodyPr/>
          <a:lstStyle/>
          <a:p>
            <a:r>
              <a:rPr lang="ar-IQ" b="1" dirty="0"/>
              <a:t>ن. يؤكد على الانثروبولوجيا الطبيعية على أن الإنسان الحديث هو نموذج قد تطور من نماذج عضوية غير إنسانية سبقته في الظهور بأزمنة طويلة.</a:t>
            </a:r>
          </a:p>
          <a:p>
            <a:r>
              <a:rPr lang="ar-IQ" b="1" dirty="0"/>
              <a:t>ح. تهتم الانثروبولوجيا الطبيعية بدراسة التبدل العضوي للإنسان عبر الخطوط التطورية الرئيسية التي يستند إليها الباحثون. وتهتم بدراسة عملية نمو الإنسان من نقطة الإخصاب حتى بلوغ سن الرشد وتحليل الظروف البيئية وتأثيرها على هذا النمو.</a:t>
            </a:r>
          </a:p>
          <a:p>
            <a:r>
              <a:rPr lang="ar-IQ" b="1" dirty="0"/>
              <a:t>ط. تركز الانثروبولوجيا الطبيعية على الوراثة والعمليات الميكانيكية المصاحبة لها. إضافة إلى احتكاك الجماعات والشعوب المتباينة رسياً والنتائج البيولوجية التي تتمخض عن هذا الاحتكاك.</a:t>
            </a:r>
          </a:p>
          <a:p>
            <a:r>
              <a:rPr lang="ar-IQ" b="1" dirty="0"/>
              <a:t>هذه بعض المجالات التي يهتم بدراستها علم الإنسان الطبيعي وأن ما ذكر عن هذا الاختصاص الدقيق لا يعرف به بصورة كافية بل يسلط ضوءً قليلاً على ميادينه الرئيسية التي تميزه عن بقية فروع علم الإنسان العام.</a:t>
            </a:r>
          </a:p>
          <a:p>
            <a:endParaRPr lang="ar-IQ" b="1" dirty="0"/>
          </a:p>
        </p:txBody>
      </p:sp>
    </p:spTree>
    <p:extLst>
      <p:ext uri="{BB962C8B-B14F-4D97-AF65-F5344CB8AC3E}">
        <p14:creationId xmlns:p14="http://schemas.microsoft.com/office/powerpoint/2010/main" val="3467030924"/>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439</Words>
  <Application>Microsoft Office PowerPoint</Application>
  <PresentationFormat>ملء الشاشة</PresentationFormat>
  <Paragraphs>18</Paragraphs>
  <Slides>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4</vt:i4>
      </vt:variant>
    </vt:vector>
  </HeadingPairs>
  <TitlesOfParts>
    <vt:vector size="8" baseType="lpstr">
      <vt:lpstr>Century Gothic</vt:lpstr>
      <vt:lpstr>Tahoma</vt:lpstr>
      <vt:lpstr>Wingdings 3</vt:lpstr>
      <vt:lpstr>شريحة</vt:lpstr>
      <vt:lpstr>المحاضرة الرابعة: الجوانب العلمية التي يدرسها علم الانثروبولوجيا الطبيعية:  المادة: الانثروبولوجيا الطبيعية أستاذ المادة: د. رباح احمد مهدي </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الجوانب العلمية التي يدرسها علم الانثروبولوجيا الطبيعية:  المادة: الانثروبولوجيا الطبيعية أستاذ المادة: د. رباح احمد مهدي </dc:title>
  <dc:creator>F1</dc:creator>
  <cp:lastModifiedBy>F1</cp:lastModifiedBy>
  <cp:revision>5</cp:revision>
  <dcterms:created xsi:type="dcterms:W3CDTF">2018-01-08T20:02:05Z</dcterms:created>
  <dcterms:modified xsi:type="dcterms:W3CDTF">2018-01-08T20:11:41Z</dcterms:modified>
</cp:coreProperties>
</file>