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1/8/2018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9485" y="216976"/>
            <a:ext cx="11840705" cy="6431797"/>
          </a:xfrm>
        </p:spPr>
        <p:txBody>
          <a:bodyPr/>
          <a:lstStyle/>
          <a:p>
            <a:pPr algn="r"/>
            <a:r>
              <a:rPr lang="ar-IQ" dirty="0"/>
              <a:t>المحاضرة الخامسة</a:t>
            </a:r>
            <a:r>
              <a:rPr lang="ar-IQ" dirty="0" smtClean="0"/>
              <a:t>:</a:t>
            </a:r>
            <a:br>
              <a:rPr lang="ar-IQ" dirty="0" smtClean="0"/>
            </a:br>
            <a:r>
              <a:rPr lang="ar-IQ" dirty="0" smtClean="0"/>
              <a:t> </a:t>
            </a:r>
            <a:r>
              <a:rPr lang="ar-IQ" dirty="0"/>
              <a:t>المشكلات النظرية والواقعية التي تواجه علماء الانثروبولوجيا الطبيعية: </a:t>
            </a:r>
            <a:br>
              <a:rPr lang="ar-IQ" dirty="0"/>
            </a:br>
            <a:r>
              <a:rPr lang="ar-IQ" dirty="0"/>
              <a:t>المادة: الانثروبولوجيا الطبيعية</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2685870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9485" y="325464"/>
            <a:ext cx="11871701" cy="6261316"/>
          </a:xfrm>
        </p:spPr>
        <p:txBody>
          <a:bodyPr/>
          <a:lstStyle/>
          <a:p>
            <a:r>
              <a:rPr lang="ar-IQ" b="1" dirty="0"/>
              <a:t>.	علم الانثروبولوجيا الطبيعية اليوم يواجه تحدياً جديداً ينبع من سرعة تغير المجتمعات النامية التي كانت تسمى تقليدية والتي كان ينظر إليها على أنها مستقرة وربما ثابتة، وهذا التحول في واقع هذه الجماعات يتطلب بديلاً أساساً لأدوات البحث النظري والمنهجي في علم الانثروبولوجيا الطبيعية.</a:t>
            </a:r>
          </a:p>
          <a:p>
            <a:r>
              <a:rPr lang="ar-IQ" b="1" dirty="0"/>
              <a:t>5.	بالنظر لقلة السجلات والكتب والوثائق عن الجماعات القبلية والقروية البسيطة غير المتعلمة التي اعتاد الانثروبولوجيين على دراستها فأن هؤلاء الباحثين يضطرون إلى الإقامة مع سكان هذه الجماعات وتقبل ما يجري في حياتها من ظروف قاسية وصعبة من النواحي الصحية والغذائية والخدمية والترفيهية.  ولا شك أن إقامة الخبراء مع هذه الجماعات تستدعي درجات كبرى من التكيف البدني والذهني والعاطفي خصوصاً عندما تتجاوز الإقامة عاماً أو عامين. علماً بأن معظم الخبراء يأتون من خلفيات أوربية حضرية تتسم بالنعومة والرفاه.</a:t>
            </a:r>
          </a:p>
          <a:p>
            <a:endParaRPr lang="ar-IQ" b="1" dirty="0"/>
          </a:p>
        </p:txBody>
      </p:sp>
    </p:spTree>
    <p:extLst>
      <p:ext uri="{BB962C8B-B14F-4D97-AF65-F5344CB8AC3E}">
        <p14:creationId xmlns:p14="http://schemas.microsoft.com/office/powerpoint/2010/main" val="1732856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9" y="309966"/>
            <a:ext cx="11747714" cy="6168326"/>
          </a:xfrm>
        </p:spPr>
        <p:txBody>
          <a:bodyPr/>
          <a:lstStyle/>
          <a:p>
            <a:r>
              <a:rPr lang="ar-IQ" b="1" dirty="0"/>
              <a:t>6.	الصعوبة الأخرى التي تواجه علماء الانثروبولوجيا الطبيعية تتصل بالاتصال والتفاهم (</a:t>
            </a:r>
            <a:r>
              <a:rPr lang="en-US" b="1" dirty="0"/>
              <a:t>Communication) </a:t>
            </a:r>
            <a:r>
              <a:rPr lang="ar-IQ" b="1" dirty="0"/>
              <a:t>فبالنظر إلى أن الجماعات البدائية والبسيطة التي يذهب إليها الباحثون الانثروبولوجيين ليست لها لغات مكتوبة تدرس في الجامعات والمعاهد العليا فإن هؤلاء الباحثين غالباً ما يصطدمون بعقبة جهلهم بالتخاطب مع أهلها الأمر الذي يضطرهم إلى قضاء وقت طويل قد يمتد عدة شهور لغرض تعلمهم إياها. وكثيراً ما يعجزون عن تحقيق ذلك فيضطرون إلى الاستعانة بالمترجمين إذا وجدوا وقد لا يكون هؤلاء في المستوى المطلوب من اللياقة اللغوية.</a:t>
            </a:r>
          </a:p>
          <a:p>
            <a:r>
              <a:rPr lang="ar-IQ" b="1" dirty="0"/>
              <a:t>7.	ينطلق علم الانثروبولوجيا من وحدة الموضوع المتمثلة في الافتراضات القائلة بأن في الإنسانية سمات حضارية ونفسية مشتركة تتيح للباحثين الحق بطرح "العموميات" </a:t>
            </a:r>
            <a:r>
              <a:rPr lang="en-US" b="1" dirty="0"/>
              <a:t>Generalities </a:t>
            </a:r>
            <a:r>
              <a:rPr lang="ar-IQ" b="1" dirty="0"/>
              <a:t>عن الطبيعة البشرية. غير أن علم الانثروبولوجيا من الناحية الأخرى يهتم بصورة متساوية بالتباين والاختلاف الحضاري بين المجتمعات الإنسانية.</a:t>
            </a:r>
          </a:p>
        </p:txBody>
      </p:sp>
    </p:spTree>
    <p:extLst>
      <p:ext uri="{BB962C8B-B14F-4D97-AF65-F5344CB8AC3E}">
        <p14:creationId xmlns:p14="http://schemas.microsoft.com/office/powerpoint/2010/main" val="460457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216976"/>
            <a:ext cx="11856203" cy="6400800"/>
          </a:xfrm>
        </p:spPr>
        <p:txBody>
          <a:bodyPr>
            <a:normAutofit/>
          </a:bodyPr>
          <a:lstStyle/>
          <a:p>
            <a:r>
              <a:rPr lang="ar-IQ" sz="2800" b="1" dirty="0"/>
              <a:t>من البديهي أن غاية أي علم هي الحصول على المعرفة وتوسيع رقعتها إلى أبعد الحدود الممكنة. ولا شك أن كل علم يسعى إلى هذه الغاية بأساليبه الخاصة وبأطره النظرية والفكرية التي يملكها وحسب ما تحتمه طبيعة الظواهر التي يريد بحثها.</a:t>
            </a:r>
          </a:p>
          <a:p>
            <a:r>
              <a:rPr lang="ar-IQ" sz="2800" b="1" dirty="0"/>
              <a:t>ومعروف عن علماء الانثروبولوجيا قد أبدوا اهتماماً كبيراً ومتميزاً بدراسة المجتمعات البدائية (</a:t>
            </a:r>
            <a:r>
              <a:rPr lang="en-US" sz="2800" b="1" dirty="0"/>
              <a:t>Primitive Societies) </a:t>
            </a:r>
            <a:r>
              <a:rPr lang="ar-IQ" sz="2800" b="1" dirty="0"/>
              <a:t>المقهورة التي ظلت زمناً طويلاً تعاني من الاستغلال الغربي الاستعماري والعزلة والقفر والتخلف التقني والاقتصادي. وقد تعددت المصطلحات المعبرة عن هذا الصنف من الجماعات والمجتمعات حيث أن البعض أسماها (الشعوب البسيطة) (</a:t>
            </a:r>
            <a:r>
              <a:rPr lang="en-US" sz="2800" b="1" dirty="0"/>
              <a:t>Simpler People) </a:t>
            </a:r>
            <a:r>
              <a:rPr lang="ar-IQ" sz="2800" b="1" dirty="0"/>
              <a:t>أو (مجتمعات ما قبل الثقافة أو التعليم) (</a:t>
            </a:r>
            <a:r>
              <a:rPr lang="en-US" sz="2800" b="1" dirty="0"/>
              <a:t>Pre-literate Societies) </a:t>
            </a:r>
            <a:endParaRPr lang="ar-IQ" sz="2800" b="1" dirty="0"/>
          </a:p>
        </p:txBody>
      </p:sp>
    </p:spTree>
    <p:extLst>
      <p:ext uri="{BB962C8B-B14F-4D97-AF65-F5344CB8AC3E}">
        <p14:creationId xmlns:p14="http://schemas.microsoft.com/office/powerpoint/2010/main" val="4034871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3" y="294468"/>
            <a:ext cx="11887199" cy="6416298"/>
          </a:xfrm>
        </p:spPr>
        <p:txBody>
          <a:bodyPr/>
          <a:lstStyle/>
          <a:p>
            <a:r>
              <a:rPr lang="ar-IQ" b="1" dirty="0"/>
              <a:t>بالإضافة إلى نعتها بالبدائية وقد غلب المصطلح الأخير من حيث تكرار استعماله في مؤلفات الباحثين على نطاق واسع. ولو سأل سائل عن الأسباب التي دفعت علماء الانثروبولوجيا على التركيز على هذا النموذج من المجتمعات البشرية فإن ذلك قد يؤدي إلى ذكر عدد من الأسباب والمبررات. ومهما تعددت الأسباب والتبريرات هذه فأنها تدور على الأكثر حول موقف عام يشترك فيه معظم المعنيين بهذا الموضوع. وهو طموح الباحثين في علم الانثروبولوجيا إلى تجاوز الحدود التقليدية المتوارثة في العلوم الاجتماعية والتي انحصرت في دراسة المجتمعات الأوربية والحضرية. وقد أرادوا علماء الانثروبولوجيا أن يوسعوا من رقعة البحث ففعلوا ذلك بفتح أبواب علمهم للجماعات البسيطة والتقليدية والقبلية غير الأوربية باعتبار هذه الجماعات ظلت مهملة ومتروكة من قبل الباحثين على الرغم من كونها تؤلف من الناحية السكانية والجغرافية والتاريخية والإنسانية جزءا كبيراً من العالم البشري، على أن المعرفة والرغبة بتوسيع آفاقها لم تكن وحدها العامل الرئيسي الذي دفع الأنثروبولوجيا إلى اختيار المجتمعات البدائية والبسيطة والتركيز عليها في أوائل نشأتها وتطورها.</a:t>
            </a:r>
          </a:p>
        </p:txBody>
      </p:sp>
    </p:spTree>
    <p:extLst>
      <p:ext uri="{BB962C8B-B14F-4D97-AF65-F5344CB8AC3E}">
        <p14:creationId xmlns:p14="http://schemas.microsoft.com/office/powerpoint/2010/main" val="3233953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294468"/>
            <a:ext cx="11763213" cy="6276813"/>
          </a:xfrm>
        </p:spPr>
        <p:txBody>
          <a:bodyPr/>
          <a:lstStyle/>
          <a:p>
            <a:r>
              <a:rPr lang="ar-IQ" b="1" dirty="0"/>
              <a:t>فهناك عوامل عملية وواقعية أسهمت في خلق هذا التركيز والتفضيل. ومن هذه العوامل:</a:t>
            </a:r>
          </a:p>
          <a:p>
            <a:r>
              <a:rPr lang="ar-IQ" b="1" dirty="0"/>
              <a:t> أ. النشاط الملحوظ الذي قام به المبشرون المسيحيون في نشر الديانة المسيحية بين كثير من الجماعات في العالم القديم (أفريقيا وآسيا) والعالم الجديد (أمريكا الشمالية والجنوبية) وفي جزر الاوقيانوس (</a:t>
            </a:r>
            <a:r>
              <a:rPr lang="en-US" b="1" dirty="0"/>
              <a:t>OCEANIA) </a:t>
            </a:r>
            <a:r>
              <a:rPr lang="ar-IQ" b="1" dirty="0"/>
              <a:t>التي تمتد على مساحات هائلة في المحيط الهادي. أن الحملات التبشيرية هذه أتاحت فرصاً نادرة للكثيرين من القسس بالإقامة مع العديد من الجماعات فترات طويلة من الزمن وكتابة الكتب والتقارير الاثنوجرافية التي تضمنت معلومات متفرقة عن أعرافها ونظمها وطقوسها وعقائدها وغير ذلك مما تنطوي عليه حياة تلك الجماعات.</a:t>
            </a:r>
          </a:p>
          <a:p>
            <a:r>
              <a:rPr lang="ar-IQ" b="1" dirty="0"/>
              <a:t>	ب. الإداريون الاستعماريون: الذين لعبوا دوراً ملحوظاً في دراسة هذه الجماعات. فبحكم طبيعة الوظيفة التي يمارسها هؤلاء وبضغط من تحديات المشكلات الكثيرة التي واجهتهم في حكمهم، فقد حاول هؤلاء بمفردهم أو بالتعاون مع مختصين في الأنثروبولوجيا جمع المعلومات المتفرقة وتنسيقها وتبويبها وتحليلها للوصول إلى نتائج نظرية وعملية تخدم أغراضهم الإدارية الضيقة وتذلل بعض المصاعب التي واجهتهم.</a:t>
            </a:r>
          </a:p>
          <a:p>
            <a:endParaRPr lang="ar-IQ" b="1" dirty="0"/>
          </a:p>
        </p:txBody>
      </p:sp>
    </p:spTree>
    <p:extLst>
      <p:ext uri="{BB962C8B-B14F-4D97-AF65-F5344CB8AC3E}">
        <p14:creationId xmlns:p14="http://schemas.microsoft.com/office/powerpoint/2010/main" val="73732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9" y="247974"/>
            <a:ext cx="11856202" cy="6431796"/>
          </a:xfrm>
        </p:spPr>
        <p:txBody>
          <a:bodyPr>
            <a:normAutofit/>
          </a:bodyPr>
          <a:lstStyle/>
          <a:p>
            <a:r>
              <a:rPr lang="ar-IQ" sz="2400" b="1" dirty="0"/>
              <a:t>ج. المستكشفين والتجار: الذين جابوا البحار ونزلوا في مناطق مختلفة وكتبوا عن سكانها المذكرات والقصص والتقارير وبذلك وفروا معلومات أولية لم تكن تخلوا من تحيز ومبالغات. إلا أنها مع ذلك خدمت علماء الانثروبولوجيا والاثنولوجيا الذين راجعوها وأخذوا عنها بعض ما أمكن أخذه من تفصيلات. ومع تنوع مصادر المعرفة فأن علم الانثروبولوجيا لم يغفل عن أهدافه الرئيسية التي تدور حول محورين رئيسيين: فالمحور الأول يتصل بالطموح إلى وضع الملاحظات المختلفة عن حضارات الإنسان المتفرقة في صيغ وعموميات نظرية تتسم بالصدق والثبات العاليين. ويتصل المحور الثاني بتطلعات المختصين في علم الأنثروبولوجيا للإفادة من المعلومات التي يتم الكشف عنها في مجالات التطبيق والتنمية الهادفة لإشاعة الرخاء بكل صورة في عالم البشر. أن الاتجاهات الفكرية والنظرية والمنهجية لعلم الانثروبولوجيا ودرجة الاهتمام العالية بالجماعات البشرية البسيطة والتقليدية تدفع من يلاحظها إلى التساؤل عن جدوى الدراسات الأنثروبولوجيه عن الحضارة والمجتمع.</a:t>
            </a:r>
          </a:p>
        </p:txBody>
      </p:sp>
    </p:spTree>
    <p:extLst>
      <p:ext uri="{BB962C8B-B14F-4D97-AF65-F5344CB8AC3E}">
        <p14:creationId xmlns:p14="http://schemas.microsoft.com/office/powerpoint/2010/main" val="3362332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8488" y="216976"/>
            <a:ext cx="11964692" cy="6462793"/>
          </a:xfrm>
        </p:spPr>
        <p:txBody>
          <a:bodyPr/>
          <a:lstStyle/>
          <a:p>
            <a:r>
              <a:rPr lang="ar-IQ" b="1" dirty="0"/>
              <a:t>ويلاحظ عن مراجعة النقاش الجاري حول هذا الاستفسار في الكتب الأنثروبولوجيه أن الباحثين ينقسمون إلى فئتين: أولاهما تركز على الطموح العلمي الصرف الذي يتطلع إلى الكشف عن القوانين والنظريات التي تعبر عن كل عناصر الطبيعة الحضارية والاجتماعية والنفسية للإنسان. بينما تركز الفئة الثانية على غاية أخرى تتصل بالرغبة في جمع المعلومات عن جميع نماذج التنظيم الاجتماعي البشري لخدمة الإنسانية خدمة تطبيقية أو عملية. ويجب أن نبادر إلى القول أن المعرفة التي يتم التوصل إليها في مجالات العلم لا يمكن أن تظل محصورة في الميادين النظرية الصرفة بل أنها في الواقع بحكم تأثيرها في سلوك وفكر الناس تجد طريقها إلى مبادئ التطبيق والممارسة بدرجات تزداد أو تنقص حسب درجة علاقتها بحياة الناس. ولهذا فإن الجدلية الدائرة بين أنصار العلم النظري الخالص والعلم التطبيقية الصافي هي جدلية عقيمة تخلو من المعنى لأن هذين الوجهين يترابطان يتحدان في واقع الفكر والبحث العلمي، ولهذا فإن استمرار الانثروبولوجيين على توسيع حدود اختصاصهم بتنوع الظواهر التي يدرسوها لا تتناقض بأية حال وتطلعاتهم الثابتة الهادفة إلى الصعود يعلمهم إلى أسمى المراتب العلمية النظرية والتطبيقية، على أن ذلك لا يعني أن علماء الأنثروبولوجيا يتساوون أو يتماثلون في مدى مساهمتهم في البحوث النظرية والبحوث التطبيقية بل هم يختلفون كثيراً في هذا الصدد. فبعضهم يميل إلى البحوث النظرية أكثر من البحوث التطبيقية بينما يميل بعضهم الآخر إلى الميدان والتطبيق إلى مدى أبعد من اهتمامه بالبحوث والدراسات النظرية.	وهناك نوعان من المشكلات التطبيقية التي تثير اهتمام علماء الانثروبولوجيا وهي:</a:t>
            </a:r>
          </a:p>
          <a:p>
            <a:r>
              <a:rPr lang="ar-IQ" b="1" dirty="0"/>
              <a:t> النوع الأول: يتصل بقضايا أو مسائل موجودة في الوقت الحاضر ذات آثار عملية محسوسة تطالب بضرورة التصدي لها علميا للحد منها أو تغييرها لصالح المجتمع.</a:t>
            </a:r>
          </a:p>
          <a:p>
            <a:endParaRPr lang="ar-IQ" b="1" dirty="0"/>
          </a:p>
        </p:txBody>
      </p:sp>
    </p:spTree>
    <p:extLst>
      <p:ext uri="{BB962C8B-B14F-4D97-AF65-F5344CB8AC3E}">
        <p14:creationId xmlns:p14="http://schemas.microsoft.com/office/powerpoint/2010/main" val="1393125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9" y="232475"/>
            <a:ext cx="11732216" cy="6400799"/>
          </a:xfrm>
        </p:spPr>
        <p:txBody>
          <a:bodyPr/>
          <a:lstStyle/>
          <a:p>
            <a:r>
              <a:rPr lang="ar-IQ" b="1" dirty="0"/>
              <a:t>أما النوع الثاني، فيتناول أموراً أو ظواهر لا تظهر في الحاضر بل يتوقع ظهورها في المستقبل وأن الباحثين بدراستهم لها يهيئون الخلفيات والخطط الضرورية لمواجهتها وتدارك آثارها السلبية أو مضاعفة نتائجها الإيجابية. وبالإضافة لما ذكر ينبغي الإشارة إلى انطباع غير صحيح ظل قائما عن علم الانثروبولوجيا ذلك هو أن هذا العلم ما زال يحصر الجانب الأكبر من اهتمامه في دراسة الجماعات البسيطة الرعوية والزراعية والقروية. والواقع أن علم الانثروبولوجيا المعاصرة قد تعرض إلى تحولات نظرية ومنهجية كبيرة خلال العقود الأربعة الماضية من القرن العشرين جعلته ينفتح انفتاحاً نشيطاً على دراسة المجتمعات الحضرية والصناعية المتقدمة المعقدة، ومع تزايد اتجاه الباحثين نحو المجتمعات الأعقد فأن علم الانثروبولوجيا لم يتخل عن اهتمامه بالجماعات التقليدية أو شبه التقليدية البسيطة(النامية أو مبتدئة النمو من حيث التحضر والتصنيع) فالجماعات التقليدية البسيطة قليلة التعلم تطرح أمام الباحثين مفاهيم وحالات نسبية تسمح بمقارنة النظم الحضارية في المجتمعات التي تمثل بداية التقدم وتلك التي حققت أعلى درجات التقدم العلمي والتكنولوجي، ومعروف عن علم الانثروبولوجي أنه يختلف عن علم الاجتماع من حيث أن الأخير ركز على دراسة المجتمعات الغربية في أوربا </a:t>
            </a:r>
          </a:p>
        </p:txBody>
      </p:sp>
    </p:spTree>
    <p:extLst>
      <p:ext uri="{BB962C8B-B14F-4D97-AF65-F5344CB8AC3E}">
        <p14:creationId xmlns:p14="http://schemas.microsoft.com/office/powerpoint/2010/main" val="169632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0" y="325464"/>
            <a:ext cx="11809708" cy="6292312"/>
          </a:xfrm>
        </p:spPr>
        <p:txBody>
          <a:bodyPr/>
          <a:lstStyle/>
          <a:p>
            <a:r>
              <a:rPr lang="ar-IQ" b="1" dirty="0"/>
              <a:t>وأمريكا بعكس علم الانثروبولوجي الذي نقل التركيز العلمي من المجتمع الغربي إلى المجتمعات التقليدية خارج حدود أوربا وأمريكا. ولكن هذين العلمين اقتربا من حيث الاهتمام في العقدين الأخيرين بحكم اهتمامهما المتشابه في المجتمعات النامية والمتقدمة وبمشكلات التنمية في العالم في الصنفين المذكورين من المجتمعات على حد سواء.</a:t>
            </a:r>
          </a:p>
          <a:p>
            <a:r>
              <a:rPr lang="ar-IQ" b="1" dirty="0"/>
              <a:t>والمشكلات النظرية والواقعية التي تواجه علماء الانثروبولوجيا بصورة عامة وعلماء الانثروبولوجيا الطبيعية بصورة خاصة هي إضافة لما ذكر كثيرة ومعقدة. ومن أبرزها ما يأتي:</a:t>
            </a:r>
          </a:p>
          <a:p>
            <a:r>
              <a:rPr lang="ar-IQ" b="1" dirty="0"/>
              <a:t>1. ففي مجال البحث التاريخي الهادف إلى إعادة تركيب الحضارات البشرية القديمة والبائدة توجد تحديات علمية هائلة ظلت تضايق المختصين ، أن هذه التحديات تظهر بقوة أكبر في دراسة الحضارات القديمة للمجتمعات البدائية والبسيطة أو غير المتعلمة حيث أن هذه الحضارات تفتقر للوثائق والنصوص المكتوبة مما يجعل                                                                                                                                 المعلومات المطلوبة للكشف عن أوضاعها والأحداث التي وقعت وأثرت فيها نادرة خصوصاً بالنسبة للجوانب الروحية والسياسية والقرابية والتربوية لحياة سكان تلك الحضارات.</a:t>
            </a:r>
          </a:p>
        </p:txBody>
      </p:sp>
    </p:spTree>
    <p:extLst>
      <p:ext uri="{BB962C8B-B14F-4D97-AF65-F5344CB8AC3E}">
        <p14:creationId xmlns:p14="http://schemas.microsoft.com/office/powerpoint/2010/main" val="1638485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7" y="263471"/>
            <a:ext cx="11809708" cy="6323309"/>
          </a:xfrm>
        </p:spPr>
        <p:txBody>
          <a:bodyPr/>
          <a:lstStyle/>
          <a:p>
            <a:r>
              <a:rPr lang="ar-IQ" b="1" dirty="0"/>
              <a:t>ولهذا فإن المعلومات التي تعتمد في هذا الصنف من الدراسات غالباً ما تنحصر في المجالات التكنولوجية بحكم ارتباطها بالأدوات التي خلفها القدماء وخاصة ما تركوه من آثار وبقايا مادية.</a:t>
            </a:r>
          </a:p>
          <a:p>
            <a:r>
              <a:rPr lang="ar-IQ" b="1" dirty="0"/>
              <a:t>2.	ومن المشكلات الأخرى هي ما يتصل بدخول علم الانثروبولوجيا إلى دراسة المجتمعات الحضارية المعقدة التي لم يألفها ولم تهيئ لها الأساليب المنهجية والميدانية لدراستها. فبينما اعتاد علم الاجتماع والتاريخ على دراسة المجتمعات المتحضرة فإن علم الانثروبولوجي شغل عن ذلك وقتاً ليس قصيراً باهتمامه بالمجتمعات غير الصناعية المتخلفة.</a:t>
            </a:r>
          </a:p>
          <a:p>
            <a:r>
              <a:rPr lang="ar-IQ" b="1" dirty="0"/>
              <a:t>3.	المشكلة الثالثة تتصل بالصعوبات الناتجة من البحوث الميدانية التي يجريها الباحثون الانثروبولوجيين في المجتمعات القبلية والقروية التي يزورها علماء الانثروبولوجيا (خصوصاً تلك التي تفترق كثيراً عن نمط الحياة الاجتماعية والحضارية التي اعتادوا عليها) لما لها من التقاليد والممارسات الغريبة عما يألفه أو يفهمه هؤلاء الباحثون مما يعقد مهمتهم في البحث كما يتطلب ذلك منهم درجات كبيرة من التكيف الذهني والنفسي لكي يستطيعوا من إنجاز المهام العلمية المطلوبة منهم عن طريق الإقامة مع سكان هذه الجماعات. على أن هذه المشكلة قد تضاءلت نتيجة لتطور معرفة علماء الانثروبولوجيا ونموها عن المجتمعات التقليدية غير الأوربية (</a:t>
            </a:r>
            <a:r>
              <a:rPr lang="en-US" b="1" dirty="0"/>
              <a:t>non-European Societies ) </a:t>
            </a:r>
            <a:r>
              <a:rPr lang="ar-IQ" b="1" dirty="0"/>
              <a:t>بعد أن كانوا عموماً يشعرون بغرابة عاداتها ومعاييرها.</a:t>
            </a:r>
          </a:p>
          <a:p>
            <a:endParaRPr lang="ar-IQ" b="1" dirty="0"/>
          </a:p>
        </p:txBody>
      </p:sp>
    </p:spTree>
    <p:extLst>
      <p:ext uri="{BB962C8B-B14F-4D97-AF65-F5344CB8AC3E}">
        <p14:creationId xmlns:p14="http://schemas.microsoft.com/office/powerpoint/2010/main" val="212239120"/>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25</TotalTime>
  <Words>1100</Words>
  <Application>Microsoft Office PowerPoint</Application>
  <PresentationFormat>ملء الشاشة</PresentationFormat>
  <Paragraphs>21</Paragraphs>
  <Slides>11</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11</vt:i4>
      </vt:variant>
    </vt:vector>
  </HeadingPairs>
  <TitlesOfParts>
    <vt:vector size="15" baseType="lpstr">
      <vt:lpstr>Century Gothic</vt:lpstr>
      <vt:lpstr>Tahoma</vt:lpstr>
      <vt:lpstr>Wingdings 3</vt:lpstr>
      <vt:lpstr>شريحة</vt:lpstr>
      <vt:lpstr>المحاضرة الخامسة:  المشكلات النظرية والواقعية التي تواجه علماء الانثروبولوجيا الطبيعية: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  المشكلات النظرية والواقعية التي تواجه علماء الانثروبولوجيا الطبيعية:  المادة: الانثروبولوجيا الطبيعية أستاذ المادة: د. رباح احمد مهدي </dc:title>
  <dc:creator>F1</dc:creator>
  <cp:lastModifiedBy>F1</cp:lastModifiedBy>
  <cp:revision>12</cp:revision>
  <dcterms:created xsi:type="dcterms:W3CDTF">2018-01-08T20:12:56Z</dcterms:created>
  <dcterms:modified xsi:type="dcterms:W3CDTF">2018-01-08T20:38:46Z</dcterms:modified>
</cp:coreProperties>
</file>