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1/8/2018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0481" y="294468"/>
            <a:ext cx="11840705" cy="6168325"/>
          </a:xfrm>
        </p:spPr>
        <p:txBody>
          <a:bodyPr/>
          <a:lstStyle/>
          <a:p>
            <a:pPr algn="r"/>
            <a:r>
              <a:rPr lang="ar-IQ" dirty="0"/>
              <a:t>المحاضرة السادسة:</a:t>
            </a:r>
            <a:br>
              <a:rPr lang="ar-IQ" dirty="0"/>
            </a:br>
            <a:r>
              <a:rPr lang="ar-IQ" dirty="0"/>
              <a:t> التطور التاريخي لدراسات الأنثروبولوجيا بصورة عامة ودراسات الانثروبولوجيا الطبيعية بصورة خاصة: </a:t>
            </a:r>
            <a:br>
              <a:rPr lang="ar-IQ" dirty="0"/>
            </a:br>
            <a:r>
              <a:rPr lang="ar-IQ" dirty="0"/>
              <a:t>المادة: الانثروبولوجيا الطبيعية</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306856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94468"/>
            <a:ext cx="11778712" cy="6261315"/>
          </a:xfrm>
        </p:spPr>
        <p:txBody>
          <a:bodyPr/>
          <a:lstStyle/>
          <a:p>
            <a:r>
              <a:rPr lang="ar-IQ" dirty="0"/>
              <a:t>عام:</a:t>
            </a:r>
          </a:p>
          <a:p>
            <a:r>
              <a:rPr lang="ar-IQ" b="1" dirty="0"/>
              <a:t>تعتبر دراسات الأنثروبولوجيا قديمة جداً قدم وجود الأنسان ذاته حينما عاشت الجماعات المختلفة بعضها مع البعض الآخر او عندما كانت متجاورة بعضها مع البعض الآخر، فقد أثار هذا الوضع فضول تلك الجماعات خلال اتصالها بعضها مع البعض لمعرفة طبائع كل منها للأخرى لغرض السيطرة على موارد كل منها وأخاضعها لسلطانها بسبب التنافس على المصادر المعيشية. ومهما يكن من أمر فأن البدايات الأولى لهذا العلم ترجع الى دور الفلاسفة والمفكرين القدامى اللذين تناولوا موضوعات تتعلق بالدين والسلالة وتقسيم المجتمع الى طبقات، ولكن أغلبها اصطبغت بالصبغة الفلسفية، ومن ثم فقد تناول العديد من الفلاسفة مثل افلاطون وارسطو وسقراط ...الخ، موضوعات أكثر حداثة مثل طبيعة العلاقات الاجتماعية والجماعات العرقية. كما ان المدرسة النمساوية – الألمانية التي تخصصت والاثنولوجيا (وهو علم دراسة الثقافات المقارنة) تأثرت بنظرية افلاطون وكتاباته وحتى العالم ديفيد هيوم (رئيس المدرسة البريطانية) تأثر أيضاً الى حد كبير بنظرية الفيلسوف الاغريقي سقراط، وكذلك العالم أرسطو الذي أشار الى ان الانثروبولوجيا تعني الانسان الذي يتحدث عن نفسه.</a:t>
            </a:r>
          </a:p>
          <a:p>
            <a:endParaRPr lang="ar-IQ" dirty="0"/>
          </a:p>
        </p:txBody>
      </p:sp>
    </p:spTree>
    <p:extLst>
      <p:ext uri="{BB962C8B-B14F-4D97-AF65-F5344CB8AC3E}">
        <p14:creationId xmlns:p14="http://schemas.microsoft.com/office/powerpoint/2010/main" val="3289487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309966"/>
            <a:ext cx="11902698" cy="6338807"/>
          </a:xfrm>
        </p:spPr>
        <p:txBody>
          <a:bodyPr/>
          <a:lstStyle/>
          <a:p>
            <a:r>
              <a:rPr lang="ar-IQ" b="1" dirty="0"/>
              <a:t>وفيما يلي المراحل التاريخية التي مررت بها الانثروبولوجيا عبر التاريخ وهي: </a:t>
            </a:r>
          </a:p>
          <a:p>
            <a:r>
              <a:rPr lang="ar-IQ" b="1" dirty="0"/>
              <a:t>1-	مرحلة الفلاسفة والمفكرين القدماء:</a:t>
            </a:r>
          </a:p>
          <a:p>
            <a:r>
              <a:rPr lang="ar-IQ" b="1" dirty="0"/>
              <a:t>أ‌-	المؤرخ الاغريقي هيرودوتس الذي عاش في القرن الخامس قبل الميلاد الذي يعتبره معظم كتاب التاريخ بأنه اول باحث انثروبولوجي في التاريخ، فقد جمع معلومات وصفيه دقيقه عن عدد كبير من الشعوب غير الأوربية حيث تناول تقاليدهم وعاداتهم وملامحهم الجسمية وأصولهم السلالية. وفي كتابه (التواريخ) (</a:t>
            </a:r>
            <a:r>
              <a:rPr lang="en-US" b="1" dirty="0"/>
              <a:t>The Histories) </a:t>
            </a:r>
            <a:r>
              <a:rPr lang="ar-IQ" b="1" dirty="0"/>
              <a:t>قدم معلومات من خلال رحلاته في تسعة فصول عن حوالي (50) شعباً. وكذلك وصفه الدقيق للحرب التي دارت بين الفرس والاغريق خلال القرن السادس قبل الميلاد. كما زار مصر وذكر خصائص سكانها وذكر مقولته المشهورة (مصر هبة النيل) وعلى هذا الأساس يعتبر منهجه منهجاً وصفياً كبداية للمنهج الانثروبولوجي المعروف الآن. وأن أغلب علماء الانثروبولوجيا يعتبرون هذا العالم هو أبو الانثروبولوجيا وكذلك أبو التاريخ وأبو الاثنولوجيا.</a:t>
            </a:r>
          </a:p>
        </p:txBody>
      </p:sp>
    </p:spTree>
    <p:extLst>
      <p:ext uri="{BB962C8B-B14F-4D97-AF65-F5344CB8AC3E}">
        <p14:creationId xmlns:p14="http://schemas.microsoft.com/office/powerpoint/2010/main" val="134998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232475"/>
            <a:ext cx="11825206" cy="6354305"/>
          </a:xfrm>
        </p:spPr>
        <p:txBody>
          <a:bodyPr/>
          <a:lstStyle/>
          <a:p>
            <a:r>
              <a:rPr lang="ar-IQ" b="1" dirty="0"/>
              <a:t>ويعتبر هذا العالم من أوائل المفكرين الذين ترجع إليهم بدايات الفكر الانثروبولوجي، ومن بين الأسئلة التي كان يفكر فيها هي:</a:t>
            </a:r>
          </a:p>
          <a:p>
            <a:r>
              <a:rPr lang="ar-IQ" b="1" dirty="0"/>
              <a:t>أولاً. مدى تأثير المناخ في التركيب النفسي والجسمي للجماعات.</a:t>
            </a:r>
          </a:p>
          <a:p>
            <a:r>
              <a:rPr lang="ar-IQ" b="1" dirty="0"/>
              <a:t>ثانياً. هل ان الزوج هو الزعيم الطبيعي للأسرة.</a:t>
            </a:r>
          </a:p>
          <a:p>
            <a:r>
              <a:rPr lang="ar-IQ" b="1" dirty="0"/>
              <a:t>ب‌-	العالم سقراط: اول من فصل بين مهنة الطب وحرفة الشعوذة الطبية. وقد بحث العوامل الطبيعية وأثارها في الجسد الإنساني وتعمق بدراسة الخصائص الجسدية والنفسية لبعض الجماعات كالاسكيثين، وأستنتج من ذلك بأن هذه الخصائص تتبدل نتيجة لتبدل آثار البيئة الطبيعية.</a:t>
            </a:r>
          </a:p>
          <a:p>
            <a:r>
              <a:rPr lang="ar-IQ" b="1" dirty="0"/>
              <a:t>ج‌-	العالم أفلاطون: قدم نظريته عن الدولة على أساس فهمه للروح وحدد ثلاثة مبادئ يرتكز عليها الفكر وهي:</a:t>
            </a:r>
          </a:p>
          <a:p>
            <a:r>
              <a:rPr lang="ar-IQ" b="1" dirty="0"/>
              <a:t>(1) -الاله: يرى هذا العالم ان جميع الأشياء (الحيوية وغير الحيوية) تخضع لقوة الاله الذي يصنعها من المادة. (2) –المادة. (3) –الأفكار. ويرى ان المادة والعقل يوجدان جنباً الى جنب، ويبقى العقل الألهي مصدر لكل ما يظهر من اشكال. </a:t>
            </a:r>
          </a:p>
          <a:p>
            <a:endParaRPr lang="ar-IQ" b="1" dirty="0"/>
          </a:p>
        </p:txBody>
      </p:sp>
    </p:spTree>
    <p:extLst>
      <p:ext uri="{BB962C8B-B14F-4D97-AF65-F5344CB8AC3E}">
        <p14:creationId xmlns:p14="http://schemas.microsoft.com/office/powerpoint/2010/main" val="1246085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7" y="185980"/>
            <a:ext cx="11825206" cy="6385301"/>
          </a:xfrm>
        </p:spPr>
        <p:txBody>
          <a:bodyPr/>
          <a:lstStyle/>
          <a:p>
            <a:r>
              <a:rPr lang="ar-IQ" b="1" dirty="0"/>
              <a:t>د-العالم أرسطوطاليس: لقد بنى اراءه عن الدولة والانسان على أساس فلسفته العامة عن الحياة، أذ انطلق افلاطون من العموميات في نظريته عن الانسان / بينما انطلق ارسطو من الحقائق الجزئية ويمارس أسلوب الاستقراء. الا ان الاختلاف بينه وبين افلاطون قليل جداً، ويعتقد هذا العالم بأن سلسلة عالم الحياة لا تنفصم بل هي متصلة بدءاً بأبسط عناصر الحياة ومروراً بالنبات ثم الحيوان ثم الانسان. واستطاع هذا العالم ان يجعل الخفافيش ضمن فصيلة او مرتبة الثدييات، وليس في فصيلة الطيور. كما أدخل الحيتان في مرتبه الثدييات ايضاً وليس في فصيلة الأسماك.</a:t>
            </a:r>
          </a:p>
          <a:p>
            <a:r>
              <a:rPr lang="ar-IQ" b="1" dirty="0"/>
              <a:t>يختلف ارسطو عن دارون بقانون الانتخاب الطبيعي الذي طرحه دارون لم يتفق ارسطو مع اطاره الفكري. أذ يعتقد بثبوت خصائص الفصيلة الواحدة بدلاً من تبدل سماتها كما قال دارون. لأن هذا الثبات كما يعتقد ارسطو يؤدي او يساعد على حفظ النوع او الفصيلة على حالتها وهكذا فالطير ينتج طيراً والحيوان ينتج حيوانا والانسان كذلك ينتج انساناً. ويرى ارسطو بأن الدولة هي التي تحد سلوك الافراد، فالإنسان بلا قانون وقضاء قانوني حسب اعتقاده لا يعدو ان يكون كأي من الحيوانات الأخرى. </a:t>
            </a:r>
          </a:p>
          <a:p>
            <a:endParaRPr lang="ar-IQ" b="1" dirty="0"/>
          </a:p>
          <a:p>
            <a:endParaRPr lang="ar-IQ" b="1" dirty="0"/>
          </a:p>
          <a:p>
            <a:endParaRPr lang="ar-IQ" b="1" dirty="0"/>
          </a:p>
        </p:txBody>
      </p:sp>
    </p:spTree>
    <p:extLst>
      <p:ext uri="{BB962C8B-B14F-4D97-AF65-F5344CB8AC3E}">
        <p14:creationId xmlns:p14="http://schemas.microsoft.com/office/powerpoint/2010/main" val="327467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47973"/>
            <a:ext cx="11763214" cy="6323307"/>
          </a:xfrm>
        </p:spPr>
        <p:txBody>
          <a:bodyPr/>
          <a:lstStyle/>
          <a:p>
            <a:r>
              <a:rPr lang="ar-IQ" b="1" dirty="0" smtClean="0"/>
              <a:t>2-</a:t>
            </a:r>
            <a:r>
              <a:rPr lang="ar-IQ" b="1" dirty="0"/>
              <a:t>	مرحلة العصور الوسطى:</a:t>
            </a:r>
          </a:p>
          <a:p>
            <a:r>
              <a:rPr lang="ar-IQ" b="1" dirty="0"/>
              <a:t>في مرحلة العصور الوسطى (وهي عصور الظلام في أوربا والتي انعدم فيها التفكير العقلي، ترسخت سلطة الكنيسة وجعلت من أهم واجباتها نشر الديانة المسيحية خارج أطار الدولة الرومانية وظهرت العصبيات والأيديولوجيات المختلفة حول ضرورة تطهير المجتمعات المجاورة من الشرك من خلال الحروب، وخير مثال لذلك الحروب الصليبية وما قدموه من تبريرات لهذه الحرب بتخليص الأماكن المقدسة المسيحية من آبدي المسلمين. وبذلك توجه العديد من المفكرين والباحثين الى بلدان آخري حيث توجه العالم الإيطالي جون دي كاربيني (</a:t>
            </a:r>
            <a:r>
              <a:rPr lang="en-US" b="1" dirty="0"/>
              <a:t>June-De-Carbine) </a:t>
            </a:r>
            <a:r>
              <a:rPr lang="ar-IQ" b="1" dirty="0"/>
              <a:t>الى بلاد التتار بناءاً على تكليف من البابا لدراسة تقاليدهم وعاداتهم بقصد أنجاح عمليات نشر المسيحية في بلاد أسيا الوسطى والشرقية.</a:t>
            </a:r>
          </a:p>
          <a:p>
            <a:endParaRPr lang="ar-IQ" b="1" dirty="0"/>
          </a:p>
        </p:txBody>
      </p:sp>
    </p:spTree>
    <p:extLst>
      <p:ext uri="{BB962C8B-B14F-4D97-AF65-F5344CB8AC3E}">
        <p14:creationId xmlns:p14="http://schemas.microsoft.com/office/powerpoint/2010/main" val="3185178392"/>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412</Words>
  <Application>Microsoft Office PowerPoint</Application>
  <PresentationFormat>ملء الشاشة</PresentationFormat>
  <Paragraphs>17</Paragraphs>
  <Slides>6</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6</vt:i4>
      </vt:variant>
    </vt:vector>
  </HeadingPairs>
  <TitlesOfParts>
    <vt:vector size="10" baseType="lpstr">
      <vt:lpstr>Century Gothic</vt:lpstr>
      <vt:lpstr>Tahoma</vt:lpstr>
      <vt:lpstr>Wingdings 3</vt:lpstr>
      <vt:lpstr>شريحة</vt:lpstr>
      <vt:lpstr>المحاضرة السادسة:  التطور التاريخي لدراسات الأنثروبولوجيا بصورة عامة ودراسات الانثروبولوجيا الطبيعية بصورة خاصة: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التطور التاريخي لدراسات الأنثروبولوجيا بصورة عامة ودراسات الانثروبولوجيا الطبيعية بصورة خاصة:  المادة: الانثروبولوجيا الطبيعية أستاذ المادة: د. رباح احمد مهدي </dc:title>
  <dc:creator>F1</dc:creator>
  <cp:lastModifiedBy>F1</cp:lastModifiedBy>
  <cp:revision>5</cp:revision>
  <dcterms:created xsi:type="dcterms:W3CDTF">2018-01-08T20:40:20Z</dcterms:created>
  <dcterms:modified xsi:type="dcterms:W3CDTF">2018-01-08T20:49:58Z</dcterms:modified>
</cp:coreProperties>
</file>