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8" r:id="rId1"/>
  </p:sldMasterIdLst>
  <p:sldIdLst>
    <p:sldId id="256" r:id="rId2"/>
    <p:sldId id="257" r:id="rId3"/>
    <p:sldId id="258" r:id="rId4"/>
    <p:sldId id="259" r:id="rId5"/>
    <p:sldId id="260" r:id="rId6"/>
    <p:sldId id="261" r:id="rId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1041" autoAdjust="0"/>
    <p:restoredTop sz="94660"/>
  </p:normalViewPr>
  <p:slideViewPr>
    <p:cSldViewPr snapToGrid="0">
      <p:cViewPr varScale="1">
        <p:scale>
          <a:sx n="45" d="100"/>
          <a:sy n="45" d="100"/>
        </p:scale>
        <p:origin x="7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69798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F93E8982-197D-4BCA-9866-18155A868CB5}" type="datetimeFigureOut">
              <a:rPr lang="ar-IQ" smtClean="0"/>
              <a:t>20/04/1439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73636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1126177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282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301408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5233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2236593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352845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416420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276258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93E8982-197D-4BCA-9866-18155A868CB5}" type="datetimeFigureOut">
              <a:rPr lang="ar-IQ" smtClean="0"/>
              <a:t>20/04/1439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659905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93E8982-197D-4BCA-9866-18155A868CB5}" type="datetimeFigureOut">
              <a:rPr lang="ar-IQ" smtClean="0"/>
              <a:t>20/04/1439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318655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93E8982-197D-4BCA-9866-18155A868CB5}" type="datetimeFigureOut">
              <a:rPr lang="ar-IQ" smtClean="0"/>
              <a:t>20/04/1439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42687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93E8982-197D-4BCA-9866-18155A868CB5}" type="datetimeFigureOut">
              <a:rPr lang="ar-IQ" smtClean="0"/>
              <a:t>20/04/1439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62170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E8982-197D-4BCA-9866-18155A868CB5}" type="datetimeFigureOut">
              <a:rPr lang="ar-IQ" smtClean="0"/>
              <a:t>20/04/1439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71070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93E8982-197D-4BCA-9866-18155A868CB5}" type="datetimeFigureOut">
              <a:rPr lang="ar-IQ" smtClean="0"/>
              <a:t>20/04/1439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1265042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93E8982-197D-4BCA-9866-18155A868CB5}" type="datetimeFigureOut">
              <a:rPr lang="ar-IQ" smtClean="0"/>
              <a:t>20/04/1439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D1500C1-D2F0-4FE5-B9BB-C35B954CA176}" type="slidenum">
              <a:rPr lang="ar-IQ" smtClean="0"/>
              <a:t>‹#›</a:t>
            </a:fld>
            <a:endParaRPr lang="ar-IQ"/>
          </a:p>
        </p:txBody>
      </p:sp>
    </p:spTree>
    <p:extLst>
      <p:ext uri="{BB962C8B-B14F-4D97-AF65-F5344CB8AC3E}">
        <p14:creationId xmlns:p14="http://schemas.microsoft.com/office/powerpoint/2010/main" val="233703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93E8982-197D-4BCA-9866-18155A868CB5}" type="datetimeFigureOut">
              <a:rPr lang="ar-IQ" smtClean="0"/>
              <a:t>20/04/1439</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D1500C1-D2F0-4FE5-B9BB-C35B954CA176}" type="slidenum">
              <a:rPr lang="ar-IQ" smtClean="0"/>
              <a:t>‹#›</a:t>
            </a:fld>
            <a:endParaRPr lang="ar-IQ"/>
          </a:p>
        </p:txBody>
      </p:sp>
    </p:spTree>
    <p:extLst>
      <p:ext uri="{BB962C8B-B14F-4D97-AF65-F5344CB8AC3E}">
        <p14:creationId xmlns:p14="http://schemas.microsoft.com/office/powerpoint/2010/main" val="3789617052"/>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dirty="0" smtClean="0"/>
              <a:t>محاضرات في الانثروبولوجيا الطبيعية</a:t>
            </a:r>
            <a:endParaRPr lang="ar-IQ" dirty="0"/>
          </a:p>
        </p:txBody>
      </p:sp>
      <p:sp>
        <p:nvSpPr>
          <p:cNvPr id="3" name="عنوان فرعي 2"/>
          <p:cNvSpPr>
            <a:spLocks noGrp="1"/>
          </p:cNvSpPr>
          <p:nvPr>
            <p:ph type="subTitle" idx="1"/>
          </p:nvPr>
        </p:nvSpPr>
        <p:spPr/>
        <p:txBody>
          <a:bodyPr>
            <a:normAutofit/>
          </a:bodyPr>
          <a:lstStyle/>
          <a:p>
            <a:r>
              <a:rPr lang="ar-IQ" b="1" dirty="0" smtClean="0"/>
              <a:t>المرحلة الثانية</a:t>
            </a:r>
          </a:p>
          <a:p>
            <a:r>
              <a:rPr lang="ar-IQ" b="1" dirty="0" smtClean="0"/>
              <a:t>اعداد</a:t>
            </a:r>
          </a:p>
          <a:p>
            <a:r>
              <a:rPr lang="ar-IQ" b="1" dirty="0" smtClean="0"/>
              <a:t>أ.م. د. رباح احمد مهدي</a:t>
            </a:r>
            <a:endParaRPr lang="ar-IQ" b="1" dirty="0"/>
          </a:p>
        </p:txBody>
      </p:sp>
    </p:spTree>
    <p:extLst>
      <p:ext uri="{BB962C8B-B14F-4D97-AF65-F5344CB8AC3E}">
        <p14:creationId xmlns:p14="http://schemas.microsoft.com/office/powerpoint/2010/main" val="277730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7458" y="433952"/>
            <a:ext cx="11577234" cy="6052977"/>
          </a:xfrm>
        </p:spPr>
        <p:txBody>
          <a:bodyPr>
            <a:normAutofit/>
          </a:bodyPr>
          <a:lstStyle/>
          <a:p>
            <a:r>
              <a:rPr lang="ar-IQ" sz="4000" b="1" dirty="0" smtClean="0"/>
              <a:t>    </a:t>
            </a:r>
          </a:p>
          <a:p>
            <a:endParaRPr lang="ar-IQ" sz="4000" b="1" dirty="0"/>
          </a:p>
          <a:p>
            <a:r>
              <a:rPr lang="ar-IQ" sz="4000" b="1" dirty="0" smtClean="0"/>
              <a:t>              المحاضرة </a:t>
            </a:r>
            <a:r>
              <a:rPr lang="ar-IQ" sz="4000" b="1" dirty="0"/>
              <a:t>السابعة</a:t>
            </a:r>
            <a:r>
              <a:rPr lang="ar-IQ" sz="4000" b="1" dirty="0" smtClean="0"/>
              <a:t>:</a:t>
            </a:r>
          </a:p>
          <a:p>
            <a:r>
              <a:rPr lang="ar-IQ" sz="4000" b="1" dirty="0" smtClean="0"/>
              <a:t>          مرحلة </a:t>
            </a:r>
            <a:r>
              <a:rPr lang="ar-IQ" sz="4000" b="1" dirty="0"/>
              <a:t>الرحالة والمفكرين العرب</a:t>
            </a:r>
            <a:r>
              <a:rPr lang="ar-IQ" sz="4000" b="1" dirty="0" smtClean="0"/>
              <a:t>:</a:t>
            </a:r>
          </a:p>
          <a:p>
            <a:r>
              <a:rPr lang="ar-IQ" sz="4000" b="1" dirty="0" smtClean="0"/>
              <a:t>          مرحلة العلماء الإنكليز</a:t>
            </a:r>
          </a:p>
          <a:p>
            <a:r>
              <a:rPr lang="ar-IQ" sz="4000" b="1" dirty="0" smtClean="0"/>
              <a:t>          مرحلة علماء الانثروبولوجيا الطبيعية</a:t>
            </a:r>
            <a:endParaRPr lang="ar-IQ" sz="4000" b="1" dirty="0"/>
          </a:p>
          <a:p>
            <a:r>
              <a:rPr lang="ar-IQ" sz="4000" b="1" dirty="0" smtClean="0"/>
              <a:t>       </a:t>
            </a:r>
            <a:endParaRPr lang="ar-IQ" sz="4000" b="1" dirty="0"/>
          </a:p>
        </p:txBody>
      </p:sp>
    </p:spTree>
    <p:extLst>
      <p:ext uri="{BB962C8B-B14F-4D97-AF65-F5344CB8AC3E}">
        <p14:creationId xmlns:p14="http://schemas.microsoft.com/office/powerpoint/2010/main" val="3435856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263471" y="232474"/>
            <a:ext cx="11685721" cy="6385301"/>
          </a:xfrm>
        </p:spPr>
        <p:txBody>
          <a:bodyPr>
            <a:normAutofit lnSpcReduction="10000"/>
          </a:bodyPr>
          <a:lstStyle/>
          <a:p>
            <a:endParaRPr lang="ar-IQ" sz="2400" b="1" dirty="0" smtClean="0"/>
          </a:p>
          <a:p>
            <a:pPr lvl="8"/>
            <a:r>
              <a:rPr lang="ar-IQ" sz="2400" b="1" dirty="0" smtClean="0"/>
              <a:t>مرحلة العلماء والمفكرين العرب:</a:t>
            </a:r>
          </a:p>
          <a:p>
            <a:r>
              <a:rPr lang="ar-IQ" sz="2400" b="1" dirty="0" smtClean="0"/>
              <a:t>لقد </a:t>
            </a:r>
            <a:r>
              <a:rPr lang="ar-IQ" sz="2400" b="1" dirty="0"/>
              <a:t>كان للعلماء والمفكرين العرب دوراً بارزا في تطور الدراسات الأنثروبولوجيه فمثلاً مؤلفات المفكر العربي (أحمد بن فضلان) الذي كان سفيراً للخليفة المقتدر في بلغاريا. وقد خلف لنا ابن فضلان تقريراً وصفياً عن مشاهداته في بلغاريا والذي طبع لأول مرة في اوربا عام 1823 وترجم الى عدة لغات وقد اعتمده الباحثون من مختلف الاختصاصات. ويعتبر العلامة ابن خلدون من أوائل المفكرين العرب الذين كانوا لهم الأثر الكبير في تطور علم الانثروبولوجيا وخصوصاً ما جاء به من معلومات قيمه في كتابه (العبر وديوان المبتدأ والخبر في أيام العرب والعجم البربر ومن عاصرهم من ذوي السلطان الأكبر) وهذا الكتاب يتكون من (12) جزء أولها المقدمة وآخرها كتاب السيرة. وقد تحدث في المقدمة عن الطقس والمناخ والمنازل والعادات والتقاليد. وان اغلب دراساته كانت اثنوجرافية والتي يمكن اعتبارها الركيزة الأساسية للدراسات الأنثروبولوجيه. ومع بداية القرن التاسع عشر تطورت الدراسات والأبحاث كنتيجة لتطور البحوث الجيولوجية التي كشفت عن عمر الأرض التقريبي وتم اكتشاف الكثير من بقايا الأنسان القديم وأثاره المادية، كما حاول علماء الاثار تصنيف الانسان والبحث عن وضعه في المملكة الحيوانية واختلافاته وسلالاته وتاريخه التطوري.</a:t>
            </a:r>
          </a:p>
        </p:txBody>
      </p:sp>
    </p:spTree>
    <p:extLst>
      <p:ext uri="{BB962C8B-B14F-4D97-AF65-F5344CB8AC3E}">
        <p14:creationId xmlns:p14="http://schemas.microsoft.com/office/powerpoint/2010/main" val="1271128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410346"/>
            <a:ext cx="10515600" cy="4766617"/>
          </a:xfrm>
        </p:spPr>
        <p:txBody>
          <a:bodyPr>
            <a:normAutofit fontScale="92500"/>
          </a:bodyPr>
          <a:lstStyle/>
          <a:p>
            <a:r>
              <a:rPr lang="ar-IQ" sz="2400" b="1" dirty="0"/>
              <a:t>مرحلة العلماء الإنكليز:</a:t>
            </a:r>
          </a:p>
          <a:p>
            <a:r>
              <a:rPr lang="ar-IQ" sz="2400" b="1" dirty="0"/>
              <a:t>اما العلماء الإنكليز فقد كان لهم دور كبير في تتبع تاريخ الأنثروبولوجيا حيث استطاع العالم الإنكليزي هادن (</a:t>
            </a:r>
            <a:r>
              <a:rPr lang="en-US" sz="2400" b="1" dirty="0"/>
              <a:t>Haden) </a:t>
            </a:r>
            <a:r>
              <a:rPr lang="ar-IQ" sz="2400" b="1" dirty="0"/>
              <a:t>ان يتتبع التطور التاريخي لهذا العلم موضحاً ان كلمة أنثروبولوجيا ظهرت لأول مرة عام 1501 في كتاب تكلم فيه مؤلفه العالم هوندت (</a:t>
            </a:r>
            <a:r>
              <a:rPr lang="en-US" sz="2400" b="1" dirty="0"/>
              <a:t>Hondint) </a:t>
            </a:r>
            <a:r>
              <a:rPr lang="ar-IQ" sz="2400" b="1" dirty="0"/>
              <a:t>عن خصائص جسم الانسان من الناحية التشريحية. وفي عام 1533 ظهر كتاب يدعى الأنثروبولوجيا للعالم (كابلا) (</a:t>
            </a:r>
            <a:r>
              <a:rPr lang="en-US" sz="2400" b="1" dirty="0"/>
              <a:t>Cabala) </a:t>
            </a:r>
            <a:r>
              <a:rPr lang="ar-IQ" sz="2400" b="1" dirty="0"/>
              <a:t>يدرس فيه الصفات الشخصية الفردية. وأوضح هذا العالم بأن اصطلاح الأنثروبولوجيا ظهر لأول مرة في اللغة الإنكليزية عام 1655 في كتاب غير معروف المؤلف وموضوعه الانثروبولوجيا الطبيعية وأستمر هذا الاصطلاح يتطور تدريجيا حتى أصبح واضحاً في القرن التاسع عشر. اما من حيث كون الأنثروبولوجيا كعلم حديث يعني أنه أصبح له طرق بحث خاصه به وقوانين وأنظمة كما أصبحت له شهادات تمنح للمتخصصين بهذا العلم وأصبحت له مقاعد دراسية في معظم جامعات العالم.</a:t>
            </a:r>
          </a:p>
          <a:p>
            <a:endParaRPr lang="ar-IQ" sz="2400" b="1" dirty="0"/>
          </a:p>
        </p:txBody>
      </p:sp>
    </p:spTree>
    <p:extLst>
      <p:ext uri="{BB962C8B-B14F-4D97-AF65-F5344CB8AC3E}">
        <p14:creationId xmlns:p14="http://schemas.microsoft.com/office/powerpoint/2010/main" val="223163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94468" y="278969"/>
            <a:ext cx="11670224" cy="6292312"/>
          </a:xfrm>
        </p:spPr>
        <p:txBody>
          <a:bodyPr>
            <a:normAutofit/>
          </a:bodyPr>
          <a:lstStyle/>
          <a:p>
            <a:r>
              <a:rPr lang="ar-IQ" dirty="0"/>
              <a:t>مرحلة علماء الأنثروبولوجيا الطبيعية:</a:t>
            </a:r>
          </a:p>
          <a:p>
            <a:r>
              <a:rPr lang="ar-IQ" dirty="0"/>
              <a:t> من الواضح أن تاريخ الانثروبولوجيا الطبيعية يرجع أساسا إلى كتابات تشارلز دارون (</a:t>
            </a:r>
            <a:r>
              <a:rPr lang="en-US" dirty="0"/>
              <a:t>C. Darwin) </a:t>
            </a:r>
            <a:r>
              <a:rPr lang="ar-IQ" dirty="0"/>
              <a:t>عن أصل الأنواع (</a:t>
            </a:r>
            <a:r>
              <a:rPr lang="en-US" dirty="0"/>
              <a:t>origin of species) </a:t>
            </a:r>
            <a:r>
              <a:rPr lang="ar-IQ" dirty="0"/>
              <a:t>والى بحوث بول بروكا (</a:t>
            </a:r>
            <a:r>
              <a:rPr lang="en-US" dirty="0"/>
              <a:t>Paul Broca) </a:t>
            </a:r>
            <a:r>
              <a:rPr lang="ar-IQ" dirty="0"/>
              <a:t>وفرانسيس جالتون (</a:t>
            </a:r>
            <a:r>
              <a:rPr lang="en-US" dirty="0"/>
              <a:t>Francis Call ton). </a:t>
            </a:r>
            <a:r>
              <a:rPr lang="ar-IQ" dirty="0"/>
              <a:t>ويرجع الفضل إلى بروكا في تصميم أدوات الدراسة في الانثروبولوجيا الطبيعية حتى أصبحت مرادفة لعلم قياس جسم الإنسان (الانثروبومترى)، أضف إلى هذا أن اعتماد الانثروبولوجيا الطبيعية على علم التشريح أدى إلى تصنيف السلالات البشرية بناء على توزيع السمات التشريحية، وقد شهدت سنة 1830م بداية تقدم هذا العلم، حينما اتجه العلماء نحو دراسة التطور الجسمي للإنسان، ودراسة الحفريات الأثرية للتعرف على الهياكل البشرية والبقايا العظمية للإنسان، وهنا انقسمت هذه البحوث إلى ميدانين رئيسيين وهما دراسة الإنسان كنتاج لعملية التطور، ودراسة وتحليل الجماعات البشرية. ورغم أن المناهج المستخدمة في هذين الميدانين مختلفة، إلا إنها ترتبط ببعضها وتسهم بإلقاء الضوء على المشكلات القائمة في الفرع الآخر. وبالإضافة الى ذلك، فإن الانثروبولوجيا الطبيعية تسعى للتعرف على السمات الفيزيقية للإنسان القديم، ولذلك يفتش الباحثون عن آثاره ومخلفاته، ويقارنون بينها وبين بعضها من ناحية، وبينها وبين الإنسان من ناحية أخرى. وتتميز هذه المرحلة بالدراسات التي قدمها علماء الوراثة والتطور والأنثروبولوجيا والتاريخ .... الخ.</a:t>
            </a:r>
          </a:p>
          <a:p>
            <a:endParaRPr lang="ar-IQ" dirty="0"/>
          </a:p>
        </p:txBody>
      </p:sp>
    </p:spTree>
    <p:extLst>
      <p:ext uri="{BB962C8B-B14F-4D97-AF65-F5344CB8AC3E}">
        <p14:creationId xmlns:p14="http://schemas.microsoft.com/office/powerpoint/2010/main" val="1444935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5464" y="449450"/>
            <a:ext cx="11670224" cy="6075335"/>
          </a:xfrm>
        </p:spPr>
        <p:txBody>
          <a:bodyPr/>
          <a:lstStyle/>
          <a:p>
            <a:endParaRPr lang="ar-IQ" smtClean="0"/>
          </a:p>
          <a:p>
            <a:r>
              <a:rPr lang="ar-IQ" smtClean="0"/>
              <a:t>اما </a:t>
            </a:r>
            <a:r>
              <a:rPr lang="ar-IQ" dirty="0"/>
              <a:t>البدايات الحديثة لعلم الانثروبولوجيا الطبيعية فترجع الى فترة قرن ونصف من الآن حيث كان العالم لا مارك (</a:t>
            </a:r>
            <a:r>
              <a:rPr lang="en-US" dirty="0"/>
              <a:t>Lamarck) </a:t>
            </a:r>
            <a:r>
              <a:rPr lang="ar-IQ" dirty="0"/>
              <a:t>ودراساته المشهورة عن توارث الصفات المكتسبة عام 1809 لها دور كبير في تطور هذا العلم. ويعد العالم دارون صاحب النظرية الدارونية المشهورة التي أشار اليها في كتابه المشهور أصل الأنواع عام 1859 (</a:t>
            </a:r>
            <a:r>
              <a:rPr lang="en-US" dirty="0"/>
              <a:t>The origin of species). </a:t>
            </a:r>
            <a:r>
              <a:rPr lang="ar-IQ" dirty="0"/>
              <a:t>من المؤسسيين لهذا العلم. بالإضافة الى العالم باستيان (</a:t>
            </a:r>
            <a:r>
              <a:rPr lang="en-US" dirty="0"/>
              <a:t>Bastian) </a:t>
            </a:r>
            <a:r>
              <a:rPr lang="ar-IQ" dirty="0"/>
              <a:t>الذي أنشئ المتحف العالمي الانثروبولوجي.</a:t>
            </a:r>
          </a:p>
          <a:p>
            <a:r>
              <a:rPr lang="ar-IQ" dirty="0"/>
              <a:t>وكذلك الحال بالنسبة للعالم هيجل صاحب نظرية الحق الآلي والذي تضمنت أفكاره الأساسية بحوثاً لها دور كبير في تطور الانثروبولوجيا الطبيعية وخصوصاً الأبحاث المتعلقة (بالتكوين الجنيني والتطور البشري). </a:t>
            </a:r>
          </a:p>
          <a:p>
            <a:r>
              <a:rPr lang="ar-IQ" dirty="0"/>
              <a:t>والحق يقال ان العالم بيار بروكا (</a:t>
            </a:r>
            <a:r>
              <a:rPr lang="en-US" dirty="0"/>
              <a:t>pier proca) </a:t>
            </a:r>
            <a:r>
              <a:rPr lang="ar-IQ" dirty="0"/>
              <a:t>يعد مؤسس الأنثروبولوجيا الطبيعية لأنه اول من أنشأ جمعية انثروبولوجيه عام 1889.</a:t>
            </a:r>
          </a:p>
          <a:p>
            <a:endParaRPr lang="ar-IQ" dirty="0"/>
          </a:p>
          <a:p>
            <a:endParaRPr lang="ar-IQ" dirty="0"/>
          </a:p>
        </p:txBody>
      </p:sp>
    </p:spTree>
    <p:extLst>
      <p:ext uri="{BB962C8B-B14F-4D97-AF65-F5344CB8AC3E}">
        <p14:creationId xmlns:p14="http://schemas.microsoft.com/office/powerpoint/2010/main" val="30633379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60</TotalTime>
  <Words>710</Words>
  <Application>Microsoft Office PowerPoint</Application>
  <PresentationFormat>ملء الشاشة</PresentationFormat>
  <Paragraphs>22</Paragraphs>
  <Slides>6</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6</vt:i4>
      </vt:variant>
    </vt:vector>
  </HeadingPairs>
  <TitlesOfParts>
    <vt:vector size="10" baseType="lpstr">
      <vt:lpstr>Century Gothic</vt:lpstr>
      <vt:lpstr>Tahoma</vt:lpstr>
      <vt:lpstr>Wingdings 3</vt:lpstr>
      <vt:lpstr>شريحة</vt:lpstr>
      <vt:lpstr>محاضرات في الانثروبولوجيا الطبيعية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الانثروبولوجيا الطبيعية</dc:title>
  <dc:creator>F1</dc:creator>
  <cp:lastModifiedBy>F1</cp:lastModifiedBy>
  <cp:revision>15</cp:revision>
  <dcterms:created xsi:type="dcterms:W3CDTF">2018-01-06T15:11:24Z</dcterms:created>
  <dcterms:modified xsi:type="dcterms:W3CDTF">2018-01-07T17:46:13Z</dcterms:modified>
</cp:coreProperties>
</file>