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1AE9D31-D55C-4A0B-920D-BFBDF896E25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3962612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1AE9D31-D55C-4A0B-920D-BFBDF896E25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321029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1AE9D31-D55C-4A0B-920D-BFBDF896E25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44684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1AE9D31-D55C-4A0B-920D-BFBDF896E25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47216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1AE9D31-D55C-4A0B-920D-BFBDF896E253}"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355998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1AE9D31-D55C-4A0B-920D-BFBDF896E253}"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243269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1AE9D31-D55C-4A0B-920D-BFBDF896E253}" type="datetimeFigureOut">
              <a:rPr lang="ar-IQ" smtClean="0"/>
              <a:t>19/04/1439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426952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1AE9D31-D55C-4A0B-920D-BFBDF896E253}" type="datetimeFigureOut">
              <a:rPr lang="ar-IQ" smtClean="0"/>
              <a:t>19/04/1439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83328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1AE9D31-D55C-4A0B-920D-BFBDF896E253}" type="datetimeFigureOut">
              <a:rPr lang="ar-IQ" smtClean="0"/>
              <a:t>19/04/1439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417249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1AE9D31-D55C-4A0B-920D-BFBDF896E253}"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268723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1AE9D31-D55C-4A0B-920D-BFBDF896E253}"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1C7C669-5B28-452E-B263-9080036442DA}" type="slidenum">
              <a:rPr lang="ar-IQ" smtClean="0"/>
              <a:t>‹#›</a:t>
            </a:fld>
            <a:endParaRPr lang="ar-IQ"/>
          </a:p>
        </p:txBody>
      </p:sp>
    </p:spTree>
    <p:extLst>
      <p:ext uri="{BB962C8B-B14F-4D97-AF65-F5344CB8AC3E}">
        <p14:creationId xmlns:p14="http://schemas.microsoft.com/office/powerpoint/2010/main" val="3027876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1AE9D31-D55C-4A0B-920D-BFBDF896E253}" type="datetimeFigureOut">
              <a:rPr lang="ar-IQ" smtClean="0"/>
              <a:t>19/04/1439</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1C7C669-5B28-452E-B263-9080036442DA}" type="slidenum">
              <a:rPr lang="ar-IQ" smtClean="0"/>
              <a:t>‹#›</a:t>
            </a:fld>
            <a:endParaRPr lang="ar-IQ"/>
          </a:p>
        </p:txBody>
      </p:sp>
    </p:spTree>
    <p:extLst>
      <p:ext uri="{BB962C8B-B14F-4D97-AF65-F5344CB8AC3E}">
        <p14:creationId xmlns:p14="http://schemas.microsoft.com/office/powerpoint/2010/main" val="2202276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796899"/>
            <a:ext cx="9144000" cy="2387600"/>
          </a:xfrm>
        </p:spPr>
        <p:txBody>
          <a:bodyPr>
            <a:normAutofit fontScale="90000"/>
          </a:bodyPr>
          <a:lstStyle/>
          <a:p>
            <a:r>
              <a:rPr lang="ar-IQ" dirty="0" smtClean="0"/>
              <a:t>المحاضرة الثامنة: طبيعة الكائنات الحية: </a:t>
            </a:r>
            <a:br>
              <a:rPr lang="ar-IQ" dirty="0" smtClean="0"/>
            </a:br>
            <a:r>
              <a:rPr lang="ar-IQ" dirty="0" smtClean="0"/>
              <a:t>المادة: الانثروبولوجيا الطبيعية</a:t>
            </a:r>
            <a:br>
              <a:rPr lang="ar-IQ" dirty="0" smtClean="0"/>
            </a:br>
            <a:r>
              <a:rPr lang="ar-IQ" dirty="0" smtClean="0"/>
              <a:t>أستاذ المادة: د. رباح احمد مهدي</a:t>
            </a:r>
            <a:endParaRPr lang="ar-IQ" dirty="0"/>
          </a:p>
        </p:txBody>
      </p:sp>
      <p:sp>
        <p:nvSpPr>
          <p:cNvPr id="3" name="عنوان فرعي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469020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9" y="263470"/>
            <a:ext cx="11561734" cy="6245817"/>
          </a:xfrm>
        </p:spPr>
        <p:txBody>
          <a:bodyPr/>
          <a:lstStyle/>
          <a:p>
            <a:r>
              <a:rPr lang="ar-IQ" dirty="0" smtClean="0"/>
              <a:t>بعضها البعض بغشاء عضوي حتى يتجانس تركيبها ، وهذه التفاعلات تكون أكثر نشاطاً في السوائل ، ومما يبرهن على بداية الحياة في الماء هو أن كثافة البروتوبلازمية تقارب كثافة الماء ، كما أن تأثير الجاذبية يكون ضئيلاً في الماء ، وفيه تتم مواجهة مشكلات ميكانيكية معينة للدعم والحركة مقارنة باليابس ، ومن ثم نجد أن متطلبات الحياة في البحر تكون قليلة مقارنة بالحياة على اليابس ، وإذا كانت هناك أجزاء صلبة في جسم الكائن الحي ، فإنها تعمل كدرع واقي له مثلما هو الحال في حلزون البحر </a:t>
            </a:r>
            <a:r>
              <a:rPr lang="en-US" dirty="0" smtClean="0"/>
              <a:t>Clam ـ </a:t>
            </a:r>
            <a:r>
              <a:rPr lang="ar-IQ" dirty="0" smtClean="0"/>
              <a:t>وهي نوع من القواقع ـ أو الشعاب المرجانية . وبالنسبة للكائنات الأرضية  فهي تحتاج وسطاً معيناً من الهواء والغلاف الجوي الذي يمد أجسامها بالأكسجين الضروري للحياة ويحجب عنها الأشعة فوق البنفسجية المميتة ، كما يوازي أو يناسب بين درجتي حرارة الليل والنهار، والكوكب الذي يمكن أن تعيش فوقه الكائنات الحية لابد أن تتراوح درجة حرارته ما بين الصفر ومائة درجة مئوية وهو المدى الذي يمكن أن يوجد فيه الماء في صورة سائلة ، أما في الأجواء التي تزيد برودتها عن ذلك ، فغن التفاعلات الكيميائية تتم ببطء شديد ، وفي درجات الحرارة التي تزيد عن ذلك فإنها ستحطم العلاقات القائمة بين ذرات الهيدروجين والكربون وهي المقومات </a:t>
            </a:r>
            <a:endParaRPr lang="ar-IQ" dirty="0"/>
          </a:p>
        </p:txBody>
      </p:sp>
    </p:spTree>
    <p:extLst>
      <p:ext uri="{BB962C8B-B14F-4D97-AF65-F5344CB8AC3E}">
        <p14:creationId xmlns:p14="http://schemas.microsoft.com/office/powerpoint/2010/main" val="1279285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294468"/>
            <a:ext cx="11623730" cy="6152827"/>
          </a:xfrm>
        </p:spPr>
        <p:txBody>
          <a:bodyPr/>
          <a:lstStyle/>
          <a:p>
            <a:r>
              <a:rPr lang="ar-IQ" dirty="0" smtClean="0"/>
              <a:t>الأساسية للمادة الحية، ولابد ثانياً للكوكب من جو مناسب تستطيع فيه الكائنات الحية أن تتنفس ، ومعنى ذلك أن الكوكب إذا كان صغيراً ، فإن تأثير جاذبيته ستكون ضعيفة ومن ثم يصعب الاحتفاظ بالغازات في غلافه الجوي . وإذا كانت الجاذبية كبيرة ، فإن ذلك يجعل الحياة مستحيلة ، فمثلاً لا يتحمل الإنسان جاذبية المشتري لأنها تحطم عظامه ، فالجاذبية هناك كبيرة بسبب كبر حجمه وكتلته ، كما أنه يحتفظ بكمية من الهيدروجين والهليوم منذ بداية تكوينه مما جعل أرضه هشة غير صلبة وهذا يجعل مظاهر الحياة صعبة فوقه علاوة على التغيرات المفاجئة في درجة حرارته ، كما أنه إذا مال محور دوران الكوكب عن مستوى مساره بدرجة كبيرة فإن ذلك سيؤدي إلى تقارب كبير في فصول السنة ، وإذا دار ببطء شديد حول النجم ، فسيظهر فرق كبير في درجة الحرارة بين ليله ونهاره إلى درجة يصعب الاعتياد عليها. ومن ناحية أخرى، لابد أن تكون الشمس ذات حجم مناسب ، فإذا كانت الشمس صغيرة جداً ، فإن الحرارة التي تولدها لن تكفي إلا لكوكب يدور في منطقة محدودة جداً ، أما إذا كانت كبيرة جداً ، فسوف تتمدد وتصبح عملاقاً أحمر يلف كواكبه السيارة في اللهيب قبل أن تبدأ مراحل التطور . </a:t>
            </a:r>
            <a:endParaRPr lang="ar-IQ" dirty="0"/>
          </a:p>
        </p:txBody>
      </p:sp>
    </p:spTree>
    <p:extLst>
      <p:ext uri="{BB962C8B-B14F-4D97-AF65-F5344CB8AC3E}">
        <p14:creationId xmlns:p14="http://schemas.microsoft.com/office/powerpoint/2010/main" val="1475694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449451"/>
            <a:ext cx="11701220" cy="6013342"/>
          </a:xfrm>
        </p:spPr>
        <p:txBody>
          <a:bodyPr/>
          <a:lstStyle/>
          <a:p>
            <a:r>
              <a:rPr lang="ar-IQ" dirty="0" smtClean="0"/>
              <a:t>ويلاحظ أن كل هذه الشروط تتوفر جميعاً على سطح الأرض مما جعل معظم العلماء يقررون عدم وجود أي مظهر من مظاهر الحياة إلا على الأرض ، على الرغم من أن بعض الدراسات الحديثة انتهت إلى بعض النتائج التي قد تشير إلى أن الحياة كانت في وقت من الأوقات موجودة على ظهر كواكب أخرى ، بل أنه لو كانت تلك الظروف المناسبة للحياة ( من الناحية النظرية على الأقل )  موجودة في بعض الكواكب السيارة التي تتبع نجوماً في مجرات أخرى غير مجرتنا أو حتى في مجرتنا ( التي تحتوي على ملايين النجوم ) فستكون هناك حياة وكائنات حية بشكل أو بآخر ، حتى أنه من الممكن أن تكون هناك كائنات ذكية وأذكى من بني البشر ومن ثم تمتلك حضارة أرقى بكثير من حضارة الإنسان وما التقارير التي تتحدث عن ظاهرة  الأطباق  الطائرة التي تقودها كائنات ذكية من خارج كوكبنا ،  أو  تلك       الكائنات ( حسب ما يزعم بعض العلماء ) الذكية التي نزلت إلى الأرض وبنت الأهرامات أو أقامت الحضارات في بعض أجزاء العالم ثم غادرت الأرض مرة أخرى ، وأياً كانت صحة هذه التقارير أو الدراسات فالاحتمال وارد أن تكون هناك كائنات ذكية بشكل أو بآخر موجودة في كواكب أخرى . وحتى في نطاق كوكب الأرض، فإن هناك حدوداً مكانية يمكن خلالها أن تعيش الكائنات الحية وهي تكون على بعد أميال قليلة فوق سطحها أو تحته، وتتوقف مظاهر الحياة قبل أن نصل إلى قمم أعلى الجبال الأرضية، كما أن قاع البحر يمثل الحد السفلي للعمليات الحيوية، </a:t>
            </a:r>
            <a:endParaRPr lang="ar-IQ" dirty="0"/>
          </a:p>
        </p:txBody>
      </p:sp>
    </p:spTree>
    <p:extLst>
      <p:ext uri="{BB962C8B-B14F-4D97-AF65-F5344CB8AC3E}">
        <p14:creationId xmlns:p14="http://schemas.microsoft.com/office/powerpoint/2010/main" val="89050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3" y="356460"/>
            <a:ext cx="11422251" cy="6044339"/>
          </a:xfrm>
        </p:spPr>
        <p:txBody>
          <a:bodyPr>
            <a:normAutofit lnSpcReduction="10000"/>
          </a:bodyPr>
          <a:lstStyle/>
          <a:p>
            <a:r>
              <a:rPr lang="ar-IQ" dirty="0" smtClean="0"/>
              <a:t> وفي باطن الأرض توجد مادة جامدة ولا يوجد ما يشير إلى انتشار أي حياة فيما وراء كوكبنا أو غلافنا الجوي سواء في الفضاء الفسيح أو الكواكب الأخرى كالشمس والنجوم والسد يم ... وهذه وجهة النظر الأولى. ففي الماضي القريب استطاع البشر ركوب الطائرات والوصول إلى ما هو أبعد من مستوى جبل أفرست والذي يبلغ ارتفاعه أكثر من ستة أميال عن مستوى سطح البحر، وقد وصل كلاً من ج. ما لوري </a:t>
            </a:r>
            <a:r>
              <a:rPr lang="en-US" dirty="0" smtClean="0"/>
              <a:t>Mallory </a:t>
            </a:r>
            <a:r>
              <a:rPr lang="ar-IQ" dirty="0" smtClean="0"/>
              <a:t>وأ. س إرفن </a:t>
            </a:r>
            <a:r>
              <a:rPr lang="en-US" dirty="0" smtClean="0"/>
              <a:t>A.C. Irvine </a:t>
            </a:r>
            <a:r>
              <a:rPr lang="ar-IQ" dirty="0" smtClean="0"/>
              <a:t>إلى ذلك الجبل في عام 1942 وأقاما معسكرهما هناك في خيمة على ارتفاع 26.800 ألف قدم في السادس من شهر تموز ولكنهما لم يعودا ثانية إلى الأرض، وقد شوهدا وهما يشقان طريقهما للداخل وقد أخفاهما الضباب. كما وصل د. سومرفيل </a:t>
            </a:r>
            <a:r>
              <a:rPr lang="en-US" dirty="0" smtClean="0"/>
              <a:t>Somerville </a:t>
            </a:r>
            <a:r>
              <a:rPr lang="ar-IQ" dirty="0" smtClean="0"/>
              <a:t>وليوت نوتون </a:t>
            </a:r>
            <a:r>
              <a:rPr lang="en-US" dirty="0" smtClean="0"/>
              <a:t>Lieut Notton </a:t>
            </a:r>
            <a:r>
              <a:rPr lang="ar-IQ" dirty="0" smtClean="0"/>
              <a:t>بعد كثير من المعاناة والألم إلى ارتفاع 28.200 قدم. وقد عانى سومرفيل من العطش الشديد نظراً لبرودة وجفاف الهواء. وحتى عهد قريب، فإن الرقم القياسي المسجل لوصول البشر إلى ارتفاع عن سطح الأرض هو 34.500 ألف قدم وقد حققه بالون بيرسون </a:t>
            </a:r>
            <a:r>
              <a:rPr lang="en-US" dirty="0" smtClean="0"/>
              <a:t>Berson </a:t>
            </a:r>
            <a:r>
              <a:rPr lang="ar-IQ" dirty="0" smtClean="0"/>
              <a:t>وزميله في تموز عام 1902 ولكنهما فقدا الوعي رغم استنشاقهما للأكسجين، وقد تخطى الكابتن جراي هذا الارتفاع في تشرين الأول عام 1927، وكان يعمل في سلاح الجو الأمريكي حيث وصل إلى ارتفاع 42.470 ألف قدم ولكنه توفي خلال هبوطه بسبب نفاد الأكسجين. ومما يجعل من الصعوبة بمكان العيش على ارتفاعات شاهقة من سطح الأرض نقص الأكسجين في طبقات الجو العليا ونقص الضغط الجوي المحيط بالجسم والبرودة الشديدة ، </a:t>
            </a:r>
            <a:endParaRPr lang="ar-IQ" dirty="0"/>
          </a:p>
        </p:txBody>
      </p:sp>
    </p:spTree>
    <p:extLst>
      <p:ext uri="{BB962C8B-B14F-4D97-AF65-F5344CB8AC3E}">
        <p14:creationId xmlns:p14="http://schemas.microsoft.com/office/powerpoint/2010/main" val="2668328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9" y="433952"/>
            <a:ext cx="11453246" cy="6059837"/>
          </a:xfrm>
        </p:spPr>
        <p:txBody>
          <a:bodyPr/>
          <a:lstStyle/>
          <a:p>
            <a:r>
              <a:rPr lang="ar-IQ" dirty="0" smtClean="0"/>
              <a:t>وفي ذلك يذكر الطيارون الذين حاولوا تحطيم الرقم القياسي في الارتفاع عن سطح الأرض أنهم شعروا بالانتفاخ وتورم الجسم وسماع الطنين في آذانهم ، وسرعة ضربات القلب وأحياناً كان يحدث نزيف داخل الأذن والأنف والرئتين والعينين ، وكذلك يحدث نوع من التبلد الذهني وفقدان القدرة العضلية والذهنية ، فقد كان جلاشر  ،أحد الطيارين ، ينظر في أجهزته دون أن يستطيع قراءتها . وفي الأجواء العليا تنخفض أحياناً درجة الحرارة إلى حوالي 30 درجة تحت الصفر، ومن ثم يصعب الاحتفاظ بحرارة الجسم وهذا يفسر سبب ارتداء الطيارين لسترات خاصة لتقيهم البرد وتحفظ لهم درجة حرارة مناسبة. ففي بعثة ايفرست الأخيرة توفى اثنان من أعضائها من شدة البرودة ، كما أن سبعة من بعثة سابقة قد قتلهم انهيار جليدي ، فالأماكن المرتفعة من الجبال تتعرض لرياح وعواصف ثلجية عنيفة ، كما تتعرض لسقوط الصخور والثلوج وهي أخطار يحاول الطيارون تجنبها ولكنهم لا يستطيعون تلاشى الضغوط الكبيرة على طائراتهم نتيجة للبرودة وانكماش معادن طائراتهم ، كما تصبح حركة المحركات ثقيلة نتيجة لثقل أجسام الطائرات عليها نتيجة لتخلخل الهواء ، وقبل أن يصل الطيار إلى حد الخمسة أميال ، لا تكون هناك كائنات حية باقية ، فالحشرات تفقد الوعي بسبب ضجيج الطائرات ولا يمكن لطائر أن ينافس الطائرة سوى النسر الأمريكي الذي يستطيع مسايرة الطائرة والتحليق على ارتفاع خمسة أميال .</a:t>
            </a:r>
            <a:endParaRPr lang="ar-IQ" dirty="0"/>
          </a:p>
        </p:txBody>
      </p:sp>
    </p:spTree>
    <p:extLst>
      <p:ext uri="{BB962C8B-B14F-4D97-AF65-F5344CB8AC3E}">
        <p14:creationId xmlns:p14="http://schemas.microsoft.com/office/powerpoint/2010/main" val="1740565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56461"/>
            <a:ext cx="11654726" cy="6106332"/>
          </a:xfrm>
        </p:spPr>
        <p:txBody>
          <a:bodyPr/>
          <a:lstStyle/>
          <a:p>
            <a:endParaRPr lang="ar-IQ" dirty="0" smtClean="0"/>
          </a:p>
          <a:p>
            <a:endParaRPr lang="ar-IQ" dirty="0"/>
          </a:p>
          <a:p>
            <a:r>
              <a:rPr lang="ar-IQ" dirty="0" smtClean="0"/>
              <a:t>ومن ناحية أخرى ، تصبح فرص الحياة ضعيفة أسفل سطح الأرض ، حيث يزداد الضغط الجوي وترتفع درجة الحرارة ، ومن ثم لا تمتد أشكال الحياة المألوفة لنا بضع (قامات) ، مقياس قياس العمق ـ وتعيش بدلاً منها كائنات أكثر تكيفاً مع البرودة والظلام والضغط المرتفع ، وبسبب ذلك توجد العديد من القيود على تحركات الكائنات الحية في البحر باستثناء الحيتان التي تهبط ( رغم ذلك ) إلى حدود معينة ، كما أنها لا تنزل إلى الأعماق السحيقة ، ولديها شبكات غريبة من الأوعية الدموية والتي قد تساعد على تسهيل خروج فقاعات الغاز عندما تندفع للسطح بعد الغوص الطويل . </a:t>
            </a:r>
          </a:p>
          <a:p>
            <a:endParaRPr lang="ar-IQ" dirty="0" smtClean="0"/>
          </a:p>
          <a:p>
            <a:endParaRPr lang="ar-IQ" dirty="0"/>
          </a:p>
        </p:txBody>
      </p:sp>
    </p:spTree>
    <p:extLst>
      <p:ext uri="{BB962C8B-B14F-4D97-AF65-F5344CB8AC3E}">
        <p14:creationId xmlns:p14="http://schemas.microsoft.com/office/powerpoint/2010/main" val="1887086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542441"/>
            <a:ext cx="11267267" cy="5920352"/>
          </a:xfrm>
        </p:spPr>
        <p:txBody>
          <a:bodyPr/>
          <a:lstStyle/>
          <a:p>
            <a:r>
              <a:rPr lang="ar-IQ" dirty="0" smtClean="0"/>
              <a:t>مقدمة</a:t>
            </a:r>
          </a:p>
          <a:p>
            <a:r>
              <a:rPr lang="ar-IQ" dirty="0" smtClean="0"/>
              <a:t>اختلفت نظرة الناس ، ومعرفتهم للكائنات الحية من عصر لآخر ، ففي المجتمع البدائي ، ومن خلال القصص والأساطير القديمة ، كان الناس ينظرون إلى الرياح والأشجار والماء والأسماك والنار والطيور على أنها جميعاً كائنات حية، ولكن بعد مرور آلاف السنين من الخبرة والتجربة الإنسانية ، أدرك الناس وجود اختلافات بين بعض الأشياء مثل الحيوانات والنباتات من ناحية وأشياء أخرى مثل الصخور والخشب والأوعية المصنوعة من الطين أو السكاكين المعدنية من ناحية أخرى فالأولى تعتبر كائنات حية </a:t>
            </a:r>
            <a:r>
              <a:rPr lang="en-US" dirty="0" smtClean="0"/>
              <a:t>Animate </a:t>
            </a:r>
            <a:r>
              <a:rPr lang="ar-IQ" dirty="0" smtClean="0"/>
              <a:t>بينما الأخرى تعتبر ميتة ، وهي تشمل النباتات والحيوانات التي كانت حية من قبل ولكنها لم تعد حية الآن كما تتضمن أيضاً أشياء لم تكن حية على الإطلاق مثل الصخور والأحجار مثلاً. </a:t>
            </a:r>
          </a:p>
          <a:p>
            <a:endParaRPr lang="ar-IQ" dirty="0"/>
          </a:p>
        </p:txBody>
      </p:sp>
    </p:spTree>
    <p:extLst>
      <p:ext uri="{BB962C8B-B14F-4D97-AF65-F5344CB8AC3E}">
        <p14:creationId xmlns:p14="http://schemas.microsoft.com/office/powerpoint/2010/main" val="2257209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433952"/>
            <a:ext cx="11375756" cy="6044339"/>
          </a:xfrm>
        </p:spPr>
        <p:txBody>
          <a:bodyPr>
            <a:normAutofit fontScale="92500" lnSpcReduction="20000"/>
          </a:bodyPr>
          <a:lstStyle/>
          <a:p>
            <a:r>
              <a:rPr lang="ar-IQ" dirty="0" smtClean="0"/>
              <a:t>أ‌.	خصائص الكائنات الحية:</a:t>
            </a:r>
          </a:p>
          <a:p>
            <a:r>
              <a:rPr lang="ar-IQ" dirty="0" smtClean="0"/>
              <a:t>وبناء على ما تقدم فهناك عدة خصائص تتميز بها الكائنات الحية، ويمكن إجمالها بالخصائص الآتية:</a:t>
            </a:r>
          </a:p>
          <a:p>
            <a:r>
              <a:rPr lang="ar-IQ" dirty="0" smtClean="0"/>
              <a:t>1ـ	التركيب المعقد: وهذا التعقيد يوجد على كل مستوى ولاسيما على المستوى الجزيئي، وكلها تبنى من التفاعلات المعقدة لمكوناتها الجزيئية، وأفضل مثال يبين البنيان الجزيئي الموجود بالكائنات الحية هو عائلة البروتين. فأبسط البروتينات قد تحتوي على ما يصل إلى ألفي ذرة تشكل تركيباً محكماً ثلاثي الأبعاد، تقع كل ذرة فيه في مكانها المحدد إلا عندما تؤثر فيها التصادمات المستمرة الناتجة عن الحرارة، وهذا الشكل المعقد ثلاثي الأبعاد أساس لأداء الجزيء لوظيفته ... المهم أن هناك تراكيب معقدة تتواجد في نسخ كثيرة متطابقة، وهي تراكيب لا يمكن أن تنشأ من مجرد الصدفة، والقيام بالتخليق العضوي يحتاج زاداً من الطاقة. </a:t>
            </a:r>
          </a:p>
          <a:p>
            <a:r>
              <a:rPr lang="ar-IQ" dirty="0" smtClean="0"/>
              <a:t>2ـ استمرار عمليات بناء الخلايا البروتوبلازمية المعقدة: حيث يلزم تنظيمها بطريقة معينة، فالكائن الحي يعتبر في حالة تدفق مستمر ويحتفظ بتكامله، وهذا هو جوهر عملية التغير الكيميائي التي هي القاعدة التي يقوم عليها الكائن الحي، وإن كانت هناك بعض الخصوصيات التي تتميز بها الكائنات الحية ومنها: أن العديد من المتغيرات بداخلها تعتبر معقدة وترتبط أحياناً بالبروتينات، كما أنها قاصرة على كل نوع من أنواع الكائنات الحية، بالإضافة إلى أنها ترتبط ببعضها البعض بشكل ما مما يعمل على بقاء الكائن الحي. وبالإضافة إلى ذلك، نجد أن معيار الحياة ذاته ـ والذي يميز الكائنات الحية ـ يعتبر نسبياً. فبعض الكائنات العضوية يمكنها الحياة لمدة مائة عام، والبعض الآخر قد يعيش لمدة مائة يوم أو مائة ساعة فقط. فالكائن العضوي الحي لم يكد يبدأ حياته حتى تظهر عمليات بناء تمهد الطريق لإعادة بناء الأنسجة التالفة إلى جانب عمليات الهدم المرتبطة بالمواد البروتينية. </a:t>
            </a:r>
            <a:endParaRPr lang="ar-IQ" dirty="0"/>
          </a:p>
        </p:txBody>
      </p:sp>
    </p:spTree>
    <p:extLst>
      <p:ext uri="{BB962C8B-B14F-4D97-AF65-F5344CB8AC3E}">
        <p14:creationId xmlns:p14="http://schemas.microsoft.com/office/powerpoint/2010/main" val="378278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511444"/>
            <a:ext cx="11654726" cy="5928989"/>
          </a:xfrm>
        </p:spPr>
        <p:txBody>
          <a:bodyPr/>
          <a:lstStyle/>
          <a:p>
            <a:r>
              <a:rPr lang="ar-IQ" dirty="0" smtClean="0"/>
              <a:t>3ـ	النمو والتكاثر: فعندما يتأثر شيء غير عضوي بمؤثر خارجي من شأنه أن يؤدي إلى حدوث تغير كيميائي، فإن النتيجة من الممكن أن تكون مدمرة، فهو يتحول إلى شيء آخر، فقضيب الحديد يتحول إلى صدأ وبرميل البارود يتحول إلى غاز وذلك بعكس استجابات الكائن العضوي للمثيرات، فهي تتحول إلى تغيرات ولكنها ليست مؤثرة فهي ترتبط بالعمليات الذاتية للحفاظ على الذات. وهذه الكائنات تتسم بالحياة وتمارس نشاطها وترعى مصالحها وذلك من خلال تخزين الطاقة بشكل كاف وهذا التراكم للاحتياجات يميز الكائنات العضوية وخصوصاً النباتات، والكائن الحي عموماً أكثر كفاءة من أية ماكينة اخترعها الإنسان بخصوص إحداث التوازن بين مدخلات ومخرجات الطاقة، فهو قادر على أن يحول الطاقة الممكنة إلى شكل مفيد دون أن يتعرض للخسارة مثلما يحدث بالنسبة للماكينات الصناعية. </a:t>
            </a:r>
          </a:p>
          <a:p>
            <a:r>
              <a:rPr lang="ar-IQ" dirty="0" smtClean="0"/>
              <a:t>ومن ناحية أخرى، نجد أن قوة الدعم والتساند بين أجزاء الكائن الحي هي التي تجعل عملية النمو ممكنة، ولكن هذه العملية (النمو) تؤدي إلى التضاعف فانقسام الخلية يعتبر وسيلة لاستعادة التوازن بين الحجم والسطح وبين مادة الخلية (السيتوبلازم) والجبلة النووية، ويمكن استعادة التوازن من خلال انطلاق العمليات من سطح الخلية مثلما هو الحال في الحيوانات وحيدة الخلية أو من خلال مضاعفة نواة الخلية. </a:t>
            </a:r>
          </a:p>
          <a:p>
            <a:endParaRPr lang="ar-IQ" dirty="0"/>
          </a:p>
        </p:txBody>
      </p:sp>
    </p:spTree>
    <p:extLst>
      <p:ext uri="{BB962C8B-B14F-4D97-AF65-F5344CB8AC3E}">
        <p14:creationId xmlns:p14="http://schemas.microsoft.com/office/powerpoint/2010/main" val="220333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2254" y="371959"/>
            <a:ext cx="11451956" cy="6183824"/>
          </a:xfrm>
        </p:spPr>
        <p:txBody>
          <a:bodyPr/>
          <a:lstStyle/>
          <a:p>
            <a:r>
              <a:rPr lang="ar-IQ" dirty="0" smtClean="0"/>
              <a:t>4ـ الإحساس: وهو يتصل باستجابات عضوية كثيرة متباينة تتعلق بجمع الغذاء وعمليات الدفاع أو الهجوم أو وظائف أخرى. وتنتظم كل هذه العمليات في النهاية وتهدف إلى المحافظة على ظروف ملائمة داخل الكائن الحي على الرغم من التغيرات التي تعتري البيئة وكذلك عمليات التحول الغذائي الداخلية، وتحدث هذه الاستجابات في كل الكائنات الحية وتعتبر إحدى الخصائص المميزة للحياة. </a:t>
            </a:r>
          </a:p>
          <a:p>
            <a:r>
              <a:rPr lang="ar-IQ" dirty="0" smtClean="0"/>
              <a:t>5ـ التكرار أو التطور: فالكائنات الحية يتم إنتاجها من خلال الانقسام، وهذا يؤدي إلى ظهور أفراد جدد متميزين ويمكنهم التكاثر، ولكن ذلك التكاثر يختلف عما يحدث في الكائنات غير الحية، فأمواج البحر تتكاثر بذاتها ولكن ليس عن طريق الانفصال ونمو مادتها، ونقاط الزيت أو الماء تنمو أو تنقسم في ظروف ملائمة ولكن ليس من خلال أي استعداد فطري للقيام بذلك. والكائنات الحية خلال تكاثرها وتطورها، لا تنتج أفراداً تشبهها فحسب، ولكنها تحدث تغيرات طفيفة من جيل لآخر، ثم يحدث أن تنتج أفراداً تشبهها تحتفظ بقدرة كبيرة على التحكم في البيئة، والتكاثر والتطور العضوي يعني التفاعل والتغير المستمر بهدف التكيف الدائم مع الظروف البيئية المحيطة، فهي نوع من الاستجابة المتطورة لها. </a:t>
            </a:r>
          </a:p>
          <a:p>
            <a:endParaRPr lang="ar-IQ" dirty="0"/>
          </a:p>
        </p:txBody>
      </p:sp>
    </p:spTree>
    <p:extLst>
      <p:ext uri="{BB962C8B-B14F-4D97-AF65-F5344CB8AC3E}">
        <p14:creationId xmlns:p14="http://schemas.microsoft.com/office/powerpoint/2010/main" val="658857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278969"/>
            <a:ext cx="11670223" cy="6276814"/>
          </a:xfrm>
        </p:spPr>
        <p:txBody>
          <a:bodyPr/>
          <a:lstStyle/>
          <a:p>
            <a:r>
              <a:rPr lang="ar-IQ" dirty="0" smtClean="0"/>
              <a:t>6ـ الحركة: فالكائن الحي يتحرك هنا وهناك، وقد يتحرك بسرعة مثل طائر محلق أو ببطء مثل نبات اللفت الممتد والذي لا يبدو عليه أي شكل من أشكال الحركة والكائنات الحية تتحرك كاستجابة لدافع داخلي وقد يجري حفزها على الحركة ولكن قوتها الدافعة لذلك قد تكون داخلية. ولذلك فمن الصعوبة بمكان (في بعض الأحيان) التمييز بين الكائن الحي وغير الحي، فالبذور والديدان الصغيرة والبكتريا والفيروسات يمكن أن تظل في حالة كمون كامل وسكون لفترات طويلة من الزمن، ومن ثم يصعب تمييزها عن الكائنات العضوية الميتة، ولكنها عندما تتعرض للرطوبة فإنها تتحرك وتستأنف أنشطتها الحياتية المعتادة. </a:t>
            </a:r>
          </a:p>
          <a:p>
            <a:r>
              <a:rPr lang="ar-IQ" dirty="0" smtClean="0"/>
              <a:t>7ـ قيامها بالعمليات الأيضية: </a:t>
            </a:r>
            <a:r>
              <a:rPr lang="en-US" dirty="0" smtClean="0"/>
              <a:t>Metabolism: </a:t>
            </a:r>
            <a:r>
              <a:rPr lang="ar-IQ" dirty="0" smtClean="0"/>
              <a:t>فالكائنات الحية تتحرك وتتغذى من تلقاء نفسها، وهي تأخذ المادة من الخارج وتغيره كيميائياً، وخلال هذه العملية تحصل على الطاقة لتتحرك، ولكن البلورات والكائنات غير الحية الأخرى تنمو ويزداد حجمها من خلال الإضافات أو الارتباط بجزئيات متجانسة دون إحداث أي تغيير في طبيعتها الكيميائية أو انطلاق الطاقة منها. وهذه العملية الخاصة بالامتصاص والتمثيل واستخدام المادة تسمي (الأيض)، ومن ثم فإن الأيض والحركة التلقائية تمثل الخصائص الأولية للكائنات الحية. </a:t>
            </a:r>
          </a:p>
          <a:p>
            <a:endParaRPr lang="ar-IQ" dirty="0"/>
          </a:p>
        </p:txBody>
      </p:sp>
    </p:spTree>
    <p:extLst>
      <p:ext uri="{BB962C8B-B14F-4D97-AF65-F5344CB8AC3E}">
        <p14:creationId xmlns:p14="http://schemas.microsoft.com/office/powerpoint/2010/main" val="276951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5" y="0"/>
            <a:ext cx="11623729" cy="6602278"/>
          </a:xfrm>
        </p:spPr>
        <p:txBody>
          <a:bodyPr>
            <a:normAutofit/>
          </a:bodyPr>
          <a:lstStyle/>
          <a:p>
            <a:endParaRPr lang="ar-IQ" dirty="0" smtClean="0"/>
          </a:p>
          <a:p>
            <a:r>
              <a:rPr lang="ar-IQ" dirty="0" smtClean="0"/>
              <a:t>8ـ التفاعل الدقيق مع البيئة: فالكائن العضوي يمكنه أن يعيش ويحافظ على ذاته طالما أنه يتبادل المادة والطاقة مع بيئته، فالمواد المختلفة القريبة من الكائن الحي تدخل جسده في صورة طعام أو شراب، وفي داخل جسده تتعرض لمجموعة من التغيرات والتحولات حيث تتحول، كما سبق وأوضحنا، إلى مركبات كيميائية تماثل مادة تكوين الكائن الحي ذاته. وهذه الخطوة تسمى التمثيل </a:t>
            </a:r>
            <a:r>
              <a:rPr lang="en-US" dirty="0" smtClean="0"/>
              <a:t>Assimilation. </a:t>
            </a:r>
            <a:r>
              <a:rPr lang="ar-IQ" dirty="0" smtClean="0"/>
              <a:t>وخلال التفاعل بين المواد القادمة من الخارج مع مادة الكائن العضوي تحدث عملية عكسية تسمى الانحلال أو الانفصال </a:t>
            </a:r>
            <a:r>
              <a:rPr lang="en-US" dirty="0" smtClean="0"/>
              <a:t>Dissimilation </a:t>
            </a:r>
            <a:r>
              <a:rPr lang="ar-IQ" dirty="0" smtClean="0"/>
              <a:t>ومن ناحية أخرى نجد أن خلايا جسم الكائن الحي لا تظل ثابتة ، فهي تتحلل أو تتعرض للتكسير لتحرير الطاقة الكامنة فيها ، كما أن نواتج هذه العملية يتم تفريغها والتخلص منها في الوسط المحيط ، في حين أن الأجسام الأخرى تتدفق مثل ماء النهر وتتجدد مادتها مثل ماء الجدول ، وهكذا فإن ثبات الشكل الخارجي والبناء الداخلي المفصل للكائنات الحية يمثل تعبيراً مرئياً لثبات تسلسل العمليات التي تدور داخله نتيجة للتوازن المعقد للظاهرتين المتضادتين وهما هضم أو تمثيل الغذاء </a:t>
            </a:r>
            <a:r>
              <a:rPr lang="en-US" dirty="0" smtClean="0"/>
              <a:t>Assimilation </a:t>
            </a:r>
            <a:r>
              <a:rPr lang="ar-IQ" dirty="0" smtClean="0"/>
              <a:t>وتكسيره </a:t>
            </a:r>
            <a:r>
              <a:rPr lang="en-US" dirty="0" smtClean="0"/>
              <a:t>Dissimilation ، </a:t>
            </a:r>
            <a:r>
              <a:rPr lang="ar-IQ" dirty="0" smtClean="0"/>
              <a:t>ويرجع استمرار الكائن الحي في الحياة والوجود والبقاء نتيجة لهذا التوازن بين العمليتين ، فكل جزيء أو بناء يتحلل ، يحل محله بناء جديد وهكذا...</a:t>
            </a:r>
          </a:p>
          <a:p>
            <a:r>
              <a:rPr lang="ar-IQ" dirty="0" smtClean="0"/>
              <a:t> </a:t>
            </a:r>
            <a:endParaRPr lang="ar-IQ" dirty="0"/>
          </a:p>
        </p:txBody>
      </p:sp>
    </p:spTree>
    <p:extLst>
      <p:ext uri="{BB962C8B-B14F-4D97-AF65-F5344CB8AC3E}">
        <p14:creationId xmlns:p14="http://schemas.microsoft.com/office/powerpoint/2010/main" val="3411085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418454"/>
            <a:ext cx="11484244" cy="6121831"/>
          </a:xfrm>
        </p:spPr>
        <p:txBody>
          <a:bodyPr/>
          <a:lstStyle/>
          <a:p>
            <a:r>
              <a:rPr lang="ar-IQ" dirty="0" smtClean="0"/>
              <a:t> 9. ـتكيف الكائن الحي بين شكله ووظيفته لتحقيق هدف محدد:</a:t>
            </a:r>
          </a:p>
          <a:p>
            <a:r>
              <a:rPr lang="ar-IQ" dirty="0" smtClean="0"/>
              <a:t> اهتم بالتكيف العديد من الفلاسفة والمفكرين اليونانيين أمثال أرسطو </a:t>
            </a:r>
            <a:r>
              <a:rPr lang="en-US" dirty="0" smtClean="0"/>
              <a:t>Aristotle، </a:t>
            </a:r>
            <a:r>
              <a:rPr lang="ar-IQ" dirty="0" smtClean="0"/>
              <a:t>وأفلاطون وغيرهم. مما ترك العديد من الآثار على كل التعاريف المثالية للحياة والتي انعكست بدورها في المذاهب الدينية المختلفة وكذلك التعاليم الفلسفية خلال عدة قرون حتى القرن العشرين من خلال أعمال رانك </a:t>
            </a:r>
            <a:r>
              <a:rPr lang="en-US" dirty="0" smtClean="0"/>
              <a:t>Ranke </a:t>
            </a:r>
            <a:r>
              <a:rPr lang="ar-IQ" dirty="0" smtClean="0"/>
              <a:t>ودرايش </a:t>
            </a:r>
            <a:r>
              <a:rPr lang="en-US" dirty="0" smtClean="0"/>
              <a:t>Driesch </a:t>
            </a:r>
            <a:r>
              <a:rPr lang="ar-IQ" dirty="0" smtClean="0"/>
              <a:t>ودارسون وغيرهم. كما أوضح أنجلز </a:t>
            </a:r>
            <a:r>
              <a:rPr lang="en-US" dirty="0" smtClean="0"/>
              <a:t>Engels </a:t>
            </a:r>
            <a:r>
              <a:rPr lang="ar-IQ" dirty="0" smtClean="0"/>
              <a:t>أن هناك تعبيراً واحداً يجب تطبيقه على الكائنات العضوية وهو التكيف </a:t>
            </a:r>
            <a:r>
              <a:rPr lang="en-US" dirty="0" smtClean="0"/>
              <a:t>Adaptation، </a:t>
            </a:r>
            <a:r>
              <a:rPr lang="ar-IQ" dirty="0" smtClean="0"/>
              <a:t>وفي العصر الحديث حاول كل من بيريت </a:t>
            </a:r>
            <a:r>
              <a:rPr lang="en-US" dirty="0" smtClean="0"/>
              <a:t>Perret </a:t>
            </a:r>
            <a:r>
              <a:rPr lang="ar-IQ" dirty="0" smtClean="0"/>
              <a:t>وبيرنال </a:t>
            </a:r>
            <a:r>
              <a:rPr lang="en-US" dirty="0" smtClean="0"/>
              <a:t>Bernal </a:t>
            </a:r>
            <a:r>
              <a:rPr lang="ar-IQ" dirty="0" smtClean="0"/>
              <a:t>تعريف الحياة بأنها تمثل نسقاً مفتوحاً ودائماً للتفاعلات العضوية المترابطة معتدلة الحرارة من خلال المواد العضوية التي ينتجها الكائن </a:t>
            </a:r>
            <a:r>
              <a:rPr lang="ar-IQ" dirty="0" err="1" smtClean="0"/>
              <a:t>الحي.كما</a:t>
            </a:r>
            <a:r>
              <a:rPr lang="ar-IQ" dirty="0" smtClean="0"/>
              <a:t> يستخدم الماديون هذا التعبير ذاته لتمييز اتجاه التنظيم للكائن الحي نحو حفاظه على ذاته وتكاثره في ظل ظروف بيئية معينة مع توضيح مدى ملائمة هذا البناء الذي يضم أجزاء الكائن الحي نحو أداء وظائفها المختلفة مما يحفظ حياته في نهاية الأمر. </a:t>
            </a:r>
          </a:p>
          <a:p>
            <a:endParaRPr lang="ar-IQ" dirty="0"/>
          </a:p>
        </p:txBody>
      </p:sp>
    </p:spTree>
    <p:extLst>
      <p:ext uri="{BB962C8B-B14F-4D97-AF65-F5344CB8AC3E}">
        <p14:creationId xmlns:p14="http://schemas.microsoft.com/office/powerpoint/2010/main" val="1450866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7" y="232474"/>
            <a:ext cx="11639227" cy="6152827"/>
          </a:xfrm>
        </p:spPr>
        <p:txBody>
          <a:bodyPr/>
          <a:lstStyle/>
          <a:p>
            <a:r>
              <a:rPr lang="ar-IQ" dirty="0" smtClean="0"/>
              <a:t>ب‌.	الشروط الضرورية المناسبة لوجود الكائنات الحية:</a:t>
            </a:r>
          </a:p>
          <a:p>
            <a:r>
              <a:rPr lang="ar-IQ" dirty="0" smtClean="0"/>
              <a:t>في المراحل الأولى لنشأة الكون ، لم يتشكل من العناصر بكميات معقولة إلا العناصر الأخف وزناً على الرغم من الكثافة العالية والحرارة المرتفعة ، ونتيجة لذلك لم تكن العناصر اللازمة لنشأة الحياة ، باستثناء الهيدروجين ، قد تكونت بعد ، أي عناصر الكربون والنيتروجين والأكسجين والفسفور ، ولذلك يمكن القول أن الحياة كما نعرفها لم تظهر بعد فترة قصيرة من نشأة الكون ، لأن العناصر اللازمة لظهورها لم تكن موجودة ، وقد أحتاج الأمر إلى فترة تبلغ بليون سنة أو بليونين قبل أن يمر عدد كافٍ من النجوم الكبيرة بدورة الحياة المفترضة لتنفجر وتوفر الذرات اللازمة للحياة العضوية وكان على هذه الذرات أن تتجزأ لينشأ عن حطامها نجوم وكواكب جديدة.  </a:t>
            </a:r>
          </a:p>
          <a:p>
            <a:r>
              <a:rPr lang="ar-IQ" dirty="0" smtClean="0"/>
              <a:t>وعموماً ، نجد أن الكائنات العضوية تعمل دائماً في وسط سواء من الماء أو الهواء ، وتشير السجلات الجيولوجية والدراسات البنائية الوظيفية المقارنة إلى أن الحياة قد حدثت أولاً في الماء ، ومن ثم فإن الخلايا النباتية والحيوانية تتطلب سائلاً أو خلايا سائلة وذلك لأن التفاعلات الكيميائية والتبادل الذي يحدث بين السوائل ذات الكثافة المختلفة والمنفصلة عن </a:t>
            </a:r>
            <a:endParaRPr lang="ar-IQ" dirty="0"/>
          </a:p>
        </p:txBody>
      </p:sp>
    </p:spTree>
    <p:extLst>
      <p:ext uri="{BB962C8B-B14F-4D97-AF65-F5344CB8AC3E}">
        <p14:creationId xmlns:p14="http://schemas.microsoft.com/office/powerpoint/2010/main" val="184088982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2034</Words>
  <Application>Microsoft Office PowerPoint</Application>
  <PresentationFormat>ملء الشاشة</PresentationFormat>
  <Paragraphs>29</Paragraphs>
  <Slides>15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15</vt:i4>
      </vt:variant>
    </vt:vector>
  </HeadingPairs>
  <TitlesOfParts>
    <vt:vector size="20" baseType="lpstr">
      <vt:lpstr>Arial</vt:lpstr>
      <vt:lpstr>Calibri</vt:lpstr>
      <vt:lpstr>Calibri Light</vt:lpstr>
      <vt:lpstr>Times New Roman</vt:lpstr>
      <vt:lpstr>نسق Office</vt:lpstr>
      <vt:lpstr>المحاضرة الثامنة: طبيعة الكائنات الحية:  المادة: الانثروبولوجيا الطبيعية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الثامنة: طبيعة الكائنات الحية:  المادة: الانثروبولوجيا الطبيعية أستاذ المادة: د. رباح احمد مهدي</dc:title>
  <dc:creator>F1</dc:creator>
  <cp:lastModifiedBy>F1</cp:lastModifiedBy>
  <cp:revision>15</cp:revision>
  <dcterms:created xsi:type="dcterms:W3CDTF">2018-01-06T19:11:50Z</dcterms:created>
  <dcterms:modified xsi:type="dcterms:W3CDTF">2018-01-06T19:37:21Z</dcterms:modified>
</cp:coreProperties>
</file>