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041"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B6FA3AFB-35EA-40D7-9071-F0AA95926F8D}"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6DAE9DA-AEDE-4079-B512-2516D9F0CCC1}" type="slidenum">
              <a:rPr lang="ar-IQ" smtClean="0"/>
              <a:t>‹#›</a:t>
            </a:fld>
            <a:endParaRPr lang="ar-IQ"/>
          </a:p>
        </p:txBody>
      </p:sp>
    </p:spTree>
    <p:extLst>
      <p:ext uri="{BB962C8B-B14F-4D97-AF65-F5344CB8AC3E}">
        <p14:creationId xmlns:p14="http://schemas.microsoft.com/office/powerpoint/2010/main" val="917085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6FA3AFB-35EA-40D7-9071-F0AA95926F8D}"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6DAE9DA-AEDE-4079-B512-2516D9F0CCC1}" type="slidenum">
              <a:rPr lang="ar-IQ" smtClean="0"/>
              <a:t>‹#›</a:t>
            </a:fld>
            <a:endParaRPr lang="ar-IQ"/>
          </a:p>
        </p:txBody>
      </p:sp>
    </p:spTree>
    <p:extLst>
      <p:ext uri="{BB962C8B-B14F-4D97-AF65-F5344CB8AC3E}">
        <p14:creationId xmlns:p14="http://schemas.microsoft.com/office/powerpoint/2010/main" val="3221280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6FA3AFB-35EA-40D7-9071-F0AA95926F8D}"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6DAE9DA-AEDE-4079-B512-2516D9F0CCC1}" type="slidenum">
              <a:rPr lang="ar-IQ" smtClean="0"/>
              <a:t>‹#›</a:t>
            </a:fld>
            <a:endParaRPr lang="ar-IQ"/>
          </a:p>
        </p:txBody>
      </p:sp>
    </p:spTree>
    <p:extLst>
      <p:ext uri="{BB962C8B-B14F-4D97-AF65-F5344CB8AC3E}">
        <p14:creationId xmlns:p14="http://schemas.microsoft.com/office/powerpoint/2010/main" val="2821212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6FA3AFB-35EA-40D7-9071-F0AA95926F8D}"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6DAE9DA-AEDE-4079-B512-2516D9F0CCC1}" type="slidenum">
              <a:rPr lang="ar-IQ" smtClean="0"/>
              <a:t>‹#›</a:t>
            </a:fld>
            <a:endParaRPr lang="ar-IQ"/>
          </a:p>
        </p:txBody>
      </p:sp>
    </p:spTree>
    <p:extLst>
      <p:ext uri="{BB962C8B-B14F-4D97-AF65-F5344CB8AC3E}">
        <p14:creationId xmlns:p14="http://schemas.microsoft.com/office/powerpoint/2010/main" val="232479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6FA3AFB-35EA-40D7-9071-F0AA95926F8D}"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6DAE9DA-AEDE-4079-B512-2516D9F0CCC1}" type="slidenum">
              <a:rPr lang="ar-IQ" smtClean="0"/>
              <a:t>‹#›</a:t>
            </a:fld>
            <a:endParaRPr lang="ar-IQ"/>
          </a:p>
        </p:txBody>
      </p:sp>
    </p:spTree>
    <p:extLst>
      <p:ext uri="{BB962C8B-B14F-4D97-AF65-F5344CB8AC3E}">
        <p14:creationId xmlns:p14="http://schemas.microsoft.com/office/powerpoint/2010/main" val="94398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B6FA3AFB-35EA-40D7-9071-F0AA95926F8D}"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6DAE9DA-AEDE-4079-B512-2516D9F0CCC1}" type="slidenum">
              <a:rPr lang="ar-IQ" smtClean="0"/>
              <a:t>‹#›</a:t>
            </a:fld>
            <a:endParaRPr lang="ar-IQ"/>
          </a:p>
        </p:txBody>
      </p:sp>
    </p:spTree>
    <p:extLst>
      <p:ext uri="{BB962C8B-B14F-4D97-AF65-F5344CB8AC3E}">
        <p14:creationId xmlns:p14="http://schemas.microsoft.com/office/powerpoint/2010/main" val="2884641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B6FA3AFB-35EA-40D7-9071-F0AA95926F8D}" type="datetimeFigureOut">
              <a:rPr lang="ar-IQ" smtClean="0"/>
              <a:t>19/04/1439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6DAE9DA-AEDE-4079-B512-2516D9F0CCC1}" type="slidenum">
              <a:rPr lang="ar-IQ" smtClean="0"/>
              <a:t>‹#›</a:t>
            </a:fld>
            <a:endParaRPr lang="ar-IQ"/>
          </a:p>
        </p:txBody>
      </p:sp>
    </p:spTree>
    <p:extLst>
      <p:ext uri="{BB962C8B-B14F-4D97-AF65-F5344CB8AC3E}">
        <p14:creationId xmlns:p14="http://schemas.microsoft.com/office/powerpoint/2010/main" val="884843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B6FA3AFB-35EA-40D7-9071-F0AA95926F8D}" type="datetimeFigureOut">
              <a:rPr lang="ar-IQ" smtClean="0"/>
              <a:t>19/04/1439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6DAE9DA-AEDE-4079-B512-2516D9F0CCC1}" type="slidenum">
              <a:rPr lang="ar-IQ" smtClean="0"/>
              <a:t>‹#›</a:t>
            </a:fld>
            <a:endParaRPr lang="ar-IQ"/>
          </a:p>
        </p:txBody>
      </p:sp>
    </p:spTree>
    <p:extLst>
      <p:ext uri="{BB962C8B-B14F-4D97-AF65-F5344CB8AC3E}">
        <p14:creationId xmlns:p14="http://schemas.microsoft.com/office/powerpoint/2010/main" val="230907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6FA3AFB-35EA-40D7-9071-F0AA95926F8D}" type="datetimeFigureOut">
              <a:rPr lang="ar-IQ" smtClean="0"/>
              <a:t>19/04/1439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6DAE9DA-AEDE-4079-B512-2516D9F0CCC1}" type="slidenum">
              <a:rPr lang="ar-IQ" smtClean="0"/>
              <a:t>‹#›</a:t>
            </a:fld>
            <a:endParaRPr lang="ar-IQ"/>
          </a:p>
        </p:txBody>
      </p:sp>
    </p:spTree>
    <p:extLst>
      <p:ext uri="{BB962C8B-B14F-4D97-AF65-F5344CB8AC3E}">
        <p14:creationId xmlns:p14="http://schemas.microsoft.com/office/powerpoint/2010/main" val="3653449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6FA3AFB-35EA-40D7-9071-F0AA95926F8D}"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6DAE9DA-AEDE-4079-B512-2516D9F0CCC1}" type="slidenum">
              <a:rPr lang="ar-IQ" smtClean="0"/>
              <a:t>‹#›</a:t>
            </a:fld>
            <a:endParaRPr lang="ar-IQ"/>
          </a:p>
        </p:txBody>
      </p:sp>
    </p:spTree>
    <p:extLst>
      <p:ext uri="{BB962C8B-B14F-4D97-AF65-F5344CB8AC3E}">
        <p14:creationId xmlns:p14="http://schemas.microsoft.com/office/powerpoint/2010/main" val="384806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6FA3AFB-35EA-40D7-9071-F0AA95926F8D}"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6DAE9DA-AEDE-4079-B512-2516D9F0CCC1}" type="slidenum">
              <a:rPr lang="ar-IQ" smtClean="0"/>
              <a:t>‹#›</a:t>
            </a:fld>
            <a:endParaRPr lang="ar-IQ"/>
          </a:p>
        </p:txBody>
      </p:sp>
    </p:spTree>
    <p:extLst>
      <p:ext uri="{BB962C8B-B14F-4D97-AF65-F5344CB8AC3E}">
        <p14:creationId xmlns:p14="http://schemas.microsoft.com/office/powerpoint/2010/main" val="1691715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6FA3AFB-35EA-40D7-9071-F0AA95926F8D}" type="datetimeFigureOut">
              <a:rPr lang="ar-IQ" smtClean="0"/>
              <a:t>19/04/1439</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6DAE9DA-AEDE-4079-B512-2516D9F0CCC1}" type="slidenum">
              <a:rPr lang="ar-IQ" smtClean="0"/>
              <a:t>‹#›</a:t>
            </a:fld>
            <a:endParaRPr lang="ar-IQ"/>
          </a:p>
        </p:txBody>
      </p:sp>
    </p:spTree>
    <p:extLst>
      <p:ext uri="{BB962C8B-B14F-4D97-AF65-F5344CB8AC3E}">
        <p14:creationId xmlns:p14="http://schemas.microsoft.com/office/powerpoint/2010/main" val="665553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12192000" cy="4076054"/>
          </a:xfrm>
        </p:spPr>
        <p:txBody>
          <a:bodyPr>
            <a:normAutofit fontScale="90000"/>
          </a:bodyPr>
          <a:lstStyle/>
          <a:p>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dirty="0" smtClean="0"/>
              <a:t/>
            </a:r>
            <a:br>
              <a:rPr lang="ar-IQ" dirty="0" smtClean="0"/>
            </a:br>
            <a:r>
              <a:rPr lang="ar-IQ" dirty="0" smtClean="0"/>
              <a:t>المحاضرة التاسعة: إمكانية وجود الحياة على كواكب أخرى غير الأرض: </a:t>
            </a:r>
            <a:br>
              <a:rPr lang="ar-IQ" dirty="0" smtClean="0"/>
            </a:br>
            <a:r>
              <a:rPr lang="ar-IQ" dirty="0" smtClean="0"/>
              <a:t>المادة: الانثروبولوجيا الطبيعية</a:t>
            </a:r>
            <a:br>
              <a:rPr lang="ar-IQ" dirty="0" smtClean="0"/>
            </a:br>
            <a:r>
              <a:rPr lang="ar-IQ" dirty="0" smtClean="0"/>
              <a:t>أستاذ المادة: د. رباح احمد مهدي</a:t>
            </a:r>
            <a:br>
              <a:rPr lang="ar-IQ" dirty="0" smtClean="0"/>
            </a:br>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138467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418454"/>
            <a:ext cx="11608231" cy="6075336"/>
          </a:xfrm>
        </p:spPr>
        <p:txBody>
          <a:bodyPr>
            <a:normAutofit/>
          </a:bodyPr>
          <a:lstStyle/>
          <a:p>
            <a:r>
              <a:rPr lang="ar-IQ" dirty="0"/>
              <a:t>لقد أوضحنا سابقا الشروط التي يجب أن تتوفر على الكوكب لكي تظهر وتحيا عليه الكائنات الحية، وهي كلها متوفرة على كوكب الأرض فهل هناك حياة على الكواكب الأخرى غير الأرض؟ وإذا وجدت فما هي طبيعتها وما هو الشكل والبناء المحتمل للكائنات التي توجد هناك؟ إن الإجابة على هذه التساؤلات تعتمد على كيفية تكون الكواكب الأخرى مثل الأرض، وتذكر إحدى النظريات أن الأرض تكونت عندما اقترب نجم عابر من الشمس، واجتذب جزءاً كبيراً منها، وعلى أساس هذه النظرية، فإن النجوم الأخرى قد يكون لها كواكب مثل الأرض (إذا صح وجود الصدام بين الشمس والنجم العابر) ولكن الواقع أن النجوم بعيدة عن بعضها البعض، ولذلك فمن غير المحتمل أن يكون قد حدث صدام أو شبه صدام (احتكاك) من هذا النوع. وإذا كانت هذه هي طريقة تكون الأرض فمن غير المحتمل أن يكون للنجوم الأخرى كواكب يمكن أن تظهر عليها الحياة. وعلى أية حال، فإن نظرية التصادم التي فسرت أصل الأرض تعتبر نظرية خاطئة إلى حد كبير، فليست النظم الكوكبية نادرة بهذه الدرجة، كما أوضحت دراسات النجوم أن معظمها هي نجوم ثنائية أو ثلاثية وتدور حول بعضها البعض بنفس كيفية دوران الكواكب حول الشمس ... وهنا أمكن تفسير وجود النجوم الثنائية من خلال النظرية الأخرى التي تذكر أن النجوم والكواكب تكونت من سحب لولبية من الغبار والغاز في الفضاء ... </a:t>
            </a:r>
          </a:p>
        </p:txBody>
      </p:sp>
    </p:spTree>
    <p:extLst>
      <p:ext uri="{BB962C8B-B14F-4D97-AF65-F5344CB8AC3E}">
        <p14:creationId xmlns:p14="http://schemas.microsoft.com/office/powerpoint/2010/main" val="306024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480448"/>
            <a:ext cx="11670223" cy="6028840"/>
          </a:xfrm>
        </p:spPr>
        <p:txBody>
          <a:bodyPr/>
          <a:lstStyle/>
          <a:p>
            <a:r>
              <a:rPr lang="ar-IQ" dirty="0"/>
              <a:t>... ولو صحت هذه النظرية فمن المحتمل أن توجد نجوم أخرى لها كواكب. ولنفترض أن نجماً واحداً في المليون له كواكب وأن واحداً في الألف له كوكب مثل الأرض حيث أمكن للحياة أن تنمو فوقه، وفي الوقت نفسه توجد العديد من النجوم في العالم، ومن ثم قد توجد أشكال معقدة من الحياة في مائة مليون عالم مختلف متناثرة عبر الفضاء، وعلى هذا الأساس يجب أن نعترف بوجود الحياة في أجزاء أخرى من هذا الكون. </a:t>
            </a:r>
          </a:p>
          <a:p>
            <a:r>
              <a:rPr lang="ar-IQ" dirty="0"/>
              <a:t>وقد أيد هذا الرأي الكثير من العلماء ، فمثلاً يذكر كل من الين هاينك </a:t>
            </a:r>
            <a:r>
              <a:rPr lang="en-US" dirty="0"/>
              <a:t>Allen Hynck </a:t>
            </a:r>
            <a:r>
              <a:rPr lang="ar-IQ" dirty="0"/>
              <a:t>ونورمان د. أندرسون </a:t>
            </a:r>
            <a:r>
              <a:rPr lang="en-US" dirty="0"/>
              <a:t>N. D. Anderson </a:t>
            </a:r>
            <a:r>
              <a:rPr lang="ar-IQ" dirty="0"/>
              <a:t>أنه من المستحيل افتراضياً طبقاً للأسس الإحصائية أن يكون نجمنا بالذات هو الوحيد الذي له كواكب تتوافر فيها الظروف الكيماوية والطبيعية لاستمرار الحياة ، ثم أن المجموعة المجرية بأكملها تضم البلايين الفائقة العدد من النجوم ، ولو أن نجماً واحداً في كل ثلاثة بلايين نجم كانت له مجموعة كوكبية لكان عدد المجموعات الشمسية يقدر بالملايين ، وحيث أن كيمياء النجوم متشابهة ، فالنتيجة إذن أنه من المحتمل أن تكون الحياة ظاهرة واسعة الانتشار ، ولكن إمكانية وجود أية مظاهر للحياة على كواكب أخرى غير الأرض يرتبط بوجود شروط مناسبة للحياة تماثل تلك الموجودة على الأرض ،</a:t>
            </a:r>
          </a:p>
        </p:txBody>
      </p:sp>
    </p:spTree>
    <p:extLst>
      <p:ext uri="{BB962C8B-B14F-4D97-AF65-F5344CB8AC3E}">
        <p14:creationId xmlns:p14="http://schemas.microsoft.com/office/powerpoint/2010/main" val="2953797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263470"/>
            <a:ext cx="11778711" cy="6323309"/>
          </a:xfrm>
        </p:spPr>
        <p:txBody>
          <a:bodyPr/>
          <a:lstStyle/>
          <a:p>
            <a:endParaRPr lang="ar-IQ" dirty="0" smtClean="0"/>
          </a:p>
          <a:p>
            <a:endParaRPr lang="ar-IQ" dirty="0"/>
          </a:p>
          <a:p>
            <a:r>
              <a:rPr lang="ar-IQ" dirty="0" smtClean="0"/>
              <a:t>، </a:t>
            </a:r>
            <a:r>
              <a:rPr lang="ar-IQ" dirty="0"/>
              <a:t>فنجد مثلاً أن مناخ كوكب الزهرة </a:t>
            </a:r>
            <a:r>
              <a:rPr lang="en-US" dirty="0"/>
              <a:t>Venus </a:t>
            </a:r>
            <a:r>
              <a:rPr lang="ar-IQ" dirty="0"/>
              <a:t>كثيف الضباب دائماً مما يجعل من الصعوبة بمكان وجود حياة نباتية أو كائنات حية أخرى على عكس المريخ الذي يتميز بوجود أشكال هندسية فوق سطحه يمكن أن تنسب إلى فعل الكائنات الذكية ، كما أن هناك تغيرات في لون سطح المريخ يمكن أن تكون قد نتجت عن نمو المحاصيل الزراعية المروية ، كما توجد به قمم ثلجية تمتد وتنكمش مع قدوم الشتاء هناك ثم الصيف ، ومن ثم قد تكون القنوات التي شوهدت هناك قد امتلأت بالماء الناتج عن ذوبان الثلوج ، ومن ثم فإن ذلك قد يكون بمثابة برهان على وجود كائنات حية فوقه ولكن من المؤكد ( إذا صح ذلك ) أن تكون مختلفة عن حياتنا الأرضية من عدة جوانب ولذلك فمن غير الممكن زراعة النباتات الأرضية ذاتها على القمر أو المريخ مثلاً نجد أن كتلة المريخ ومعظم القمر أقل من كتلة الأرض ، كما أن طاقة الجاذبية على سطح أي منها أقل من تلك الموجودة على سطح الأرض .</a:t>
            </a:r>
          </a:p>
        </p:txBody>
      </p:sp>
    </p:spTree>
    <p:extLst>
      <p:ext uri="{BB962C8B-B14F-4D97-AF65-F5344CB8AC3E}">
        <p14:creationId xmlns:p14="http://schemas.microsoft.com/office/powerpoint/2010/main" val="4230738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356460"/>
            <a:ext cx="11670224" cy="6168325"/>
          </a:xfrm>
        </p:spPr>
        <p:txBody>
          <a:bodyPr/>
          <a:lstStyle/>
          <a:p>
            <a:r>
              <a:rPr lang="ar-IQ" dirty="0"/>
              <a:t>كما أن الضغط الجوي الموجود على سطح القمر أقل بكثير من الموجود على الأرض نظراً لانعدام الهواء هناك ، ومن ثم وزن جسم الكائن الحي وأجزائه وسوائله تكون ـ في حالة وجودها _ أقل بكثير هناك _ وإذا كان من الممكن إرسال حيوانات أرضية أو بشر لتعيش هناك ، فستكون غير قادرة على الحصول على الهواء الكاف للتنفس ، أما الغازات الذائبة في الجسم فسوف تتمدد وتعمل على الضغط على أجهزة الجسم الحيوية ومن ثم إتلافها ، كما أن القلب سوف يدفع الدم بقوة عبر الأغشية والأوعية الدموية الأمر الذي سيؤدي إلى النزيف الحاد من الأذنين والعينين والرئتين وبالتالي اختناق الكائنات الحية بالدم ، ومن ثم فإذا افترضنا أن إنساناً ما سافر للعيش على المريخ فسوف يلقى حتفه هناك بسبب وزنه ، إذن فالحياة على المريخ تختلف عن الحياة على الأرض ، فالكائنات الحية هناك قد لا تستطيع التناسل فيما بينها.</a:t>
            </a:r>
          </a:p>
          <a:p>
            <a:r>
              <a:rPr lang="ar-IQ" dirty="0"/>
              <a:t>وإذا افترضنا وجود نمط ما من الحياة فمن الممكن ألا تعتمد على مركبات كيماوية معقدة مثل التي توجد في الكائنات الحية الأرضية التي تتكون من الكربون والنيتروجين والأكسجين والعناصر الأخرى، فمن الممكن أن نتصور السليكون </a:t>
            </a:r>
            <a:r>
              <a:rPr lang="en-US" dirty="0"/>
              <a:t>Silicon </a:t>
            </a:r>
            <a:r>
              <a:rPr lang="ar-IQ" dirty="0"/>
              <a:t>مثلاً وهو يلعب دور الكربون، والكبريت وهو يأخذ دور الأكسجين مثلاً في ظل مركبات يمكن أن تدعم عمليات الحركة وبناء الخلايا البروتوبلازمية في ضوء وجود درجات مختلفة من الوعي والتكاثر وفي ظل إيقاع مختلف ودرجات حرارة وضغط مختلف .</a:t>
            </a:r>
          </a:p>
        </p:txBody>
      </p:sp>
    </p:spTree>
    <p:extLst>
      <p:ext uri="{BB962C8B-B14F-4D97-AF65-F5344CB8AC3E}">
        <p14:creationId xmlns:p14="http://schemas.microsoft.com/office/powerpoint/2010/main" val="2919604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356461"/>
            <a:ext cx="11670223" cy="6183824"/>
          </a:xfrm>
        </p:spPr>
        <p:txBody>
          <a:bodyPr/>
          <a:lstStyle/>
          <a:p>
            <a:endParaRPr lang="ar-IQ" dirty="0" smtClean="0"/>
          </a:p>
          <a:p>
            <a:r>
              <a:rPr lang="ar-IQ" dirty="0" smtClean="0"/>
              <a:t>وأياً </a:t>
            </a:r>
            <a:r>
              <a:rPr lang="ar-IQ" dirty="0"/>
              <a:t>كان نمط أو شكل الكائنات الحية الموجودة في الكواكب الأخرى غير الأرض، فهناك العديد من الشواهد والأدلة التي تثبت إمكان وجود الحياة فيها ومن هذه الأدلة: </a:t>
            </a:r>
          </a:p>
          <a:p>
            <a:r>
              <a:rPr lang="ar-IQ" dirty="0"/>
              <a:t>أ ـ في 30 تموز عام 1908 حدث في أواسط سيبيريا أن سقط ما سمي في ذلك الوقت، شهاباً جباراً، أحدث دماراً كبيراً وسجلته جميع محطات رصد الزلازل في العالم، وعلى بعد 600 كيلومتر انقلب الناس والحيوانات على الأرض وفاضت الأنهار وأرتفع في الجو عمود من اللهب والمعادن المنصهرة بلغ طوله عشرين ألف متر وأحس الناس بحرارته على بعد 85 كيلومتر وظلت السماء خلال عدة ليال متعاقبة مضيئة بضوء عجيب جعل في الأماكن القراءة والتقاط صور حتى على شواطئ المحيط الأطلسي. وبعد 45 عاماً، أي في عام 1953 أثبت عالم روسي وهو البروفيسور ليا ونوف أن ذلك لم يكن جرماً سماوياً وإنما سفينة كوكبية آتية من كوكب آخر وارتطمت بالأرض وتحطمت. </a:t>
            </a:r>
          </a:p>
          <a:p>
            <a:endParaRPr lang="ar-IQ" dirty="0"/>
          </a:p>
        </p:txBody>
      </p:sp>
    </p:spTree>
    <p:extLst>
      <p:ext uri="{BB962C8B-B14F-4D97-AF65-F5344CB8AC3E}">
        <p14:creationId xmlns:p14="http://schemas.microsoft.com/office/powerpoint/2010/main" val="893896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387458"/>
            <a:ext cx="11654725" cy="6137328"/>
          </a:xfrm>
        </p:spPr>
        <p:txBody>
          <a:bodyPr>
            <a:normAutofit/>
          </a:bodyPr>
          <a:lstStyle/>
          <a:p>
            <a:r>
              <a:rPr lang="ar-IQ" dirty="0"/>
              <a:t>ب ـ في ربيع عام 1953 وجد (العالم كونتيته) بالولايات المتحدة كرة معدنية غريبة قطرها متر وفي داخلها أسطوانة تدور بسرعة كبيرة، وتم نقلها إلى المعامل لتحليلها وأكدت النتائج أنها مصنوعة من الكوبالت في حالته الطبيعية النقية وهذا المعدن لا وجود له على الأرض في حالته الطبيعية، مما دعا إلى الاعتقاد بأنها من كوكب آخر.</a:t>
            </a:r>
          </a:p>
          <a:p>
            <a:r>
              <a:rPr lang="ar-IQ" dirty="0"/>
              <a:t>ج ـالانفجار الذي وقع عام 1949 في المريخ وأهتم به الفلكي الياباني (تسووني ساهيكي)، والذي أكد أنه حدث بواسطة مخلوقات ذكية وانتهى إلى أنه إما أن سكان المريخ هم الذين أحدثوه وإما أن جنساً آخر جاء من كوكب آخر أمكنه أن يضع قدمه على المريخ. </a:t>
            </a:r>
          </a:p>
          <a:p>
            <a:r>
              <a:rPr lang="ar-IQ" dirty="0"/>
              <a:t>د ـأوضح د. أ. س. سيلفر العالم الفلكي الذي كان قائداً للبعثة التي أرسلتها الجمعية الجغرافية الأهلية بالولايات المتحدة عام 1954 لتصوير المريخ من جنوب أفريقيا أن المناطق المعتمة فوق سطحه والتي تشغل مساحة 200 ألف ميل مربع هي نبات حي وأن هذه المساحة ليست ثابتة مما يدل على أن الفاصل بين الصحراء والمناطق المعتمة متغير، ومن ثم يؤكد أن هناك حياة، بشكل ما، فوق سطح </a:t>
            </a:r>
            <a:r>
              <a:rPr lang="ar-IQ" dirty="0" smtClean="0"/>
              <a:t>المريخ. </a:t>
            </a:r>
            <a:endParaRPr lang="ar-IQ" dirty="0"/>
          </a:p>
        </p:txBody>
      </p:sp>
    </p:spTree>
    <p:extLst>
      <p:ext uri="{BB962C8B-B14F-4D97-AF65-F5344CB8AC3E}">
        <p14:creationId xmlns:p14="http://schemas.microsoft.com/office/powerpoint/2010/main" val="4269455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8" y="232475"/>
            <a:ext cx="11732217" cy="6338806"/>
          </a:xfrm>
        </p:spPr>
        <p:txBody>
          <a:bodyPr/>
          <a:lstStyle/>
          <a:p>
            <a:endParaRPr lang="ar-IQ" dirty="0" smtClean="0"/>
          </a:p>
          <a:p>
            <a:endParaRPr lang="ar-IQ" dirty="0"/>
          </a:p>
          <a:p>
            <a:endParaRPr lang="ar-IQ" dirty="0" smtClean="0"/>
          </a:p>
          <a:p>
            <a:r>
              <a:rPr lang="ar-IQ" dirty="0" smtClean="0"/>
              <a:t>كما </a:t>
            </a:r>
            <a:r>
              <a:rPr lang="ar-IQ" dirty="0"/>
              <a:t>أوضح علماء آخرون أن ماء المريخ يبلغ خمس اليابس وأن قطبيه مغطيان بطبقة من الثلج. وـحدثت العديد من الحالات التي تثبت أن الأرض يزورها رجال من الفضاء أو من كواكب أخرى ومنها ظاهرة الأطباق الطائرة التي تزور الأرض، بل أنه تم الاحتفاظ بحجر تم أخذه من قائد طبق طائر عام 1954.   وكان لون هذا الحجر وردي اللون في البداية ثم تحول إلى الأخضر ثم إلى الأصفر وهو ملحي المذاق وقابل للاحتراق وتوجد على سطحه رسوم كالكتابة الهيروغليفية ... ويبدو أن تلك الأجسام الطائرة كانت موجهة بفعل كائنات ذكية ولها القدرة على التفكير، وأن هذه الأجسام تطير بسرعة كبيرة ولها القدرة على اعتراض الطائرات. </a:t>
            </a:r>
          </a:p>
          <a:p>
            <a:endParaRPr lang="ar-IQ" dirty="0"/>
          </a:p>
          <a:p>
            <a:endParaRPr lang="ar-IQ" dirty="0"/>
          </a:p>
        </p:txBody>
      </p:sp>
    </p:spTree>
    <p:extLst>
      <p:ext uri="{BB962C8B-B14F-4D97-AF65-F5344CB8AC3E}">
        <p14:creationId xmlns:p14="http://schemas.microsoft.com/office/powerpoint/2010/main" val="72878716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1240</Words>
  <Application>Microsoft Office PowerPoint</Application>
  <PresentationFormat>ملء الشاشة</PresentationFormat>
  <Paragraphs>19</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Calibri</vt:lpstr>
      <vt:lpstr>Calibri Light</vt:lpstr>
      <vt:lpstr>Times New Roman</vt:lpstr>
      <vt:lpstr>نسق Office</vt:lpstr>
      <vt:lpstr>               المحاضرة التاسعة: إمكانية وجود الحياة على كواكب أخرى غير الأرض: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التاسعة: إمكانية وجود الحياة على كواكب أخرى غير الأرض:  المادة: الانثروبولوجيا الطبيعية أستاذ المادة: د. رباح احمد مهدي </dc:title>
  <dc:creator>F1</dc:creator>
  <cp:lastModifiedBy>F1</cp:lastModifiedBy>
  <cp:revision>8</cp:revision>
  <dcterms:created xsi:type="dcterms:W3CDTF">2018-01-06T19:41:11Z</dcterms:created>
  <dcterms:modified xsi:type="dcterms:W3CDTF">2018-01-06T19:57:31Z</dcterms:modified>
</cp:coreProperties>
</file>