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5A27B6A-4560-4CDC-9ED4-39CF31356FDF}"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1598157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5A27B6A-4560-4CDC-9ED4-39CF31356FDF}"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3321263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5A27B6A-4560-4CDC-9ED4-39CF31356FDF}"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263337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5A27B6A-4560-4CDC-9ED4-39CF31356FDF}"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30242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5A27B6A-4560-4CDC-9ED4-39CF31356FDF}" type="datetimeFigureOut">
              <a:rPr lang="ar-IQ" smtClean="0"/>
              <a:t>19/04/1439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210159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5A27B6A-4560-4CDC-9ED4-39CF31356FDF}"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180102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5A27B6A-4560-4CDC-9ED4-39CF31356FDF}" type="datetimeFigureOut">
              <a:rPr lang="ar-IQ" smtClean="0"/>
              <a:t>19/04/1439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1563265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5A27B6A-4560-4CDC-9ED4-39CF31356FDF}" type="datetimeFigureOut">
              <a:rPr lang="ar-IQ" smtClean="0"/>
              <a:t>19/04/1439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76262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5A27B6A-4560-4CDC-9ED4-39CF31356FDF}" type="datetimeFigureOut">
              <a:rPr lang="ar-IQ" smtClean="0"/>
              <a:t>19/04/1439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519003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A27B6A-4560-4CDC-9ED4-39CF31356FDF}"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4287069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A27B6A-4560-4CDC-9ED4-39CF31356FDF}" type="datetimeFigureOut">
              <a:rPr lang="ar-IQ" smtClean="0"/>
              <a:t>19/04/1439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9FB67C-1000-4E04-B391-C2876FE20607}" type="slidenum">
              <a:rPr lang="ar-IQ" smtClean="0"/>
              <a:t>‹#›</a:t>
            </a:fld>
            <a:endParaRPr lang="ar-IQ"/>
          </a:p>
        </p:txBody>
      </p:sp>
    </p:spTree>
    <p:extLst>
      <p:ext uri="{BB962C8B-B14F-4D97-AF65-F5344CB8AC3E}">
        <p14:creationId xmlns:p14="http://schemas.microsoft.com/office/powerpoint/2010/main" val="2707512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A27B6A-4560-4CDC-9ED4-39CF31356FDF}" type="datetimeFigureOut">
              <a:rPr lang="ar-IQ" smtClean="0"/>
              <a:t>19/04/1439</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49FB67C-1000-4E04-B391-C2876FE20607}" type="slidenum">
              <a:rPr lang="ar-IQ" smtClean="0"/>
              <a:t>‹#›</a:t>
            </a:fld>
            <a:endParaRPr lang="ar-IQ"/>
          </a:p>
        </p:txBody>
      </p:sp>
    </p:spTree>
    <p:extLst>
      <p:ext uri="{BB962C8B-B14F-4D97-AF65-F5344CB8AC3E}">
        <p14:creationId xmlns:p14="http://schemas.microsoft.com/office/powerpoint/2010/main" val="2489630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12192000" cy="3602038"/>
          </a:xfrm>
        </p:spPr>
        <p:txBody>
          <a:bodyPr/>
          <a:lstStyle/>
          <a:p>
            <a:r>
              <a:rPr lang="ar-IQ" dirty="0" smtClean="0"/>
              <a:t> المحاضرة الحادية عشرة: تسلسل الكائنات الحية:</a:t>
            </a:r>
            <a:br>
              <a:rPr lang="ar-IQ" dirty="0" smtClean="0"/>
            </a:br>
            <a:r>
              <a:rPr lang="ar-IQ" dirty="0" smtClean="0"/>
              <a:t>المادة: الانثروبولوجيا الطبيعية</a:t>
            </a:r>
            <a:br>
              <a:rPr lang="ar-IQ" dirty="0" smtClean="0"/>
            </a:br>
            <a:r>
              <a:rPr lang="ar-IQ" dirty="0" smtClean="0"/>
              <a:t>أستاذ المادة: د. رباح احمد مهدي</a:t>
            </a:r>
            <a:endParaRPr lang="ar-IQ" dirty="0"/>
          </a:p>
        </p:txBody>
      </p:sp>
      <p:sp>
        <p:nvSpPr>
          <p:cNvPr id="3" name="عنوان فرعي 2"/>
          <p:cNvSpPr>
            <a:spLocks noGrp="1"/>
          </p:cNvSpPr>
          <p:nvPr>
            <p:ph type="subTitle" idx="1"/>
          </p:nvPr>
        </p:nvSpPr>
        <p:spPr>
          <a:xfrm>
            <a:off x="1524000" y="4386020"/>
            <a:ext cx="9144000" cy="871780"/>
          </a:xfrm>
        </p:spPr>
        <p:txBody>
          <a:bodyPr/>
          <a:lstStyle/>
          <a:p>
            <a:endParaRPr lang="ar-IQ" dirty="0"/>
          </a:p>
        </p:txBody>
      </p:sp>
    </p:spTree>
    <p:extLst>
      <p:ext uri="{BB962C8B-B14F-4D97-AF65-F5344CB8AC3E}">
        <p14:creationId xmlns:p14="http://schemas.microsoft.com/office/powerpoint/2010/main" val="4129001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402956"/>
            <a:ext cx="11577234" cy="6137329"/>
          </a:xfrm>
        </p:spPr>
        <p:txBody>
          <a:bodyPr/>
          <a:lstStyle/>
          <a:p>
            <a:endParaRPr lang="ar-IQ" dirty="0" smtClean="0"/>
          </a:p>
          <a:p>
            <a:endParaRPr lang="ar-IQ"/>
          </a:p>
          <a:p>
            <a:r>
              <a:rPr lang="ar-IQ" smtClean="0"/>
              <a:t>هـ </a:t>
            </a:r>
            <a:r>
              <a:rPr lang="ar-IQ" dirty="0" smtClean="0"/>
              <a:t>ـ عائلة قردة العالم الجديد، وهي تقطن أمريكا. (قردة أمريكا) </a:t>
            </a:r>
          </a:p>
          <a:p>
            <a:r>
              <a:rPr lang="ar-IQ" dirty="0" smtClean="0"/>
              <a:t>و. القردة الشبيهة بالإنسان مثل الشمبانزي </a:t>
            </a:r>
            <a:r>
              <a:rPr lang="en-US" dirty="0" smtClean="0"/>
              <a:t>Chimpanzee، </a:t>
            </a:r>
            <a:r>
              <a:rPr lang="ar-IQ" dirty="0" smtClean="0"/>
              <a:t>ويقطن أفريقيا، والجيبون </a:t>
            </a:r>
            <a:r>
              <a:rPr lang="en-US" dirty="0" smtClean="0"/>
              <a:t>Gibbon </a:t>
            </a:r>
            <a:r>
              <a:rPr lang="ar-IQ" dirty="0" smtClean="0"/>
              <a:t>ويقطن آسيا، والأورانج أوتان (إنسان الغاب) (</a:t>
            </a:r>
            <a:r>
              <a:rPr lang="en-US" dirty="0" smtClean="0"/>
              <a:t>Urang) </a:t>
            </a:r>
            <a:r>
              <a:rPr lang="ar-IQ" dirty="0" smtClean="0"/>
              <a:t>وهو حيوان من بورنيو وسومطرة يشبه الإنسان في الحجم، والغوريلا (</a:t>
            </a:r>
            <a:r>
              <a:rPr lang="en-US" dirty="0" smtClean="0"/>
              <a:t>Gorilla) </a:t>
            </a:r>
            <a:r>
              <a:rPr lang="ar-IQ" dirty="0" smtClean="0"/>
              <a:t>وهي أكبر حجماً من الأورانج أوتان. </a:t>
            </a:r>
          </a:p>
          <a:p>
            <a:r>
              <a:rPr lang="ar-IQ" dirty="0" smtClean="0"/>
              <a:t>ز ـ عائلة القردة العليا </a:t>
            </a:r>
            <a:r>
              <a:rPr lang="en-US" dirty="0" smtClean="0"/>
              <a:t>Anthropoid.</a:t>
            </a:r>
          </a:p>
          <a:p>
            <a:r>
              <a:rPr lang="ar-IQ" dirty="0" smtClean="0"/>
              <a:t>ح ـ عائلة الشبيه بالإنسان </a:t>
            </a:r>
            <a:r>
              <a:rPr lang="en-US" dirty="0" smtClean="0"/>
              <a:t>Manlike.</a:t>
            </a:r>
          </a:p>
          <a:p>
            <a:r>
              <a:rPr lang="ar-IQ" dirty="0" smtClean="0"/>
              <a:t>ط. عائلة الإنسان العاقل </a:t>
            </a:r>
            <a:r>
              <a:rPr lang="en-US" dirty="0" smtClean="0"/>
              <a:t>Home Sapiens. </a:t>
            </a:r>
          </a:p>
          <a:p>
            <a:endParaRPr lang="en-US" dirty="0" smtClean="0"/>
          </a:p>
          <a:p>
            <a:endParaRPr lang="ar-IQ" dirty="0"/>
          </a:p>
        </p:txBody>
      </p:sp>
    </p:spTree>
    <p:extLst>
      <p:ext uri="{BB962C8B-B14F-4D97-AF65-F5344CB8AC3E}">
        <p14:creationId xmlns:p14="http://schemas.microsoft.com/office/powerpoint/2010/main" val="1765887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263470"/>
            <a:ext cx="11577234" cy="6261315"/>
          </a:xfrm>
        </p:spPr>
        <p:txBody>
          <a:bodyPr/>
          <a:lstStyle/>
          <a:p>
            <a:r>
              <a:rPr lang="ar-IQ" dirty="0" smtClean="0"/>
              <a:t>لقد تم توضيح عملية التطور التي سارت فيها الكائنات الحية من البساطة إلى التعقيد ومن عدم تخصص أعضائها إلى التخصص الدقيق، ومن الحالات المعقدة إلى الأكثر تعقيداً كالآتي: </a:t>
            </a:r>
          </a:p>
          <a:p>
            <a:r>
              <a:rPr lang="ar-IQ" dirty="0" smtClean="0"/>
              <a:t>أ ـ (البروتوزوا </a:t>
            </a:r>
            <a:r>
              <a:rPr lang="en-US" dirty="0" smtClean="0"/>
              <a:t>Protozoa) </a:t>
            </a:r>
            <a:r>
              <a:rPr lang="ar-IQ" dirty="0" smtClean="0"/>
              <a:t>الكائنات وحيدة الخلية:</a:t>
            </a:r>
          </a:p>
          <a:p>
            <a:r>
              <a:rPr lang="ar-IQ" dirty="0" smtClean="0"/>
              <a:t>وهي الكائنات وحيدة الخلية مثل الأميبا (والبراميسيوم </a:t>
            </a:r>
            <a:r>
              <a:rPr lang="en-US" dirty="0" smtClean="0"/>
              <a:t>Paramecium). </a:t>
            </a:r>
            <a:r>
              <a:rPr lang="ar-IQ" dirty="0" smtClean="0"/>
              <a:t>وهي تشكل أساس كل الأنواع المختلفة للحيوانات متعددة الخلايا وتشكل أساس بنائها وقد سبقتها في الظهور. وهي تتميز بالحساسية </a:t>
            </a:r>
            <a:r>
              <a:rPr lang="en-US" dirty="0" smtClean="0"/>
              <a:t>Sensitivity، </a:t>
            </a:r>
            <a:r>
              <a:rPr lang="ar-IQ" dirty="0" smtClean="0"/>
              <a:t>كما تقوم بوظائف حيوية بسيطة مثل الحركة والنمو والتغذية. وهناك أشكال مختلفة منها تصل إلى 15 ألف نوع، يتركب كل منها من خلية واحدة، ومن أمثلتها بالإضافة إلى الأميبا، الصدفيات والجرثوميات </a:t>
            </a:r>
            <a:r>
              <a:rPr lang="en-US" dirty="0" smtClean="0"/>
              <a:t>Protozoa. </a:t>
            </a:r>
          </a:p>
          <a:p>
            <a:r>
              <a:rPr lang="ar-IQ" dirty="0" smtClean="0"/>
              <a:t>ب ـ (الميتازوا </a:t>
            </a:r>
            <a:r>
              <a:rPr lang="en-US" dirty="0" smtClean="0"/>
              <a:t>Metazoa) </a:t>
            </a:r>
            <a:r>
              <a:rPr lang="ar-IQ" dirty="0" smtClean="0"/>
              <a:t>متعددة الخلايا:</a:t>
            </a:r>
          </a:p>
          <a:p>
            <a:r>
              <a:rPr lang="ar-IQ" dirty="0" smtClean="0"/>
              <a:t>وهي الحيوانات متعددة الخلايا </a:t>
            </a:r>
            <a:r>
              <a:rPr lang="en-US" dirty="0" smtClean="0"/>
              <a:t>Multicellular Animals، </a:t>
            </a:r>
            <a:r>
              <a:rPr lang="ar-IQ" dirty="0" smtClean="0"/>
              <a:t>وفيها تخصصت الأعضاء وتعقدت الخلايا وتعددت الوظائف والأجهزة الحيوية، حيث ظهر الرأس وفتحة المخرج، وهي حيوانات ثنائية الجنس </a:t>
            </a:r>
            <a:r>
              <a:rPr lang="en-US" dirty="0" smtClean="0"/>
              <a:t>Bisexual Reproduction </a:t>
            </a:r>
            <a:r>
              <a:rPr lang="ar-IQ" dirty="0" smtClean="0"/>
              <a:t>أي أنها كائنات تجتمع فيها خصائص الأنوثة والذكورة. </a:t>
            </a:r>
          </a:p>
          <a:p>
            <a:endParaRPr lang="ar-IQ" dirty="0"/>
          </a:p>
        </p:txBody>
      </p:sp>
    </p:spTree>
    <p:extLst>
      <p:ext uri="{BB962C8B-B14F-4D97-AF65-F5344CB8AC3E}">
        <p14:creationId xmlns:p14="http://schemas.microsoft.com/office/powerpoint/2010/main" val="3717647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32475"/>
            <a:ext cx="11685722" cy="6416298"/>
          </a:xfrm>
        </p:spPr>
        <p:txBody>
          <a:bodyPr>
            <a:normAutofit/>
          </a:bodyPr>
          <a:lstStyle/>
          <a:p>
            <a:endParaRPr lang="ar-IQ" dirty="0" smtClean="0"/>
          </a:p>
          <a:p>
            <a:r>
              <a:rPr lang="ar-IQ" dirty="0" smtClean="0"/>
              <a:t>جـ ـ (الحبليات </a:t>
            </a:r>
            <a:r>
              <a:rPr lang="en-US" dirty="0" smtClean="0"/>
              <a:t>Chordates) </a:t>
            </a:r>
            <a:r>
              <a:rPr lang="ar-IQ" dirty="0" smtClean="0"/>
              <a:t>الحبليات:</a:t>
            </a:r>
          </a:p>
          <a:p>
            <a:r>
              <a:rPr lang="ar-IQ" dirty="0" smtClean="0"/>
              <a:t>هي كائنات حية تتميز بوجود حبل عصبي يقوم بوظيفة العمود الفقري أو النخاع ألشوكي </a:t>
            </a:r>
            <a:r>
              <a:rPr lang="en-US" dirty="0" smtClean="0"/>
              <a:t>Spinal Cord </a:t>
            </a:r>
            <a:r>
              <a:rPr lang="ar-IQ" dirty="0" smtClean="0"/>
              <a:t>في الفقريات الراقية، وفي تلك الحبليات يتحكم هذا الحبل العصبي في الحساسية ووظائف الحركة والنمو ومن ثم تزداد الوظائف العضوية تخصصاً. </a:t>
            </a:r>
          </a:p>
          <a:p>
            <a:r>
              <a:rPr lang="ar-IQ" dirty="0" smtClean="0"/>
              <a:t>د ـالحيوانات الفقرية </a:t>
            </a:r>
            <a:r>
              <a:rPr lang="en-US" dirty="0" smtClean="0"/>
              <a:t>Backboned Animals:</a:t>
            </a:r>
          </a:p>
          <a:p>
            <a:r>
              <a:rPr lang="ar-IQ" dirty="0" smtClean="0"/>
              <a:t>وقد تطورت عن الحبليات، ويطلق عليها علماء التشريح أسم الفقريات </a:t>
            </a:r>
            <a:r>
              <a:rPr lang="en-US" dirty="0" smtClean="0"/>
              <a:t>Vertebrates </a:t>
            </a:r>
            <a:r>
              <a:rPr lang="ar-IQ" dirty="0" smtClean="0"/>
              <a:t>وتتميز بوجود فقرات عظمية مترابطة متمعضلة على طول العمود الفقري، كما تتميز بوجود هيكل غضروفي أو عظمي حول العمود الفقري أو الحبل العصبي، وهو ينقسم إلى فقرات منفصلة، وتصل أعضاء الحس في الفقريات درجة عالية من التطور وخاصة فيما يتعلق بحاستي السمع والبصر وهي تتنفس إما بالخياشيم أو الرئتين. والفقريات هي كائنات حية ذات أجهزة عضوية متخصصة، حيث يظهر الجهاز العصبي والهيكل العظمي وأعضاء الحس وأعضاء التنفس، كما تتميز بوجود الدورة الدموية التي يتحكم فيها القلب، ومن الفقريات المشهورة: الأسماك، الحيوانات البرمائية والزواحف والطيور</a:t>
            </a:r>
            <a:endParaRPr lang="ar-IQ" dirty="0"/>
          </a:p>
        </p:txBody>
      </p:sp>
    </p:spTree>
    <p:extLst>
      <p:ext uri="{BB962C8B-B14F-4D97-AF65-F5344CB8AC3E}">
        <p14:creationId xmlns:p14="http://schemas.microsoft.com/office/powerpoint/2010/main" val="164626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263471"/>
            <a:ext cx="11747715" cy="6199322"/>
          </a:xfrm>
        </p:spPr>
        <p:txBody>
          <a:bodyPr/>
          <a:lstStyle/>
          <a:p>
            <a:endParaRPr lang="ar-IQ" dirty="0" smtClean="0"/>
          </a:p>
          <a:p>
            <a:endParaRPr lang="ar-IQ" dirty="0"/>
          </a:p>
          <a:p>
            <a:r>
              <a:rPr lang="ar-IQ" dirty="0" smtClean="0"/>
              <a:t>، ثم ظهرت أخيراً الثدييات </a:t>
            </a:r>
            <a:r>
              <a:rPr lang="en-US" dirty="0" smtClean="0"/>
              <a:t>Mammals </a:t>
            </a:r>
            <a:r>
              <a:rPr lang="ar-IQ" dirty="0" smtClean="0"/>
              <a:t>وهي أرقى الكائنات العضوية. والفقريات هي إما كائنات من ذوات الدم البارد مثل الأسماك والزواحف والبرمائيات وإما كائنات أرقى من ذوات الدم الحار </a:t>
            </a:r>
            <a:r>
              <a:rPr lang="en-US" dirty="0" smtClean="0"/>
              <a:t>Warm Bloodedness </a:t>
            </a:r>
            <a:r>
              <a:rPr lang="ar-IQ" dirty="0" smtClean="0"/>
              <a:t>مثل الطيور والثديات وهي فقاريات راقية، وليست الطيور من الثديات بل ظهرت في وقت متأخر نسبياً عن الزواحف وإن اكتسبت الدم الحار كالثدييات تماماً .وهناك بعض الخصائص العضوية والتشريحية التي تتميز بها الفقريات ، وهي أنها كائنات عضوية تتميز بوجود الزوائد الحركية مثل الزعانف والأيدي والأرجل والأجنحة ، وهناك الزوائد الواقية مثل الريش أو الجلد أو القشور أو الشعر أو الفراء ، كما يوجد هيكل داخلي ، كما يتوافر لها جهاز عصبي وجهاز بولي وتناسلي . </a:t>
            </a:r>
            <a:endParaRPr lang="ar-IQ" dirty="0"/>
          </a:p>
        </p:txBody>
      </p:sp>
    </p:spTree>
    <p:extLst>
      <p:ext uri="{BB962C8B-B14F-4D97-AF65-F5344CB8AC3E}">
        <p14:creationId xmlns:p14="http://schemas.microsoft.com/office/powerpoint/2010/main" val="1491500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325464"/>
            <a:ext cx="11437750" cy="6137329"/>
          </a:xfrm>
        </p:spPr>
        <p:txBody>
          <a:bodyPr/>
          <a:lstStyle/>
          <a:p>
            <a:r>
              <a:rPr lang="ar-IQ" dirty="0" smtClean="0"/>
              <a:t>هـ ـ الثدييات </a:t>
            </a:r>
            <a:r>
              <a:rPr lang="en-US" dirty="0" smtClean="0"/>
              <a:t>Mammals: </a:t>
            </a:r>
          </a:p>
          <a:p>
            <a:r>
              <a:rPr lang="ar-IQ" dirty="0" smtClean="0"/>
              <a:t>وهي كائنات عضوية لا تبيض وإنما تستطيع الحمل والولادة لما لها من مشيمة </a:t>
            </a:r>
            <a:r>
              <a:rPr lang="en-US" dirty="0" smtClean="0"/>
              <a:t>Placenta، </a:t>
            </a:r>
            <a:r>
              <a:rPr lang="ar-IQ" dirty="0" smtClean="0"/>
              <a:t>فالثدييات هي الكائنات المشيمية الأولى التي تحمل وتلد وترعى صغارها وهي كالطيور من ذوات الدم الحار ولها قلب مكون من أربعة حجرات وتغذي صغارها باللبن، كما تتعقد وظائف الجهاز العصبي عندها وتظهر الأسنان والقواطع والأنياب والأضراس، ولها تجويف صدري منفصل عن البطن بحاجز صدري بطني يسمى (الحجاب الحاجز). وتنقسم الثدييات إلى: مشيميات وجيبيات وثدييات واضعات البيض، وهي كائنات وحيدة المخرج وهي بيوضة مثل آكلة النمل، أما الجيبات فتضع صغاراً ناقصة ويتم تكوينها في جيوب موجودة على بطن الأنثى مثل الكنغر والسنجاب، أما المشيميات فهي ثدييات ولودة وأهمها آكلة الحشرات والقارضة وآكلة اللحوم وذوات الخرطوم. والرئيسيات وهي أرقى </a:t>
            </a:r>
            <a:r>
              <a:rPr lang="ar-IQ" dirty="0" err="1" smtClean="0"/>
              <a:t>الثدييات.ومعظم</a:t>
            </a:r>
            <a:r>
              <a:rPr lang="ar-IQ" dirty="0" smtClean="0"/>
              <a:t> الحيوانات الثدية تعيش بين الأشجار، فأغلبها شجري </a:t>
            </a:r>
            <a:r>
              <a:rPr lang="en-US" dirty="0" smtClean="0"/>
              <a:t>Arboreal </a:t>
            </a:r>
            <a:r>
              <a:rPr lang="ar-IQ" dirty="0" smtClean="0"/>
              <a:t>وبعضها أرضى، وهي كائنات راقية من ذوات الدم الحار لها شعر وأصابع فهي خماسية الأصابع وتتميز بوجود أظافر عليها. </a:t>
            </a:r>
            <a:endParaRPr lang="ar-IQ" dirty="0"/>
          </a:p>
        </p:txBody>
      </p:sp>
    </p:spTree>
    <p:extLst>
      <p:ext uri="{BB962C8B-B14F-4D97-AF65-F5344CB8AC3E}">
        <p14:creationId xmlns:p14="http://schemas.microsoft.com/office/powerpoint/2010/main" val="61505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3" y="340962"/>
            <a:ext cx="11406753" cy="6059837"/>
          </a:xfrm>
        </p:spPr>
        <p:txBody>
          <a:bodyPr/>
          <a:lstStyle/>
          <a:p>
            <a:r>
              <a:rPr lang="ar-IQ" dirty="0" smtClean="0"/>
              <a:t>والثدييات الراقية تتميز بسمو الرأس أو الجمجمة بالنسبة للفك حيث يوجد اختزال للبوز، وتتميز الرقبة بوجود سبع فقرات عظمية متمعضلة وتوجد الحلمات الثدية في الصدر أو في البطن، وهناك حالات استثنائية توجد فيها الحلمات في الفخذ كما هو الحال في الحيوانات ذات الحافر مثل الأغنام والأبقار والماعز. والأيدي عند الثدييات مهيأة للقبض على الأشياء لفحصها ولها ترقوة وهي خاصية لازمة للتسلق في الحياة الشجرية، كما تتميز بوضع العينين إلى الأمام نظراً لاختزال البوز. والثدييات فصيلة تتألف من ثلاث عشرة رتبة، مثل رتبة الحيتان والدلافين ورتبة وحيدة المخرج </a:t>
            </a:r>
            <a:r>
              <a:rPr lang="en-US" dirty="0" smtClean="0"/>
              <a:t>Moles (</a:t>
            </a:r>
            <a:r>
              <a:rPr lang="ar-IQ" dirty="0" smtClean="0"/>
              <a:t>مثل خلد الماء في أستراليا) ورتبة ذات الحافر مثل الحصان والأغنام ورتبة القراضة (كالأرنب والفأر) وآكلة الحشرات </a:t>
            </a:r>
            <a:r>
              <a:rPr lang="en-US" dirty="0" smtClean="0"/>
              <a:t>Insectivores </a:t>
            </a:r>
            <a:r>
              <a:rPr lang="ar-IQ" dirty="0" smtClean="0"/>
              <a:t>كالقنفذ، ورتبة عديمة الأسنان (مثل آكلة النمل) ورتبة ذات الجيب الكنغر، وآكلة اللحوم (كالأسد والنمر) ورتبة الوطواط وهي ثدييات طائرة، ورتبة ذات الخرطوم (كالفيل) ورتبة كلب البحر، وعرائس البحر وأخيراً نصل إلى أرقى رتبة في الثدييات وهي الرئيسيات.</a:t>
            </a:r>
            <a:endParaRPr lang="ar-IQ" dirty="0"/>
          </a:p>
        </p:txBody>
      </p:sp>
    </p:spTree>
    <p:extLst>
      <p:ext uri="{BB962C8B-B14F-4D97-AF65-F5344CB8AC3E}">
        <p14:creationId xmlns:p14="http://schemas.microsoft.com/office/powerpoint/2010/main" val="2988869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25464"/>
            <a:ext cx="11809709" cy="6183824"/>
          </a:xfrm>
        </p:spPr>
        <p:txBody>
          <a:bodyPr/>
          <a:lstStyle/>
          <a:p>
            <a:r>
              <a:rPr lang="ar-IQ" dirty="0" smtClean="0"/>
              <a:t>و ـ الرئيسيات </a:t>
            </a:r>
            <a:r>
              <a:rPr lang="en-US" dirty="0" smtClean="0"/>
              <a:t>Primates:</a:t>
            </a:r>
          </a:p>
          <a:p>
            <a:r>
              <a:rPr lang="ar-IQ" dirty="0" smtClean="0"/>
              <a:t>إن كل الرئيسيات الأولى المعروفة هي حيوانات صغيرة ، وقد بدأت في البداية في المعيشة الشجرية التي تلزم خفة الوزن ، ولكن مع مرور الوقت حدثت تغيرات تطورية ، فزادت أحجامها مثلما حدث في الغوريلا والتي تزن ذكورها البالغة 100 رطل ، ومثل هذه الحيوانات الكبيرة غير ملائمة للحياة على الأشجار وسكناها، وحتى الحيوان الذي يصل وزنه إلى ثلث هذا الوزن كان يلزمه تطوير أرجل تتحمله ولكن مع مرور الوقت ، زادت أحجام هذه الحيوانات وعاشت على الأرض وتطورت أجسامها للحياة الأرضية وأصبحت أرجلها أطول، وتم تكوين رابط قوي عند مفصل الفخذ والقدم ، وتخلصت الأرجل وخاصة الطرفان الأماميان من مهمة الإمساك بالأغصان وتكيفت مع المهمة الجديدة وهي حمل الجسم ، ويمكن ملاحظة هذا الاتجاه التطوري في الغوريلا والتي تعتبر أقدامها أكثر شبهاً بأقدام الإنسان مقارنة بالأنواع الأخرى الشبيهة بالإنسان ... ومهما يكن من أمر ، فإن أسلافنا القديمة المنتمية إلى الرئيسيات كانت كائنات تسكن الأشجار، وكانت في الوقت ذاته أسلافاً مشتركة للبشر والقردة العليا على السواء ، وعلى مدى فترة طويلة تماثلت خطوات عملية التطور لدى كل من البشر والقردة العليا، كما أصبحت هذه الكائنات أكبر حجماً ونمت لها أفخاذ كثيرة بشكل لم يسبق له مثيل. وخلال عصر الميوسين ، أصبح بعض الأعضاء كباراً في الحجم ولم يعد يناسبهم المعيشة فوق الأشجار وبدأت تتكيف مع المعيشة الأرضية ، </a:t>
            </a:r>
            <a:endParaRPr lang="ar-IQ" dirty="0"/>
          </a:p>
        </p:txBody>
      </p:sp>
    </p:spTree>
    <p:extLst>
      <p:ext uri="{BB962C8B-B14F-4D97-AF65-F5344CB8AC3E}">
        <p14:creationId xmlns:p14="http://schemas.microsoft.com/office/powerpoint/2010/main" val="153437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2" y="477271"/>
            <a:ext cx="11422251" cy="6078511"/>
          </a:xfrm>
        </p:spPr>
        <p:txBody>
          <a:bodyPr/>
          <a:lstStyle/>
          <a:p>
            <a:r>
              <a:rPr lang="ar-IQ" dirty="0" smtClean="0"/>
              <a:t>وقد طورت أحد هذه الأنواع التي تعيش على الأرض ، عادات أكل لحوم الفرائس وتشعبت من سلالتها الأولى وزاد أحجام أمخاخها وأخذت وضع الوقوف المستقيم وكان ذلك بداية لسلالة أشباه البشر التي تفرعت منها عدة فروع في أواخر عصر الميوسين </a:t>
            </a:r>
            <a:r>
              <a:rPr lang="en-US" dirty="0" smtClean="0"/>
              <a:t>Miocene </a:t>
            </a:r>
            <a:r>
              <a:rPr lang="ar-IQ" dirty="0" smtClean="0"/>
              <a:t>والبليوسين </a:t>
            </a:r>
            <a:r>
              <a:rPr lang="en-US" dirty="0" smtClean="0"/>
              <a:t>Pliocene ، </a:t>
            </a:r>
            <a:r>
              <a:rPr lang="ar-IQ" dirty="0" smtClean="0"/>
              <a:t>ووصلت هذه الفروع إلى مستوى الإنسان خلال النصف الثاني من عصر والبليوسين وأدت إلى ظهور عدة أنواع ، تطور أحدها إلى الإنسان الحديث وأنتشر هذا النوع وعمل على إبادة منافسيه وتحول إلى سلالات مختلفة. وإذا كانت الثدييات تمتاز بحاسة الشم فإن الرئيسيات تفوقها جميعاً في الحاسة البصرية حيث تتميز بوجود القدرة على الرؤية البصرية المزدوجة المجسمة مع القدرة على تحديد المسافات وهذا ما يسمى بثنائية الإبصار، كما تتميز بوجود قدرة كبيرة في تحديد الألوان، ودرجة عالية من الذكاء وسرعة الإدراك والنشاط الكبير. وهي كائنات قصيرة البوز </a:t>
            </a:r>
            <a:r>
              <a:rPr lang="en-US" dirty="0" smtClean="0"/>
              <a:t>Muzzle </a:t>
            </a:r>
            <a:r>
              <a:rPr lang="ar-IQ" dirty="0" smtClean="0"/>
              <a:t>نظراً لاختزال بروز الفم والأنف. وفيها أيضاً أتاحت الترقوة </a:t>
            </a:r>
            <a:r>
              <a:rPr lang="en-US" dirty="0" smtClean="0"/>
              <a:t>Collarbone </a:t>
            </a:r>
            <a:r>
              <a:rPr lang="ar-IQ" dirty="0" smtClean="0"/>
              <a:t>لليد القدرة على الحركة والتسلق والقبض على الأشياء نظراً لتوافر بطون اليد وامتلاء الأجزاء الداخلية للأصابع، كما تتميز الأصابع بوجود الأظافر التي تغطى أعلى هذه الأصابع بدلاً من المخالب الجارحة التي تميز الطيور الجارحة والثديات الدنيا والمفترسة، وكل هذه الملامح أتاحت لها الفرصة أن تتكيف مع بيئاتها الشجرية بتسلقها وانتقالها في حياتها وحركتها الدائمة بين الأشجار.</a:t>
            </a:r>
            <a:endParaRPr lang="ar-IQ" dirty="0"/>
          </a:p>
        </p:txBody>
      </p:sp>
    </p:spTree>
    <p:extLst>
      <p:ext uri="{BB962C8B-B14F-4D97-AF65-F5344CB8AC3E}">
        <p14:creationId xmlns:p14="http://schemas.microsoft.com/office/powerpoint/2010/main" val="251635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247972"/>
            <a:ext cx="11561735" cy="6354305"/>
          </a:xfrm>
        </p:spPr>
        <p:txBody>
          <a:bodyPr/>
          <a:lstStyle/>
          <a:p>
            <a:r>
              <a:rPr lang="ar-IQ" dirty="0" smtClean="0"/>
              <a:t>. وقد اعتدلت القامة إلى حد ما في الرئيسيات الراقية ومنها الإنسان والشبيه بالإنسان (</a:t>
            </a:r>
            <a:r>
              <a:rPr lang="en-US" dirty="0" smtClean="0"/>
              <a:t>Manlike) </a:t>
            </a:r>
            <a:r>
              <a:rPr lang="ar-IQ" dirty="0" smtClean="0"/>
              <a:t>نظراً لتعامد الثقب المؤخر </a:t>
            </a:r>
            <a:r>
              <a:rPr lang="en-US" dirty="0" smtClean="0"/>
              <a:t>Foramen Magnum </a:t>
            </a:r>
            <a:r>
              <a:rPr lang="ar-IQ" dirty="0" smtClean="0"/>
              <a:t>الموجود في الجمجمة، حيث يتجه هذا الثقب إلى الخلف في الثدييات الدنيا ، كما نجده مائلاً في الثدييات الراقية كما هو الحال في القردة مثلاً ، أما في الإنسان فنجده رأسياً حتى يتصل مباشرة بالعمود الفقري . والرئيسيات رتبة تنقسم إلى عدد من العائلات وهي:</a:t>
            </a:r>
          </a:p>
          <a:p>
            <a:r>
              <a:rPr lang="ar-IQ" dirty="0" smtClean="0"/>
              <a:t>أ ـالذناب أو عفريت الشجر </a:t>
            </a:r>
            <a:r>
              <a:rPr lang="en-US" dirty="0" smtClean="0"/>
              <a:t>Tree Shrew </a:t>
            </a:r>
            <a:r>
              <a:rPr lang="ar-IQ" dirty="0" smtClean="0"/>
              <a:t>وهو حيوان شبيه بالفأر يأكل الحشرات.</a:t>
            </a:r>
          </a:p>
          <a:p>
            <a:r>
              <a:rPr lang="ar-IQ" dirty="0" smtClean="0"/>
              <a:t>ب ـالليمورات </a:t>
            </a:r>
            <a:r>
              <a:rPr lang="en-US" dirty="0" smtClean="0"/>
              <a:t>Lemurs: </a:t>
            </a:r>
            <a:r>
              <a:rPr lang="ar-IQ" dirty="0" smtClean="0"/>
              <a:t>وهي قردة مدغشقر وآسيا.</a:t>
            </a:r>
          </a:p>
          <a:p>
            <a:r>
              <a:rPr lang="ar-IQ" dirty="0" smtClean="0"/>
              <a:t>جـ عائلة ليمور الهند الشرقية </a:t>
            </a:r>
            <a:r>
              <a:rPr lang="en-US" dirty="0" smtClean="0"/>
              <a:t>Tarsiers: </a:t>
            </a:r>
            <a:r>
              <a:rPr lang="ar-IQ" dirty="0" smtClean="0"/>
              <a:t>وهي حيوانات ذات عيون بيضاوية وأصابع معروقة) بها عروق) وتقطن بورنيو والفلبين وسومطرة والهند الشرقية، كما يعتبر ليمور الهند الشرقية من الحيوانات الحفرية الحية، حيث عثر على الكثير من ليمورات الهند الشرقية في الحفريات القديمة. </a:t>
            </a:r>
          </a:p>
          <a:p>
            <a:r>
              <a:rPr lang="ar-IQ" dirty="0" smtClean="0"/>
              <a:t>د ـ عائلة قردة العالم القديم </a:t>
            </a:r>
            <a:r>
              <a:rPr lang="en-US" dirty="0" smtClean="0"/>
              <a:t>The Old World Monkeys: </a:t>
            </a:r>
            <a:r>
              <a:rPr lang="ar-IQ" dirty="0" smtClean="0"/>
              <a:t>وهو نوع منقرض، إلا أنه عثر على بعض الأنواع من قردة أفريقيا مثل البابون (</a:t>
            </a:r>
            <a:r>
              <a:rPr lang="en-US" dirty="0" smtClean="0"/>
              <a:t>Baboon) </a:t>
            </a:r>
            <a:r>
              <a:rPr lang="ar-IQ" dirty="0" smtClean="0"/>
              <a:t>في حفريات قديمة. </a:t>
            </a:r>
            <a:endParaRPr lang="ar-IQ" dirty="0"/>
          </a:p>
        </p:txBody>
      </p:sp>
    </p:spTree>
    <p:extLst>
      <p:ext uri="{BB962C8B-B14F-4D97-AF65-F5344CB8AC3E}">
        <p14:creationId xmlns:p14="http://schemas.microsoft.com/office/powerpoint/2010/main" val="419803702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1436</Words>
  <Application>Microsoft Office PowerPoint</Application>
  <PresentationFormat>ملء الشاشة</PresentationFormat>
  <Paragraphs>32</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Arial</vt:lpstr>
      <vt:lpstr>Calibri</vt:lpstr>
      <vt:lpstr>Calibri Light</vt:lpstr>
      <vt:lpstr>Times New Roman</vt:lpstr>
      <vt:lpstr>نسق Office</vt:lpstr>
      <vt:lpstr> المحاضرة الحادية عشرة: تسلسل الكائنات الحية: المادة: الانثروبولوجيا الطبيعية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الحادية عشرة: تسلسل الكائنات الحية: المادة: الانثروبولوجيا الطبيعية أستاذ المادة: د. رباح احمد مهدي</dc:title>
  <dc:creator>F1</dc:creator>
  <cp:lastModifiedBy>F1</cp:lastModifiedBy>
  <cp:revision>10</cp:revision>
  <dcterms:created xsi:type="dcterms:W3CDTF">2018-01-06T20:16:40Z</dcterms:created>
  <dcterms:modified xsi:type="dcterms:W3CDTF">2018-01-06T20:33:04Z</dcterms:modified>
</cp:coreProperties>
</file>