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BD3F2B7-3E39-49F3-BF1C-DC0E509F279E}"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139643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D3F2B7-3E39-49F3-BF1C-DC0E509F279E}"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1180330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D3F2B7-3E39-49F3-BF1C-DC0E509F279E}"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374168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D3F2B7-3E39-49F3-BF1C-DC0E509F279E}"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1760672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D3F2B7-3E39-49F3-BF1C-DC0E509F279E}"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390916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BD3F2B7-3E39-49F3-BF1C-DC0E509F279E}"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377627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BD3F2B7-3E39-49F3-BF1C-DC0E509F279E}" type="datetimeFigureOut">
              <a:rPr lang="ar-IQ" smtClean="0"/>
              <a:t>19/04/1439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128327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BD3F2B7-3E39-49F3-BF1C-DC0E509F279E}" type="datetimeFigureOut">
              <a:rPr lang="ar-IQ" smtClean="0"/>
              <a:t>19/04/1439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2494619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D3F2B7-3E39-49F3-BF1C-DC0E509F279E}" type="datetimeFigureOut">
              <a:rPr lang="ar-IQ" smtClean="0"/>
              <a:t>19/04/1439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1972426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D3F2B7-3E39-49F3-BF1C-DC0E509F279E}"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273695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D3F2B7-3E39-49F3-BF1C-DC0E509F279E}"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ADBEEC8-1DE9-402F-B056-7DFE6DBA32D6}" type="slidenum">
              <a:rPr lang="ar-IQ" smtClean="0"/>
              <a:t>‹#›</a:t>
            </a:fld>
            <a:endParaRPr lang="ar-IQ"/>
          </a:p>
        </p:txBody>
      </p:sp>
    </p:spTree>
    <p:extLst>
      <p:ext uri="{BB962C8B-B14F-4D97-AF65-F5344CB8AC3E}">
        <p14:creationId xmlns:p14="http://schemas.microsoft.com/office/powerpoint/2010/main" val="335251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D3F2B7-3E39-49F3-BF1C-DC0E509F279E}" type="datetimeFigureOut">
              <a:rPr lang="ar-IQ" smtClean="0"/>
              <a:t>19/04/1439</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ADBEEC8-1DE9-402F-B056-7DFE6DBA32D6}" type="slidenum">
              <a:rPr lang="ar-IQ" smtClean="0"/>
              <a:t>‹#›</a:t>
            </a:fld>
            <a:endParaRPr lang="ar-IQ"/>
          </a:p>
        </p:txBody>
      </p:sp>
    </p:spTree>
    <p:extLst>
      <p:ext uri="{BB962C8B-B14F-4D97-AF65-F5344CB8AC3E}">
        <p14:creationId xmlns:p14="http://schemas.microsoft.com/office/powerpoint/2010/main" val="386657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573438"/>
            <a:ext cx="9144000" cy="5346915"/>
          </a:xfrm>
        </p:spPr>
        <p:txBody>
          <a:bodyPr>
            <a:normAutofit/>
          </a:bodyPr>
          <a:lstStyle/>
          <a:p>
            <a:r>
              <a:rPr lang="ar-IQ" dirty="0" smtClean="0"/>
              <a:t>المحاضرة الثانية عشرة: تطور الإنسان. وظهور الإنسان العاقل:</a:t>
            </a:r>
            <a:br>
              <a:rPr lang="ar-IQ" dirty="0" smtClean="0"/>
            </a:br>
            <a:r>
              <a:rPr lang="ar-IQ" dirty="0" smtClean="0"/>
              <a:t>المادة: الانثروبولوجيا الطبيعية</a:t>
            </a:r>
            <a:br>
              <a:rPr lang="ar-IQ" dirty="0" smtClean="0"/>
            </a:br>
            <a:r>
              <a:rPr lang="ar-IQ" dirty="0" smtClean="0"/>
              <a:t>أستاذ المادة: د. رباح احمد مهدي</a:t>
            </a:r>
            <a:br>
              <a:rPr lang="ar-IQ" dirty="0" smtClean="0"/>
            </a:br>
            <a:endParaRPr lang="ar-IQ" dirty="0"/>
          </a:p>
        </p:txBody>
      </p:sp>
      <p:sp>
        <p:nvSpPr>
          <p:cNvPr id="3" name="عنوان فرعي 2"/>
          <p:cNvSpPr>
            <a:spLocks noGrp="1"/>
          </p:cNvSpPr>
          <p:nvPr>
            <p:ph type="subTitle" idx="1"/>
          </p:nvPr>
        </p:nvSpPr>
        <p:spPr>
          <a:xfrm>
            <a:off x="1524000" y="4773476"/>
            <a:ext cx="9144000" cy="484323"/>
          </a:xfrm>
        </p:spPr>
        <p:txBody>
          <a:bodyPr/>
          <a:lstStyle/>
          <a:p>
            <a:endParaRPr lang="ar-IQ" dirty="0"/>
          </a:p>
        </p:txBody>
      </p:sp>
    </p:spTree>
    <p:extLst>
      <p:ext uri="{BB962C8B-B14F-4D97-AF65-F5344CB8AC3E}">
        <p14:creationId xmlns:p14="http://schemas.microsoft.com/office/powerpoint/2010/main" val="297343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216976"/>
            <a:ext cx="11809709" cy="6400800"/>
          </a:xfrm>
        </p:spPr>
        <p:txBody>
          <a:bodyPr/>
          <a:lstStyle/>
          <a:p>
            <a:endParaRPr lang="ar-IQ" dirty="0" smtClean="0"/>
          </a:p>
          <a:p>
            <a:endParaRPr lang="ar-IQ" dirty="0"/>
          </a:p>
          <a:p>
            <a:r>
              <a:rPr lang="ar-IQ" dirty="0" smtClean="0"/>
              <a:t>لقد أوضح العلماء وجود العديد من النظريات التي تفسر نشأة وتكون الكائنات الحية ، وان نظرية الخلق الخاص، وهي من أقدم هذه النظريات والتي تمثل في الوقت ذاته وجهة نظر الأديان المختلفة ، ومنها بالطبع الأديان السماوية، والتي أوضحت خلق سيدنا آدم من التراب ومراحل ذلك ونفخ الله تعالى من روحه في هذا الكائن ، حتى سرت الحياة في جسده ، ومن ثم فالإنسان يتكون من جسد وروح ، وكانت بداية حياته في الجنة ، وأعطاه الله تعالى العديد من التعليمات التي يجب إتباعها والنواهي التي يجب الابتعاد عنها ـ لحكمة يعلمها الله سبحانه وتعالى ـ ومنها عدم الاقتراب من إحدى الأشجار وعدم أكل ثمارها ، ولكن إبليس غوى آدم بالأكل منها وعصيان أوامر ربه، وكان عقابه الخروج من الجنة والنزول إلى الأرض للعمل والكد والكفاح ومنذ ذلك الوقت دخل الإنسان في صراع مع قوى الشر التي يمثلها إبليس وكتب الموت على بني آدم ، وبدأت ذرية آدم في الحياة على ظهر الأرض والتكاثر من خلال التناسل ... الخ. </a:t>
            </a:r>
            <a:endParaRPr lang="ar-IQ" dirty="0"/>
          </a:p>
        </p:txBody>
      </p:sp>
    </p:spTree>
    <p:extLst>
      <p:ext uri="{BB962C8B-B14F-4D97-AF65-F5344CB8AC3E}">
        <p14:creationId xmlns:p14="http://schemas.microsoft.com/office/powerpoint/2010/main" val="2285947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278969"/>
            <a:ext cx="11639228" cy="6292312"/>
          </a:xfrm>
        </p:spPr>
        <p:txBody>
          <a:bodyPr/>
          <a:lstStyle/>
          <a:p>
            <a:endParaRPr lang="ar-IQ" dirty="0" smtClean="0"/>
          </a:p>
          <a:p>
            <a:endParaRPr lang="ar-IQ" dirty="0"/>
          </a:p>
          <a:p>
            <a:r>
              <a:rPr lang="ar-IQ" dirty="0" smtClean="0"/>
              <a:t>وعلى الجانب الآخر ، تظهر نتائج العلم الحديث والنظريات العلمية وخصوصاً نظرية التطور أن الإنسان العاقل ـ الحالي ـ لم يظهر على سبيل الطفرة ـ أي بين عشية وضحاها ـ وإنما صدرت خصائصه الفيزيقية منذ حقب بعيدة تمتد إلى أصول سحيقة عبر الزمن وتشعبت جذورها في ماضي ما قبل التاريخ، وكل مرحلة بيولوجية من تلك المراحل هي نتيجة تطورية لما قبلها وهي مقدمة ضرورية لما يصدر بعدها من مراحل تطورية جديدة ، وعموماً ، تنقسم المراحل التي ظهر فيها الإنسان الأول إلى مراحل تطورية فيزيقية ثلاث ، مر بها الإنسان ككائن طبيعي عضوي وهي :</a:t>
            </a:r>
          </a:p>
          <a:p>
            <a:r>
              <a:rPr lang="ar-IQ" dirty="0" smtClean="0"/>
              <a:t>المرحلة الأولى: هي مرحلة ما قبل الإنسان </a:t>
            </a:r>
            <a:r>
              <a:rPr lang="en-US" dirty="0" smtClean="0"/>
              <a:t>Pre human </a:t>
            </a:r>
            <a:r>
              <a:rPr lang="ar-IQ" dirty="0" smtClean="0"/>
              <a:t>وهي المرحلة الخاصة بإنسان ما قبل المليون سنة الأخيرة وهي موغلة في القدم لأنها مرحلة إنسان ما قبل الإنسان. وقد انفصل ذلك الإنسان عن الأصل المشترك الذي كان يجمعه بأشباه الإنسان. </a:t>
            </a:r>
          </a:p>
          <a:p>
            <a:endParaRPr lang="ar-IQ" dirty="0"/>
          </a:p>
        </p:txBody>
      </p:sp>
    </p:spTree>
    <p:extLst>
      <p:ext uri="{BB962C8B-B14F-4D97-AF65-F5344CB8AC3E}">
        <p14:creationId xmlns:p14="http://schemas.microsoft.com/office/powerpoint/2010/main" val="755418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309966"/>
            <a:ext cx="11778712" cy="6261315"/>
          </a:xfrm>
        </p:spPr>
        <p:txBody>
          <a:bodyPr/>
          <a:lstStyle/>
          <a:p>
            <a:endParaRPr lang="ar-IQ" dirty="0" smtClean="0"/>
          </a:p>
          <a:p>
            <a:r>
              <a:rPr lang="ar-IQ" dirty="0" smtClean="0"/>
              <a:t>المرحلة الثانية: وهي مرحلة أكثر قرباً من الإنسانية وتسمى </a:t>
            </a:r>
            <a:r>
              <a:rPr lang="en-US" dirty="0" smtClean="0"/>
              <a:t>Near Human  </a:t>
            </a:r>
          </a:p>
          <a:p>
            <a:r>
              <a:rPr lang="ar-IQ" dirty="0" smtClean="0"/>
              <a:t>المرحلة الأخيرة: وهي مرحلة الإنسان العاقل. </a:t>
            </a:r>
          </a:p>
          <a:p>
            <a:r>
              <a:rPr lang="ar-IQ" dirty="0" smtClean="0"/>
              <a:t>والرئيسيات </a:t>
            </a:r>
            <a:r>
              <a:rPr lang="en-US" dirty="0" smtClean="0"/>
              <a:t>Primates </a:t>
            </a:r>
            <a:r>
              <a:rPr lang="ar-IQ" dirty="0" smtClean="0"/>
              <a:t>تشبه الآدميات </a:t>
            </a:r>
            <a:r>
              <a:rPr lang="en-US" dirty="0" smtClean="0"/>
              <a:t>Hominoid </a:t>
            </a:r>
            <a:r>
              <a:rPr lang="ar-IQ" dirty="0" smtClean="0"/>
              <a:t>إلى حد كبير ، وينبغي عدم الخلط بين الآدميات وأشباه القردة من جهة ، وبين أشباه الإنسان </a:t>
            </a:r>
            <a:r>
              <a:rPr lang="en-US" dirty="0" smtClean="0"/>
              <a:t>Anthropoids </a:t>
            </a:r>
            <a:r>
              <a:rPr lang="ar-IQ" dirty="0" smtClean="0"/>
              <a:t>من جهة أخرى ، فالآدميات تشبه قردة العالم القديم أكثر مما تشبه قردة العالم الجديد ، بمعنى أن الإنسان لم يتطور مباشرة عن قردة العالم الجديد وإنما تطور الإنسان الحالي عن نوع منقرض من قردة العالم القديم ،  ومن الخصائص التي تتميز بها الآدميات : ازدياد حجم المخ ، واختزال الذيل نهائياً ، وازدياد القدرة على اتخاذ الوضع المعتدل أو القامة المنتصبة ، مع ظهور الميل إلى الحياة والسكن على الأرض واعتزال الحياة الشجرية . ومن ناحية التحليل الكيميائي، تتميز الآدميات بوجود فصائل دموية مشابهة إلى حد كبير للإنسان الحالي تميزت بالقابلية للتأثر حيث ازدادت درجة تقبل الآدميات لأنواع من الأمراض والعلل. ويبدو أن الطريق الرئيسي الذي سلكته الآدميات قد تفرع منذ زمن سحيق يقدر بحوالي 15 مليون سنة إلى فرعين: يؤدي أحدهما إلى حياة الشجر، بينما أدى الثاني إلى حياة الأرض. </a:t>
            </a:r>
          </a:p>
          <a:p>
            <a:endParaRPr lang="ar-IQ" dirty="0"/>
          </a:p>
        </p:txBody>
      </p:sp>
    </p:spTree>
    <p:extLst>
      <p:ext uri="{BB962C8B-B14F-4D97-AF65-F5344CB8AC3E}">
        <p14:creationId xmlns:p14="http://schemas.microsoft.com/office/powerpoint/2010/main" val="808139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79" y="309966"/>
            <a:ext cx="11840705" cy="6261315"/>
          </a:xfrm>
        </p:spPr>
        <p:txBody>
          <a:bodyPr/>
          <a:lstStyle/>
          <a:p>
            <a:r>
              <a:rPr lang="ar-IQ" dirty="0" smtClean="0"/>
              <a:t>ومن ناحية أخرى، تعتبر القردة العليا عديمة الذيل والتي تسمى الشبيه بالإنسان </a:t>
            </a:r>
            <a:r>
              <a:rPr lang="en-US" dirty="0" smtClean="0"/>
              <a:t>Anthropoids </a:t>
            </a:r>
            <a:r>
              <a:rPr lang="ar-IQ" dirty="0" smtClean="0"/>
              <a:t>هي أقرب الأقرباء للإنسان، وهناك أربعة أشكال منها وهي: الشمبانزي والغوريلا والأورانج أوثان والجيبون، ونجد أن الشمبانزي والغوريلا أكثر شبها بالإنسان من خلال الصفات التي تتميز بها: </a:t>
            </a:r>
          </a:p>
          <a:p>
            <a:r>
              <a:rPr lang="ar-IQ" dirty="0" smtClean="0"/>
              <a:t>1ـ فبنائها يماثل تقريباً بناء الإنسان بهيكلها العظمي وأعضائها الجسمية وحتى أمخاخها رغم أنها صغيرة الحجم، إلا أنها تشبه مخ الإنسان بشكل كبير.</a:t>
            </a:r>
          </a:p>
          <a:p>
            <a:r>
              <a:rPr lang="ar-IQ" dirty="0" smtClean="0"/>
              <a:t>2ـ أن حواس الأبصار والسمع والشم لديها تماثل حواس البشر. </a:t>
            </a:r>
          </a:p>
          <a:p>
            <a:r>
              <a:rPr lang="ar-IQ" dirty="0" smtClean="0"/>
              <a:t>3ـ أن عملياتها وإمكاناتها العقلية تطابق ما لدى الأطفال في عمر الثلاث أو الأربع سنوات. </a:t>
            </a:r>
          </a:p>
          <a:p>
            <a:r>
              <a:rPr lang="ar-IQ" dirty="0" smtClean="0"/>
              <a:t>4ـ التشابه الكبير بين دمها ودم البشر من ناحية التركيب الكيميائي. </a:t>
            </a:r>
          </a:p>
          <a:p>
            <a:r>
              <a:rPr lang="ar-IQ" dirty="0" smtClean="0"/>
              <a:t>ويسود الاعتقاد الآن أن كلا من البشر وأشباه البشر قد تطوروا من نفس النوع الصغير الذي كان يقطن الأشجار ، ولكن النقطة التي انفصل عندها خط الإنسان عن الشبيه به ما زالت موضع جدل ، ويؤرخ بعض العلماء لهذا الانفصال منذ بدايات ظهور رتبة الرئيسيات ، ومما يؤكد ذلك أن التشابهات في التركيب الكيميائي للدم بين الإنسان والشبيه بالإنسان كبيرة لدرجة أنه من الصوبة بمكان الاعتقاد بأنها نتيجة للتطور المتوازي المستقل لكل منها ، كما تجدر الإشارة أيضاً أن الإنسان لا ينحدر من الرئيسيات التي تندرج تحتها قردة العالم الحديث ،</a:t>
            </a:r>
            <a:endParaRPr lang="ar-IQ" dirty="0"/>
          </a:p>
        </p:txBody>
      </p:sp>
    </p:spTree>
    <p:extLst>
      <p:ext uri="{BB962C8B-B14F-4D97-AF65-F5344CB8AC3E}">
        <p14:creationId xmlns:p14="http://schemas.microsoft.com/office/powerpoint/2010/main" val="2833211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12192001" cy="6571281"/>
          </a:xfrm>
        </p:spPr>
        <p:txBody>
          <a:bodyPr/>
          <a:lstStyle/>
          <a:p>
            <a:endParaRPr lang="ar-IQ" dirty="0" smtClean="0"/>
          </a:p>
          <a:p>
            <a:endParaRPr lang="ar-IQ" dirty="0"/>
          </a:p>
          <a:p>
            <a:r>
              <a:rPr lang="ar-IQ" dirty="0" smtClean="0"/>
              <a:t>فلا يدخل الإنسان في نطاق عالم قردة اليوم ولكنهما معاً ينحدران من أصل واحد يتميز كل منهما على الآخر في سلسلة من التطور تجمع بين القرديات </a:t>
            </a:r>
            <a:r>
              <a:rPr lang="en-US" dirty="0" smtClean="0"/>
              <a:t>Pomgidac </a:t>
            </a:r>
            <a:r>
              <a:rPr lang="ar-IQ" dirty="0" smtClean="0"/>
              <a:t>والآدميات </a:t>
            </a:r>
            <a:r>
              <a:rPr lang="en-US" dirty="0" smtClean="0"/>
              <a:t>Hominidae ، </a:t>
            </a:r>
            <a:r>
              <a:rPr lang="ar-IQ" dirty="0" smtClean="0"/>
              <a:t>هذا وقد صدرت العديد من الدراسات ووجهات النظر ، المتباينة في بعض التفاصيل التي تناولت قضية تطور الكائنات الحية على الأرض ، وكيف انبثقت كل منها من التي سبقتها ومهدت للتي جاءت بعدها ، ولكنها جميعاً تشترك في الخطوط في استنادها إلى حقائق نظرية التطور والمبادئ التي قامت عليها ، ومن خلال جمع الشواهد والأدلة الاركيولوجية وآثار تلك الكائنات منذ الماضي الغابر ، واستخدام أحدث تقنيات العلوم الحديثة مثل الجيولوجيا والفلك والكيمياء والفيزياء وحتى الهندسة وعلم الأجنة والتشريح والطب والجغرافيا ... الخ . وكذلك العديد من الأدلة العقلية المنطقية التي تساهم في جمع شتات هذه المعلومات والأدلة بما يؤيد نظرية التطور ولا عجب إذن في الاختلاف في التفاصيل الدقيقة ولكن كل هذه الدراسات تتفق في بداية الكائنات الحية في صورة الكائنات وحيدة الخلية وانتهائها بظهور الإنسان العاقل، كما أنها لا تغفل العلاقة الوثيقة بين الإنسان وأقرب الكائنات إليه وهي القردة العليا. </a:t>
            </a:r>
            <a:endParaRPr lang="ar-IQ" dirty="0"/>
          </a:p>
        </p:txBody>
      </p:sp>
    </p:spTree>
    <p:extLst>
      <p:ext uri="{BB962C8B-B14F-4D97-AF65-F5344CB8AC3E}">
        <p14:creationId xmlns:p14="http://schemas.microsoft.com/office/powerpoint/2010/main" val="39184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263471"/>
            <a:ext cx="11623729" cy="6292312"/>
          </a:xfrm>
        </p:spPr>
        <p:txBody>
          <a:bodyPr/>
          <a:lstStyle/>
          <a:p>
            <a:endParaRPr lang="ar-IQ" dirty="0" smtClean="0"/>
          </a:p>
          <a:p>
            <a:endParaRPr lang="ar-IQ" dirty="0"/>
          </a:p>
          <a:p>
            <a:r>
              <a:rPr lang="ar-IQ" dirty="0" smtClean="0"/>
              <a:t>ومما تقدم اعلاه ، يمكن القول أن كل البشر الذين يعيشون يشكلون نوعاً واحداً وهو الإنسان العاقل </a:t>
            </a:r>
            <a:r>
              <a:rPr lang="en-US" dirty="0" smtClean="0"/>
              <a:t>Homo Sapiens </a:t>
            </a:r>
            <a:r>
              <a:rPr lang="ar-IQ" dirty="0" smtClean="0"/>
              <a:t>ويعتبر هو النوع الوحيد الباقي من الإنسان ، وتوضح الأدلة الحفرية أنه كان يوجد أكثر من نوع من البشر الأذكياء </a:t>
            </a:r>
            <a:r>
              <a:rPr lang="en-US" dirty="0" smtClean="0"/>
              <a:t>Genus Homo </a:t>
            </a:r>
            <a:r>
              <a:rPr lang="ar-IQ" dirty="0" smtClean="0"/>
              <a:t>وعلاوة على ذلك فإن أشباه البشر </a:t>
            </a:r>
            <a:r>
              <a:rPr lang="en-US" dirty="0" smtClean="0"/>
              <a:t>Near – Men </a:t>
            </a:r>
            <a:r>
              <a:rPr lang="ar-IQ" dirty="0" smtClean="0"/>
              <a:t>وهي المخلوقات التي تم تصنيفها من خلال أشكالهم المتحجرة الآن على أنها أقرب للبشر من القردة العليا </a:t>
            </a:r>
            <a:r>
              <a:rPr lang="en-US" dirty="0" smtClean="0"/>
              <a:t>Apes </a:t>
            </a:r>
            <a:r>
              <a:rPr lang="ar-IQ" dirty="0" smtClean="0"/>
              <a:t>يتم إدراجهم ضمن عائلة البشريات </a:t>
            </a:r>
            <a:r>
              <a:rPr lang="en-US" dirty="0" smtClean="0"/>
              <a:t>Hominidae ، </a:t>
            </a:r>
            <a:r>
              <a:rPr lang="ar-IQ" dirty="0" smtClean="0"/>
              <a:t>والآن يسود الاعتقاد أن النوع المسمى </a:t>
            </a:r>
            <a:r>
              <a:rPr lang="en-US" dirty="0" smtClean="0"/>
              <a:t>Sapiens </a:t>
            </a:r>
            <a:r>
              <a:rPr lang="ar-IQ" dirty="0" smtClean="0"/>
              <a:t>هو النوع الوحيد من الـ </a:t>
            </a:r>
            <a:r>
              <a:rPr lang="en-US" dirty="0" smtClean="0"/>
              <a:t>Homo </a:t>
            </a:r>
            <a:r>
              <a:rPr lang="ar-IQ" dirty="0" smtClean="0"/>
              <a:t>وفي الوقت ذاته فإن الـ</a:t>
            </a:r>
            <a:r>
              <a:rPr lang="en-US" dirty="0" smtClean="0"/>
              <a:t>Homo </a:t>
            </a:r>
            <a:r>
              <a:rPr lang="ar-IQ" dirty="0" smtClean="0"/>
              <a:t>هو النوع الوحيد الباقي من عائلة الـ</a:t>
            </a:r>
            <a:r>
              <a:rPr lang="en-US" dirty="0" smtClean="0"/>
              <a:t>Hominidae </a:t>
            </a:r>
            <a:r>
              <a:rPr lang="ar-IQ" dirty="0" smtClean="0"/>
              <a:t>وعموماً ، وفي إطار هذه العملية التصنيفية ، يجد الإنسان نفسه الآن إلى جانب قردة العالم الجديد والقديم والقردة العليا الموجودة الآن فقط في أفريقيا وآسيا . </a:t>
            </a:r>
            <a:endParaRPr lang="ar-IQ" dirty="0"/>
          </a:p>
        </p:txBody>
      </p:sp>
    </p:spTree>
    <p:extLst>
      <p:ext uri="{BB962C8B-B14F-4D97-AF65-F5344CB8AC3E}">
        <p14:creationId xmlns:p14="http://schemas.microsoft.com/office/powerpoint/2010/main" val="2760698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216976"/>
            <a:ext cx="11074831" cy="6323309"/>
          </a:xfrm>
        </p:spPr>
        <p:txBody>
          <a:bodyPr/>
          <a:lstStyle/>
          <a:p>
            <a:endParaRPr lang="ar-IQ" dirty="0" smtClean="0"/>
          </a:p>
          <a:p>
            <a:endParaRPr lang="ar-IQ"/>
          </a:p>
          <a:p>
            <a:r>
              <a:rPr lang="ar-IQ" smtClean="0"/>
              <a:t> </a:t>
            </a:r>
            <a:r>
              <a:rPr lang="ar-IQ" dirty="0" smtClean="0"/>
              <a:t>وتعتبر رتبة الرئيسيات أكثر عمومية وتتضمن كل الأشكال في رتبة الـ</a:t>
            </a:r>
            <a:r>
              <a:rPr lang="en-US" dirty="0" smtClean="0"/>
              <a:t>Anthropoid a ، </a:t>
            </a:r>
            <a:r>
              <a:rPr lang="ar-IQ" dirty="0" smtClean="0"/>
              <a:t>إلى جانب قردة الترسين </a:t>
            </a:r>
            <a:r>
              <a:rPr lang="en-US" dirty="0" smtClean="0"/>
              <a:t>Tarsiers (</a:t>
            </a:r>
            <a:r>
              <a:rPr lang="ar-IQ" dirty="0" smtClean="0"/>
              <a:t>وهي قردة صغيرة من القردة الشجرية) الليمورات </a:t>
            </a:r>
            <a:r>
              <a:rPr lang="en-US" dirty="0" smtClean="0"/>
              <a:t>Lemurs (</a:t>
            </a:r>
            <a:r>
              <a:rPr lang="ar-IQ" dirty="0" smtClean="0"/>
              <a:t>حيوانات من فصيلة القردة طويلة الذنب) . ويوضح كل مستوى في هذا التصنيف الهرمي أن الإنسان يشترك في خصائص معينة مع المخلوقات الأخرى، فمثلاً نحن نمثل جزءاً من رتبة الثدييات التي تشتمل على كل الحيوانات ذات الدم الحار وذات الشعر، وهذه الثدييات ترعى صغارها وترضعها ويوجد منها أيضاً مخلوقات غريبة تسمى البلاتيبوس </a:t>
            </a:r>
            <a:r>
              <a:rPr lang="en-US" dirty="0" smtClean="0"/>
              <a:t>Platypus </a:t>
            </a:r>
            <a:r>
              <a:rPr lang="ar-IQ" dirty="0" smtClean="0"/>
              <a:t>والتي ترقد على البيض وترضع صغارها أيضاً، ولأن الطيور والثعابين لا تلد ولا ترضع وليس لها شعر، فهي تندرج تحت نوع يسمى </a:t>
            </a:r>
            <a:r>
              <a:rPr lang="en-US" dirty="0" smtClean="0"/>
              <a:t>Aves </a:t>
            </a:r>
            <a:r>
              <a:rPr lang="ar-IQ" dirty="0" smtClean="0"/>
              <a:t>ومعناها الطيور، </a:t>
            </a:r>
            <a:r>
              <a:rPr lang="en-US" dirty="0" smtClean="0"/>
              <a:t>Reptilia </a:t>
            </a:r>
            <a:r>
              <a:rPr lang="ar-IQ" dirty="0" smtClean="0"/>
              <a:t>ومعناها الزواحف. وعموماً فنحن البشر وكذلك الطيور والزواحف، تنتمي جميعاً إلى الفقاريات </a:t>
            </a:r>
            <a:r>
              <a:rPr lang="en-US" dirty="0" smtClean="0"/>
              <a:t>Vertebrata </a:t>
            </a:r>
            <a:r>
              <a:rPr lang="ar-IQ" dirty="0" smtClean="0"/>
              <a:t>لأن كل منا لديه أعمدة فقارية، وإذا كانت الاختلافات بين الأنواع تعتبر قليلة، إلا أنها هامة إذ ترتب عليها صعوبة التزاوج بين الأنواع المختلفة.</a:t>
            </a:r>
            <a:endParaRPr lang="ar-IQ" dirty="0"/>
          </a:p>
        </p:txBody>
      </p:sp>
    </p:spTree>
    <p:extLst>
      <p:ext uri="{BB962C8B-B14F-4D97-AF65-F5344CB8AC3E}">
        <p14:creationId xmlns:p14="http://schemas.microsoft.com/office/powerpoint/2010/main" val="55756367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1153</Words>
  <Application>Microsoft Office PowerPoint</Application>
  <PresentationFormat>ملء الشاشة</PresentationFormat>
  <Paragraphs>27</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Calibri</vt:lpstr>
      <vt:lpstr>Calibri Light</vt:lpstr>
      <vt:lpstr>Times New Roman</vt:lpstr>
      <vt:lpstr>نسق Office</vt:lpstr>
      <vt:lpstr>المحاضرة الثانية عشرة: تطور الإنسان. وظهور الإنسان العاقل: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عشرة: تطور الإنسان. وظهور الإنسان العاقل: المادة: الانثروبولوجيا الطبيعية أستاذ المادة: د. رباح احمد مهدي </dc:title>
  <dc:creator>F1</dc:creator>
  <cp:lastModifiedBy>F1</cp:lastModifiedBy>
  <cp:revision>7</cp:revision>
  <dcterms:created xsi:type="dcterms:W3CDTF">2018-01-06T20:35:59Z</dcterms:created>
  <dcterms:modified xsi:type="dcterms:W3CDTF">2018-01-06T20:51:57Z</dcterms:modified>
</cp:coreProperties>
</file>