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041" autoAdjust="0"/>
    <p:restoredTop sz="94660"/>
  </p:normalViewPr>
  <p:slideViewPr>
    <p:cSldViewPr snapToGrid="0">
      <p:cViewPr varScale="1">
        <p:scale>
          <a:sx n="45" d="100"/>
          <a:sy n="45" d="100"/>
        </p:scale>
        <p:origin x="7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A71DF0F-B84A-46B1-AFB8-3EB1668919B8}"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99EE47F-52FB-47C8-A890-3EFE9EE8388B}" type="slidenum">
              <a:rPr lang="ar-IQ" smtClean="0"/>
              <a:t>‹#›</a:t>
            </a:fld>
            <a:endParaRPr lang="ar-IQ"/>
          </a:p>
        </p:txBody>
      </p:sp>
    </p:spTree>
    <p:extLst>
      <p:ext uri="{BB962C8B-B14F-4D97-AF65-F5344CB8AC3E}">
        <p14:creationId xmlns:p14="http://schemas.microsoft.com/office/powerpoint/2010/main" val="559715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A71DF0F-B84A-46B1-AFB8-3EB1668919B8}"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99EE47F-52FB-47C8-A890-3EFE9EE8388B}" type="slidenum">
              <a:rPr lang="ar-IQ" smtClean="0"/>
              <a:t>‹#›</a:t>
            </a:fld>
            <a:endParaRPr lang="ar-IQ"/>
          </a:p>
        </p:txBody>
      </p:sp>
    </p:spTree>
    <p:extLst>
      <p:ext uri="{BB962C8B-B14F-4D97-AF65-F5344CB8AC3E}">
        <p14:creationId xmlns:p14="http://schemas.microsoft.com/office/powerpoint/2010/main" val="1910375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A71DF0F-B84A-46B1-AFB8-3EB1668919B8}"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99EE47F-52FB-47C8-A890-3EFE9EE8388B}" type="slidenum">
              <a:rPr lang="ar-IQ" smtClean="0"/>
              <a:t>‹#›</a:t>
            </a:fld>
            <a:endParaRPr lang="ar-IQ"/>
          </a:p>
        </p:txBody>
      </p:sp>
    </p:spTree>
    <p:extLst>
      <p:ext uri="{BB962C8B-B14F-4D97-AF65-F5344CB8AC3E}">
        <p14:creationId xmlns:p14="http://schemas.microsoft.com/office/powerpoint/2010/main" val="2599408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A71DF0F-B84A-46B1-AFB8-3EB1668919B8}"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99EE47F-52FB-47C8-A890-3EFE9EE8388B}" type="slidenum">
              <a:rPr lang="ar-IQ" smtClean="0"/>
              <a:t>‹#›</a:t>
            </a:fld>
            <a:endParaRPr lang="ar-IQ"/>
          </a:p>
        </p:txBody>
      </p:sp>
    </p:spTree>
    <p:extLst>
      <p:ext uri="{BB962C8B-B14F-4D97-AF65-F5344CB8AC3E}">
        <p14:creationId xmlns:p14="http://schemas.microsoft.com/office/powerpoint/2010/main" val="3536007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A71DF0F-B84A-46B1-AFB8-3EB1668919B8}"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99EE47F-52FB-47C8-A890-3EFE9EE8388B}" type="slidenum">
              <a:rPr lang="ar-IQ" smtClean="0"/>
              <a:t>‹#›</a:t>
            </a:fld>
            <a:endParaRPr lang="ar-IQ"/>
          </a:p>
        </p:txBody>
      </p:sp>
    </p:spTree>
    <p:extLst>
      <p:ext uri="{BB962C8B-B14F-4D97-AF65-F5344CB8AC3E}">
        <p14:creationId xmlns:p14="http://schemas.microsoft.com/office/powerpoint/2010/main" val="3493523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A71DF0F-B84A-46B1-AFB8-3EB1668919B8}"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99EE47F-52FB-47C8-A890-3EFE9EE8388B}" type="slidenum">
              <a:rPr lang="ar-IQ" smtClean="0"/>
              <a:t>‹#›</a:t>
            </a:fld>
            <a:endParaRPr lang="ar-IQ"/>
          </a:p>
        </p:txBody>
      </p:sp>
    </p:spTree>
    <p:extLst>
      <p:ext uri="{BB962C8B-B14F-4D97-AF65-F5344CB8AC3E}">
        <p14:creationId xmlns:p14="http://schemas.microsoft.com/office/powerpoint/2010/main" val="2160932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A71DF0F-B84A-46B1-AFB8-3EB1668919B8}" type="datetimeFigureOut">
              <a:rPr lang="ar-IQ" smtClean="0"/>
              <a:t>19/04/1439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99EE47F-52FB-47C8-A890-3EFE9EE8388B}" type="slidenum">
              <a:rPr lang="ar-IQ" smtClean="0"/>
              <a:t>‹#›</a:t>
            </a:fld>
            <a:endParaRPr lang="ar-IQ"/>
          </a:p>
        </p:txBody>
      </p:sp>
    </p:spTree>
    <p:extLst>
      <p:ext uri="{BB962C8B-B14F-4D97-AF65-F5344CB8AC3E}">
        <p14:creationId xmlns:p14="http://schemas.microsoft.com/office/powerpoint/2010/main" val="972535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A71DF0F-B84A-46B1-AFB8-3EB1668919B8}" type="datetimeFigureOut">
              <a:rPr lang="ar-IQ" smtClean="0"/>
              <a:t>19/04/1439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99EE47F-52FB-47C8-A890-3EFE9EE8388B}" type="slidenum">
              <a:rPr lang="ar-IQ" smtClean="0"/>
              <a:t>‹#›</a:t>
            </a:fld>
            <a:endParaRPr lang="ar-IQ"/>
          </a:p>
        </p:txBody>
      </p:sp>
    </p:spTree>
    <p:extLst>
      <p:ext uri="{BB962C8B-B14F-4D97-AF65-F5344CB8AC3E}">
        <p14:creationId xmlns:p14="http://schemas.microsoft.com/office/powerpoint/2010/main" val="78619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A71DF0F-B84A-46B1-AFB8-3EB1668919B8}" type="datetimeFigureOut">
              <a:rPr lang="ar-IQ" smtClean="0"/>
              <a:t>19/04/1439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99EE47F-52FB-47C8-A890-3EFE9EE8388B}" type="slidenum">
              <a:rPr lang="ar-IQ" smtClean="0"/>
              <a:t>‹#›</a:t>
            </a:fld>
            <a:endParaRPr lang="ar-IQ"/>
          </a:p>
        </p:txBody>
      </p:sp>
    </p:spTree>
    <p:extLst>
      <p:ext uri="{BB962C8B-B14F-4D97-AF65-F5344CB8AC3E}">
        <p14:creationId xmlns:p14="http://schemas.microsoft.com/office/powerpoint/2010/main" val="292785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A71DF0F-B84A-46B1-AFB8-3EB1668919B8}"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99EE47F-52FB-47C8-A890-3EFE9EE8388B}" type="slidenum">
              <a:rPr lang="ar-IQ" smtClean="0"/>
              <a:t>‹#›</a:t>
            </a:fld>
            <a:endParaRPr lang="ar-IQ"/>
          </a:p>
        </p:txBody>
      </p:sp>
    </p:spTree>
    <p:extLst>
      <p:ext uri="{BB962C8B-B14F-4D97-AF65-F5344CB8AC3E}">
        <p14:creationId xmlns:p14="http://schemas.microsoft.com/office/powerpoint/2010/main" val="1791308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A71DF0F-B84A-46B1-AFB8-3EB1668919B8}"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99EE47F-52FB-47C8-A890-3EFE9EE8388B}" type="slidenum">
              <a:rPr lang="ar-IQ" smtClean="0"/>
              <a:t>‹#›</a:t>
            </a:fld>
            <a:endParaRPr lang="ar-IQ"/>
          </a:p>
        </p:txBody>
      </p:sp>
    </p:spTree>
    <p:extLst>
      <p:ext uri="{BB962C8B-B14F-4D97-AF65-F5344CB8AC3E}">
        <p14:creationId xmlns:p14="http://schemas.microsoft.com/office/powerpoint/2010/main" val="1944229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A71DF0F-B84A-46B1-AFB8-3EB1668919B8}" type="datetimeFigureOut">
              <a:rPr lang="ar-IQ" smtClean="0"/>
              <a:t>19/04/1439</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9EE47F-52FB-47C8-A890-3EFE9EE8388B}" type="slidenum">
              <a:rPr lang="ar-IQ" smtClean="0"/>
              <a:t>‹#›</a:t>
            </a:fld>
            <a:endParaRPr lang="ar-IQ"/>
          </a:p>
        </p:txBody>
      </p:sp>
    </p:spTree>
    <p:extLst>
      <p:ext uri="{BB962C8B-B14F-4D97-AF65-F5344CB8AC3E}">
        <p14:creationId xmlns:p14="http://schemas.microsoft.com/office/powerpoint/2010/main" val="2423467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
            <a:ext cx="9144000" cy="3890074"/>
          </a:xfrm>
        </p:spPr>
        <p:txBody>
          <a:bodyPr/>
          <a:lstStyle/>
          <a:p>
            <a:r>
              <a:rPr lang="ar-IQ" dirty="0" smtClean="0"/>
              <a:t>المحاضرة الثالثة عشرة: السمات الطبيعية والفيزيقية للإنسان العاقل:</a:t>
            </a:r>
            <a:br>
              <a:rPr lang="ar-IQ" dirty="0" smtClean="0"/>
            </a:br>
            <a:r>
              <a:rPr lang="ar-IQ" dirty="0" smtClean="0"/>
              <a:t>المادة: الانثروبولوجيا الطبيعية</a:t>
            </a:r>
            <a:br>
              <a:rPr lang="ar-IQ" dirty="0" smtClean="0"/>
            </a:br>
            <a:r>
              <a:rPr lang="ar-IQ" dirty="0" smtClean="0"/>
              <a:t>أستاذ المادة: د. رباح احمد مهدي</a:t>
            </a:r>
            <a:endParaRPr lang="ar-IQ" dirty="0"/>
          </a:p>
        </p:txBody>
      </p:sp>
      <p:sp>
        <p:nvSpPr>
          <p:cNvPr id="3" name="عنوان فرعي 2"/>
          <p:cNvSpPr>
            <a:spLocks noGrp="1"/>
          </p:cNvSpPr>
          <p:nvPr>
            <p:ph type="subTitle" idx="1"/>
          </p:nvPr>
        </p:nvSpPr>
        <p:spPr>
          <a:xfrm>
            <a:off x="1524000" y="3890074"/>
            <a:ext cx="9144000" cy="1367725"/>
          </a:xfrm>
        </p:spPr>
        <p:txBody>
          <a:bodyPr/>
          <a:lstStyle/>
          <a:p>
            <a:endParaRPr lang="ar-IQ" dirty="0"/>
          </a:p>
        </p:txBody>
      </p:sp>
    </p:spTree>
    <p:extLst>
      <p:ext uri="{BB962C8B-B14F-4D97-AF65-F5344CB8AC3E}">
        <p14:creationId xmlns:p14="http://schemas.microsoft.com/office/powerpoint/2010/main" val="1369134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 y="170481"/>
            <a:ext cx="11840705" cy="6509288"/>
          </a:xfrm>
        </p:spPr>
        <p:txBody>
          <a:bodyPr/>
          <a:lstStyle/>
          <a:p>
            <a:endParaRPr lang="ar-IQ" dirty="0" smtClean="0"/>
          </a:p>
          <a:p>
            <a:endParaRPr lang="ar-IQ" dirty="0"/>
          </a:p>
          <a:p>
            <a:r>
              <a:rPr lang="ar-IQ" dirty="0" smtClean="0"/>
              <a:t>ونرى أن هذه الخاصية هي أهم ما يتمتع به الإنسان على الإطلاق، فالمخ هو السيد </a:t>
            </a:r>
            <a:r>
              <a:rPr lang="en-US" dirty="0" smtClean="0"/>
              <a:t>Master </a:t>
            </a:r>
            <a:r>
              <a:rPr lang="ar-IQ" dirty="0" smtClean="0"/>
              <a:t>الذي ينظم كل الأنشطة الفيزيقية والعقلية للإنسان، وأي اختلال فيه سيؤدي حتماً إلى العديد من المشاكل والاعتلالات التي لا يحمد عقباها وقد يستعصي السيطرة عليها خاصة إذا أدت إلى الأمراض النفسية مثل انفصام الشخصية </a:t>
            </a:r>
            <a:r>
              <a:rPr lang="en-US" dirty="0" smtClean="0"/>
              <a:t>Schizophrenia </a:t>
            </a:r>
            <a:r>
              <a:rPr lang="ar-IQ" dirty="0" smtClean="0"/>
              <a:t>وغيرها، بل أننا وجدنا أيضاً أن الكثير من المدارس الطبية الحديثة لا تقر بحدوث الموت إلا إذا توقفت الذبذبات الصادرة عن المخ والتي تظهر من خلال جهاز الالكتروانسيفالوجراف. </a:t>
            </a:r>
          </a:p>
          <a:p>
            <a:r>
              <a:rPr lang="ar-IQ" dirty="0" smtClean="0"/>
              <a:t>	وهناك علاقة وثيقة بين تطور المخ البشري من ناحية وامتلاك القدرة على الكلام (اللغة) وتطور الثقافة من ناحية أخرى، فكبر حجم المخ وتعقد وظائفه وزيادة شبكة الأعصاب المكونة له ومن ثم زيادة المراكز، المتخصصة فيه سواء الكلام أو التنفس أو الإحساس أو الرؤية ... الخ. كلها جعلت الإنسان يمتلك العديد من الملكات والقدرات التي لا تتوافر لغيره من الكائنات الأخرى، وجعلت من السهولة بمكان خلق الثقافة. </a:t>
            </a:r>
          </a:p>
          <a:p>
            <a:endParaRPr lang="ar-IQ" dirty="0"/>
          </a:p>
        </p:txBody>
      </p:sp>
    </p:spTree>
    <p:extLst>
      <p:ext uri="{BB962C8B-B14F-4D97-AF65-F5344CB8AC3E}">
        <p14:creationId xmlns:p14="http://schemas.microsoft.com/office/powerpoint/2010/main" val="1808985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 y="139484"/>
            <a:ext cx="11918197" cy="6571281"/>
          </a:xfrm>
        </p:spPr>
        <p:txBody>
          <a:bodyPr>
            <a:normAutofit/>
          </a:bodyPr>
          <a:lstStyle/>
          <a:p>
            <a:endParaRPr lang="ar-IQ" dirty="0" smtClean="0"/>
          </a:p>
          <a:p>
            <a:r>
              <a:rPr lang="ar-IQ" dirty="0" smtClean="0"/>
              <a:t>ومن ناحية أخرى، نجد أن هذه الثقافة ذاتها عملت على تغيير البناء الجسمي للإنسان، فاكتشاف النار مثلاً ـ أدى إلى اللجوء إلى طهي الطعام ومنه اللحوم الأمر الذي أدى إلى عدم أهمية وجود الأنياب الكبيرة القوية والأضراس (الطواحن) ومن ثم مع مرور الوقت أدى هذا الوضع إلى صغر حجم الأسنان وتهذيب شكلها. الخ. ومن هنا نجد محورية المخ ودوره في ارتقاء الإنسان فيزيقياً وثقافياً. </a:t>
            </a:r>
          </a:p>
          <a:p>
            <a:r>
              <a:rPr lang="ar-IQ" dirty="0" smtClean="0"/>
              <a:t>سابعاً: القدرة على التكيف والعيش في مختلف البيئات والأجواء: </a:t>
            </a:r>
          </a:p>
          <a:p>
            <a:r>
              <a:rPr lang="ar-IQ" dirty="0" smtClean="0"/>
              <a:t>	لقد أصبح للإنسان السيادة المطلقة على سائر الأنواع الأخرى من الكائنات الحية بسبب قدرته الكبيرة على التكيف. فقدرات الكائنات الحية الأخرى تقتصر على تمكنها من الحياة في بيئات معينة ، ومن ثم تعين على كل نوع من هذه الكائنات أن يطور وسائل خاصة لاستكشاف البيئة التي تلائمه ، وقد وصلت النباتات الخضراء إلى درجة كبيرة من التفوق في هذا الصدد إلا أنها لم تتعد الكثرة العددية ، كما أن الثدييات التي لجأت لتعيش في البحار وتتغذى على الأسماك لم تعد قادرة على قتل فرائسها على البر ، وحتى الحيوانات المفترسة مثل الذئاب والنمور استغنت عن المعدة الإضافية وغيرها من الأعضاء الثانوية والتي كانت تساعدها على أن تعيش على النباتات ، استغنت عن ذلك لكي تهيئ أجسامها للهجوم الغادر السريع على فرائسها . </a:t>
            </a:r>
          </a:p>
          <a:p>
            <a:r>
              <a:rPr lang="ar-IQ" dirty="0" smtClean="0"/>
              <a:t>	. </a:t>
            </a:r>
          </a:p>
          <a:p>
            <a:endParaRPr lang="ar-IQ" dirty="0"/>
          </a:p>
        </p:txBody>
      </p:sp>
    </p:spTree>
    <p:extLst>
      <p:ext uri="{BB962C8B-B14F-4D97-AF65-F5344CB8AC3E}">
        <p14:creationId xmlns:p14="http://schemas.microsoft.com/office/powerpoint/2010/main" val="2368945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9485" y="139484"/>
            <a:ext cx="11840705" cy="6447295"/>
          </a:xfrm>
        </p:spPr>
        <p:txBody>
          <a:bodyPr>
            <a:normAutofit/>
          </a:bodyPr>
          <a:lstStyle/>
          <a:p>
            <a:endParaRPr lang="ar-IQ" dirty="0" smtClean="0"/>
          </a:p>
          <a:p>
            <a:r>
              <a:rPr lang="ar-IQ" dirty="0" smtClean="0"/>
              <a:t>وهنا نجد أن تخصص الكائنات الحية قد يتضمن الارتباط ببيئة معينة على حساب انتشارها وتغيير صفاتها للتكيف مع بيئات أخرى، فكل نوع من الكائنات الحية يمهد فراشه ـ كما يقول علماء البيئة ـ وعليه أن يرقد فيه .. وذلك بعكس الإنسان الذي أستطاع التكيف مع مختلف البيئات قديماً وحديثاً. فالإنسان ليست له أجنحة ومع ذلك نجده يطير، وهو سباح ضعيف ومع ذلك فهو يسافر راكباً متن البحر ويمخر تحت أمواجه، وليست له مخالب ومع ذلك يحفر الأنفاق في الأرض الصخرية، وجسمه عار ومع ذلك فإنه يستطيع الحياة في أي مكان، وليست لديه أنياب ولا ينفث سماً، ومع ذلك فهو يستطيع قتل أي كائن حي. وعموماً فهو يستطيع أن يأتي أفعالاً كثيرة لا يمكن أن يؤديها غيره من الأنواع ما بلغ تخصصها. وأحد أسباب هذا التكيف، هو البناء الفيزيقي المميز، فاستقامة الرجلين (القائمتين) وتمايز الأطراف ووجود الرؤية المجسمة ورؤية الألوان وامتلاك ناصية اللغة، كل ذلك شكل الأساس للإنجازات الفنية والفكرية الهامة، ولكنها لم تكن ذات قيمة لولا وجود أساس اجتماعي لها لكي تمكننا من إقامة بناءنا الثقافي والفني، ولم يتسنى لنا ذلك لولا وجود النزعة الاجتماعية والميل نحو العيش مع الآخرين والتعاون معهم. ومن ثم يمكن القول إن السمة الطبيعة والاجتماعية للإنسان لها جذورها في خصائصه البيولوجية. فهي التي ميزته عن الحيوانات الأخرى. </a:t>
            </a:r>
            <a:endParaRPr lang="ar-IQ" dirty="0"/>
          </a:p>
        </p:txBody>
      </p:sp>
    </p:spTree>
    <p:extLst>
      <p:ext uri="{BB962C8B-B14F-4D97-AF65-F5344CB8AC3E}">
        <p14:creationId xmlns:p14="http://schemas.microsoft.com/office/powerpoint/2010/main" val="412733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855" y="191386"/>
            <a:ext cx="11802139" cy="6666614"/>
          </a:xfrm>
        </p:spPr>
        <p:txBody>
          <a:bodyPr/>
          <a:lstStyle/>
          <a:p>
            <a:endParaRPr lang="ar-IQ" dirty="0" smtClean="0"/>
          </a:p>
          <a:p>
            <a:r>
              <a:rPr lang="ar-IQ" dirty="0" smtClean="0"/>
              <a:t>ومن أفضل الأمثلة لتوضيح هذه النقطة هي السلوك الجنسي للبشر. فقد كان يسود الاعتقاد فيما مضى أن السلوك الجنسي للإنسان ربط بينه وبين الوحوش، واعتبرت الدوافع الجنسية للإنسان بمثابة الجانب الحيواني من كيانه ومن ثم تعرضت هذه الدوافع دوماً للتجاهل والقمع وهذا تسبب في إلحاق الضرر الروحي والاجتماعي للأجيال التي عاشت خلال تلك الفترة.	وفي الواقع ، نجد أن النزعة الجنسية للإنسان تعتبر إحدى سماته الحيوانية الدنيا مثلما هو الحال في كل الثدييات الأخرى ، فمع تكرار دورة خروج البويضة من المبيض ، فإن الإناث في معظم الأنواع تصبح متقبلة للاتصال الجنسي بالذكور من خلال الروائح التي تطلقها ، فالسلوك الجنسي للإنسان والثدييات الأخرى تحكمه الغرائز الناتجة عن وجود الهرمونات بالجسم ، فأنثى البابون </a:t>
            </a:r>
            <a:r>
              <a:rPr lang="en-US" dirty="0" smtClean="0"/>
              <a:t>Baboon </a:t>
            </a:r>
            <a:r>
              <a:rPr lang="ar-IQ" dirty="0" smtClean="0"/>
              <a:t>مثلاً عندما تشعر بالرغبة الجنسية تعرض نفسها على جميع الذكور في القطيع بشكل متكرر ونفس هذا النمط السلوكي يتكرر في الثدييات الأخرى ، وهذا بعكس الحال بالنسبة للبشر ، فالمرأة لا تمر بفترات معينة تشتد فيها الرغبة الجنسية ولكن يتوقف على حجم الإثارة والظروف المواتية وتستمر هذه الرغبة منذ البلوغ وحتى الشيخوخة وهذا يؤدي إلى الزواج الدائم لبني البشر في أي وقت ، وهذه العلاقات الزوجية تتيح مناخاً مناسباً لاستمرار البشرية من خلال إنجاب الأطفال الذين يختلفون عن صغار القردة مثلاً . </a:t>
            </a:r>
            <a:endParaRPr lang="ar-IQ" dirty="0"/>
          </a:p>
        </p:txBody>
      </p:sp>
    </p:spTree>
    <p:extLst>
      <p:ext uri="{BB962C8B-B14F-4D97-AF65-F5344CB8AC3E}">
        <p14:creationId xmlns:p14="http://schemas.microsoft.com/office/powerpoint/2010/main" val="2779904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108488"/>
            <a:ext cx="11763214" cy="6555783"/>
          </a:xfrm>
        </p:spPr>
        <p:txBody>
          <a:bodyPr/>
          <a:lstStyle/>
          <a:p>
            <a:endParaRPr lang="ar-IQ" dirty="0" smtClean="0"/>
          </a:p>
          <a:p>
            <a:endParaRPr lang="ar-IQ" dirty="0"/>
          </a:p>
          <a:p>
            <a:r>
              <a:rPr lang="ar-IQ" dirty="0" smtClean="0"/>
              <a:t>. فعلى الرغم من أن القرد المولود حديثاً يولد ناضجاً إلى حد كبير مقارنة بالطفل البشري فعظام جمجمته تكون صلبة ويمكنه القبض على الأشياء والمشي والتسلق، بل إنه يمكنه بعد الولادة بدقائق أو ساعات أن يتحرك إلى أعلى أو في حركة دائرية وهذا على عكس الحال بالنسبة للطفل البشري، فهو يخرج من رحم الأم عاجزاً تماماً، فرؤيته غير واضحة ولا يستطيع تمييز الألوان ورجليه لا تتحمل ثقل وزنه، ولا يمكنه الجلوس ولا يستطيع استخدام يديه وتكون عضلاته ضعيفة. وترتب على ذلك طول فترة إعالة الطفل البشري واعتماده على أسرته حتى يستطيع الاعتماد على نفسه وهذه هي أساس تكون الثقافة الإنسانية من خلال التعلم حتى يمكنه إضافة الكثير إلى المعرفة الإنسانية، ومن ثم نصل إلى أن الثقافة تعتبر أهم ما يميز البشر، فهي قوة مثل الكهرباء (تتضح لنا من خلال بعض الأجهزة مثل المحركات الكهربائية أو المصابيح الكهربائية) ويمكن وصفها كمزيج من السمات الفسيولوجية والسيكولوجية والمورفولوجية التي اجتمعت جميعاً في الإنسان. </a:t>
            </a:r>
            <a:endParaRPr lang="ar-IQ" dirty="0"/>
          </a:p>
        </p:txBody>
      </p:sp>
    </p:spTree>
    <p:extLst>
      <p:ext uri="{BB962C8B-B14F-4D97-AF65-F5344CB8AC3E}">
        <p14:creationId xmlns:p14="http://schemas.microsoft.com/office/powerpoint/2010/main" val="1843230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3985" y="108488"/>
            <a:ext cx="11902699" cy="6586779"/>
          </a:xfrm>
        </p:spPr>
        <p:txBody>
          <a:bodyPr/>
          <a:lstStyle/>
          <a:p>
            <a:endParaRPr lang="ar-IQ" dirty="0" smtClean="0"/>
          </a:p>
          <a:p>
            <a:endParaRPr lang="ar-IQ" dirty="0"/>
          </a:p>
          <a:p>
            <a:r>
              <a:rPr lang="ar-IQ" dirty="0" smtClean="0"/>
              <a:t>وهنا نجد أهمية الثقافة ودورها في سيطرة الإنسان على البيئة، ومن خلالها حاول أن يسيطر على العالم من خلال عدة حروب طويلة، والمرحلة الأخيرة من هذه الحروب حدثت في أوربا وكان ذلك في عصر البلايستوسين </a:t>
            </a:r>
            <a:r>
              <a:rPr lang="en-US" dirty="0" smtClean="0"/>
              <a:t>Pleistocene </a:t>
            </a:r>
            <a:r>
              <a:rPr lang="ar-IQ" dirty="0" smtClean="0"/>
              <a:t>الجليدي الذي كان يتقدم فيه الجليد ثم ينحسر، وكان الإنسان العاقل استوائياً وبدون شعر على جسمه وحساس للبرودة في حين نجد أن إنسان نياندرتال </a:t>
            </a:r>
            <a:r>
              <a:rPr lang="en-US" dirty="0" smtClean="0"/>
              <a:t>Neanderthal </a:t>
            </a:r>
            <a:r>
              <a:rPr lang="ar-IQ" dirty="0" smtClean="0"/>
              <a:t>كان شبه قطبي </a:t>
            </a:r>
            <a:r>
              <a:rPr lang="en-US" dirty="0" smtClean="0"/>
              <a:t>Sub – arctic </a:t>
            </a:r>
            <a:r>
              <a:rPr lang="ar-IQ" dirty="0" smtClean="0"/>
              <a:t>وباستطاعته العيش في أوربا في ظروف قاسية كتلك التي يعيشها الاسكيمو الآن ولم يعرف الملابس. وعندما تحرك الثلج شمالاً للمرة الأخيرة دخل أسلافنا القارة وبدأوا ينافسون إنسان نياندرتال ويحاربونه ولكنهم لم يتزوجوا منة، فقد كان إنسان نياندرتال يتميز بوجود شعر الفراء يكسو جسمه بعكس الإنسان العاقل وبمرور الوقت أنقرض إنسان نياندرتال دون أن يترك أثراً، وأصبح نوعنا هو الممثل الوحيد لسلالة الـ </a:t>
            </a:r>
            <a:r>
              <a:rPr lang="en-US" dirty="0" smtClean="0"/>
              <a:t>Hominidae.</a:t>
            </a:r>
            <a:endParaRPr lang="ar-IQ" dirty="0"/>
          </a:p>
        </p:txBody>
      </p:sp>
    </p:spTree>
    <p:extLst>
      <p:ext uri="{BB962C8B-B14F-4D97-AF65-F5344CB8AC3E}">
        <p14:creationId xmlns:p14="http://schemas.microsoft.com/office/powerpoint/2010/main" val="1405487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9485" y="216976"/>
            <a:ext cx="11871701" cy="6478292"/>
          </a:xfrm>
        </p:spPr>
        <p:txBody>
          <a:bodyPr/>
          <a:lstStyle/>
          <a:p>
            <a:endParaRPr lang="ar-IQ" dirty="0" smtClean="0"/>
          </a:p>
          <a:p>
            <a:endParaRPr lang="ar-IQ" dirty="0"/>
          </a:p>
          <a:p>
            <a:r>
              <a:rPr lang="ar-IQ" dirty="0" smtClean="0"/>
              <a:t>وفي نهاية عصر البلايستوسين وصل أعضاء الإنسان العاقل إلى القارة الأمريكية وعاشوا على النباتات البرية الغنية هناك وانتشروا ولكنهم لم يبدأوا في وضع أسس حضارة حتى مرور ما يتراوح بين ثلاثة آلاف إلى أربعة آلاف عام وذلك بعد أن بدأ سكان العالم القديم في بناء حضارتهم. </a:t>
            </a:r>
          </a:p>
          <a:p>
            <a:r>
              <a:rPr lang="ar-IQ" dirty="0" smtClean="0"/>
              <a:t>	ومع سيطرة الإنسان على العالم، ظهرت العديد من الأجناس </a:t>
            </a:r>
            <a:r>
              <a:rPr lang="en-US" dirty="0" smtClean="0"/>
              <a:t>Races، </a:t>
            </a:r>
            <a:r>
              <a:rPr lang="ar-IQ" dirty="0" smtClean="0"/>
              <a:t>والجنس </a:t>
            </a:r>
            <a:r>
              <a:rPr lang="en-US" dirty="0" smtClean="0"/>
              <a:t>Race </a:t>
            </a:r>
            <a:r>
              <a:rPr lang="ar-IQ" dirty="0" smtClean="0"/>
              <a:t>يشير إلى مجموعة من بني الإنسان تشترك جميعاً في بعض الخصائص المميزة والملامح العامة، ويكون التمييز إما على أساس الشعر ومقطع الشعرة أو شكل الجمجمة ولون البشرة وطول القامة، فهناك أجناس طويلة الرأس مثل الاستراليين وشعوب البحر المتوسط وأخرى متوسطة الرأس مثل النورديين في شمال أوروبا، وثالثة عريضة الرأس مثل الأوربيين الآسيويين، وهناك تصنيف للأجناس حسب لون البشرة ولون العين. واستناداً إلى كل هذه التمييزات توجد مجموعات قوقازية وزنجية ومغولية، وأخرى مجموعات أسترالية وأخرى بيضاء استناداً إلى دراسة فصائل الدم التي تحدد درجة التشابه والاختلاف بين الجماعات البشرية. </a:t>
            </a:r>
          </a:p>
          <a:p>
            <a:endParaRPr lang="ar-IQ" dirty="0"/>
          </a:p>
        </p:txBody>
      </p:sp>
    </p:spTree>
    <p:extLst>
      <p:ext uri="{BB962C8B-B14F-4D97-AF65-F5344CB8AC3E}">
        <p14:creationId xmlns:p14="http://schemas.microsoft.com/office/powerpoint/2010/main" val="3374918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9485" y="170480"/>
            <a:ext cx="11825207" cy="6524787"/>
          </a:xfrm>
        </p:spPr>
        <p:txBody>
          <a:bodyPr/>
          <a:lstStyle/>
          <a:p>
            <a:endParaRPr lang="ar-IQ" dirty="0" smtClean="0"/>
          </a:p>
          <a:p>
            <a:endParaRPr lang="ar-IQ" dirty="0"/>
          </a:p>
          <a:p>
            <a:r>
              <a:rPr lang="ar-IQ" dirty="0" smtClean="0"/>
              <a:t>وهناك العديد من العوامل التي أدت إلى نشأة هذه الأجناس البشرية أهمها عامل العزلة الجغرافية سواء البحار والمحيطات والجبال والصحاري التي عملت على عزل هذه الجماعات التي نشأت في كل منطقة على حدة من العالم ـ ربما كانت النشأة الأولى في أفريقيا أو أوروبا أو جنوب شرق آسيا ـ فعملت كل جماعة منها على الزواج الداخلي من بعضها البعض، ومن ثم نقلت صفاتها الوراثية إلى الأجيال التالية التي كان يعتريها التغير على فترات طويلة من الزمن. والعامل الثاني هو البيئة الجغرافية التي نشأت فيها كل مجموعة على حدة، وثم حدوث العديد من التكيفات بينها وبين البيئة، فالبيئة الاستوائية الحارة أدت إلى وجود صفات البشرة السوداء الداكنة والأنف الأفطس مثلاً عكس البيئة الباردة التي أدت إلى وجود صفات البشرة البيضاء والأنف المدبب... وهكذا وبمرور الوقت وزيادة حالات الزواج الداخلي أدى ذلك إلى تكريس نشوء الأجناس البشرية.</a:t>
            </a:r>
            <a:endParaRPr lang="ar-IQ" dirty="0"/>
          </a:p>
        </p:txBody>
      </p:sp>
    </p:spTree>
    <p:extLst>
      <p:ext uri="{BB962C8B-B14F-4D97-AF65-F5344CB8AC3E}">
        <p14:creationId xmlns:p14="http://schemas.microsoft.com/office/powerpoint/2010/main" val="3287099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8488" y="0"/>
            <a:ext cx="12083512" cy="6679769"/>
          </a:xfrm>
        </p:spPr>
        <p:txBody>
          <a:bodyPr/>
          <a:lstStyle/>
          <a:p>
            <a:endParaRPr lang="ar-IQ" dirty="0" smtClean="0"/>
          </a:p>
          <a:p>
            <a:endParaRPr lang="ar-IQ" dirty="0"/>
          </a:p>
          <a:p>
            <a:r>
              <a:rPr lang="ar-IQ" dirty="0" smtClean="0"/>
              <a:t>إذا كان هذا الوضع بالنسبة للإنسان العاقل الذي ننتمي إليه جميعاً، فان هناك بعض السمات الطبيعية والفيزيقية بيننا وبين أقرب الكائنات إلينا، فلابد من تساؤل هنا الآن: هل يعتبر الإنسان الحالي كائناً فريداً ومنفرداً؟ نعم وذلك لوجود العديد من السمات الطبيعية والفيزيقية والثقافية التي يتمتع بها دون غيرة. وإذا كان الأمر كذلك فما هي تلك السمات والخصائص التي جعلت من الإنسان كائناً متميزاً بيولوجياً ثقافياً واجتماعياً؟ وما هو دور ذلك التميز بقصة صراع الإنسان مع الحيوانات الأخرى والتي انتهت بالسيطرة المطلقة للإنسان على البيئة الفيزيقية وتمكنه من المعيشة في جميع المناطق الجغرافية والبيئية ذات الأجواء المتباينة بل والعمل على اندثار وفناء الكثير من تلك المخلوقات خلال عملية الصراع هذه؟ </a:t>
            </a:r>
          </a:p>
          <a:p>
            <a:r>
              <a:rPr lang="ar-IQ" dirty="0" smtClean="0"/>
              <a:t>	هناك علاقة وثيقة بين التكوين الفيزيقي والفسيولوجي للإنسان والثقافة التي اخترعها واستطاع من خلالها أن يبسط هيمنته على مشارق الأرض ومغاربها وإذا كان التركيب الفيزيقي للإنسان مختلف عن وضعه الراهن، ولذلك اختلفت أنماطه السلوكية والثقافية إلى حد كبير. فما هي إذن السمات الفيزيقية للإنسان العاقل؟</a:t>
            </a:r>
          </a:p>
          <a:p>
            <a:endParaRPr lang="ar-IQ" dirty="0"/>
          </a:p>
        </p:txBody>
      </p:sp>
    </p:spTree>
    <p:extLst>
      <p:ext uri="{BB962C8B-B14F-4D97-AF65-F5344CB8AC3E}">
        <p14:creationId xmlns:p14="http://schemas.microsoft.com/office/powerpoint/2010/main" val="1553739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9264" y="185979"/>
            <a:ext cx="11653434" cy="6338807"/>
          </a:xfrm>
        </p:spPr>
        <p:txBody>
          <a:bodyPr>
            <a:normAutofit lnSpcReduction="10000"/>
          </a:bodyPr>
          <a:lstStyle/>
          <a:p>
            <a:endParaRPr lang="ar-IQ" dirty="0" smtClean="0"/>
          </a:p>
          <a:p>
            <a:r>
              <a:rPr lang="ar-IQ" dirty="0" smtClean="0"/>
              <a:t>الواقع أنه توجد لهذا الإنسان العديد من السمات الفيزيقية والثقافية الخاصة به والتي تميزه عما عداه من المخلوقات الأخرى وهي كمايلي: </a:t>
            </a:r>
          </a:p>
          <a:p>
            <a:r>
              <a:rPr lang="ar-IQ" dirty="0" smtClean="0"/>
              <a:t>أولاً: إمكانية الوقوف منتصب القامة: </a:t>
            </a:r>
            <a:r>
              <a:rPr lang="en-US" dirty="0" smtClean="0"/>
              <a:t>Bipedalism</a:t>
            </a:r>
          </a:p>
          <a:p>
            <a:r>
              <a:rPr lang="en-US" dirty="0" smtClean="0"/>
              <a:t>	</a:t>
            </a:r>
            <a:r>
              <a:rPr lang="ar-IQ" dirty="0" smtClean="0"/>
              <a:t>فالإنسان يقف ويتحرك على قدمين يماثلان الأرجل الخلفية لمعظم الحيوانات ذات الأربعة أرجل ، وهو ليس الكائن الوحيد الذي يمكنه الوقوف على رجليه الخلفيتين فالكنغر يقضي معظم وقته في هذا الوضع ، ولكن التطور ترك الكنغر بأطراف أمامية صغيرة غير ملائمة للاستخدام بشكل يماثل استخدام الإنسان لذراعيه أما الحيوانات الأخرى مثل السناجب </a:t>
            </a:r>
            <a:r>
              <a:rPr lang="en-US" dirty="0" smtClean="0"/>
              <a:t>Squirrels </a:t>
            </a:r>
            <a:r>
              <a:rPr lang="ar-IQ" dirty="0" smtClean="0"/>
              <a:t>فيمكنها أن تقف بشكل مستقيم (رأسي) وتستخدم أطرافها الأمامية ولكنها لا تستطيع التحرك عند وقوفها على أطرافها الخلفية ... والطيور تستطيع أن تقف في وضع معتدل (رأسي) ولكن عملية التطور التي تعرضت لها أدت إلى استبدال أطرافها بالأجنحة مما أفقدها القدرة على الإمساك والقبض على الأشياء أو رفعها من الأرض في مقابل ذلك استطاعت أن تطير ... وأقرب أقارب الإنسان هي القردة </a:t>
            </a:r>
            <a:r>
              <a:rPr lang="en-US" dirty="0" smtClean="0"/>
              <a:t>Monkeys  </a:t>
            </a:r>
            <a:r>
              <a:rPr lang="ar-IQ" dirty="0" smtClean="0"/>
              <a:t>والقردة العليا </a:t>
            </a:r>
            <a:r>
              <a:rPr lang="en-US" dirty="0" smtClean="0"/>
              <a:t>Apes </a:t>
            </a:r>
            <a:r>
              <a:rPr lang="ar-IQ" dirty="0" smtClean="0"/>
              <a:t>تستطيع أن تقف وتتحرك على قدمين ، ولكن البناء العام لأجسادها يجعل هذه العملية صعبة التحقيق وتقتصر فقط على حالات اللعب أو عندما يهددها خطر ما . وبصفة عامة، فإنها تسير على أرجلها الأربع وأن أطرافها الأمامية (الرجلان) تسمح لها بالتحرك بشكل مماثل للحيوانات الأخرى ذوات الأربع، ولكن هذه القدرة على التحرك على كل الأطراف الأربع قد قيدت حرية أطرافها الأمامية وساعدتها على الاحتفاظ بأذرعها الطويلة مقارنة بأجسادها. </a:t>
            </a:r>
          </a:p>
          <a:p>
            <a:endParaRPr lang="ar-IQ" dirty="0"/>
          </a:p>
        </p:txBody>
      </p:sp>
    </p:spTree>
    <p:extLst>
      <p:ext uri="{BB962C8B-B14F-4D97-AF65-F5344CB8AC3E}">
        <p14:creationId xmlns:p14="http://schemas.microsoft.com/office/powerpoint/2010/main" val="1150426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278969"/>
            <a:ext cx="11670223" cy="6338807"/>
          </a:xfrm>
        </p:spPr>
        <p:txBody>
          <a:bodyPr/>
          <a:lstStyle/>
          <a:p>
            <a:endParaRPr lang="ar-IQ" dirty="0" smtClean="0"/>
          </a:p>
          <a:p>
            <a:r>
              <a:rPr lang="ar-IQ" dirty="0" smtClean="0"/>
              <a:t>ولكن على خلاف تلك الكائنات، فإن الإنسان يستطيع أن يمشي ويعدو ويجري على قدميه، وهذا أتاح له أطرافاً متمايزة وسبب ذلك هو انحداره من القردة العليا التي كانت تسكن الأشجار والتي كانت معيشتها الشجرية تتطلب وجود أطراف أمامية يمكنها من خلالها الإمساك بالأشياء والتأرجح عبر فروع الأغصان، إلى جانب وجود أطراف خلفية للمساعدة على التسلق والمشي وقد انتقل هذا التمايز بدرجات متفاوتة للعديد من رتبة الـ </a:t>
            </a:r>
            <a:r>
              <a:rPr lang="en-US" dirty="0" smtClean="0"/>
              <a:t>Anthropoid a </a:t>
            </a:r>
            <a:r>
              <a:rPr lang="ar-IQ" dirty="0" smtClean="0"/>
              <a:t>ولكنها اكتملت عند الإنسان.</a:t>
            </a:r>
          </a:p>
          <a:p>
            <a:r>
              <a:rPr lang="ar-IQ" dirty="0" smtClean="0"/>
              <a:t>ثانياً: وجود الأيدي في نهاية الأطراف الأمامية:</a:t>
            </a:r>
          </a:p>
          <a:p>
            <a:r>
              <a:rPr lang="ar-IQ" dirty="0" smtClean="0"/>
              <a:t>	في نهاية الطرفين الأماميين للإنسان توجد يدان، والشيء نفسه نجده عند القردة العليا حيث توجد لديها أيد وليس مخالب مثل الثدييات الأخرى، ولكن الإنسان تفوق عليها جميعاً في أن يديه متعددة الاستخدامات، والسمة الرئيسية فيها هي وجود الإبهام الذي يسمح للإنسان بالقبض بقوة على الأشياء المختلفة، وإذا قارنا يد الإنسان بيد الغوريلا القصيرة، نجد أن اليد البشرية تستطيع الإمساك بالعمود أو عجلة قيادة السيارة وغيرها. </a:t>
            </a:r>
          </a:p>
          <a:p>
            <a:endParaRPr lang="ar-IQ" dirty="0"/>
          </a:p>
        </p:txBody>
      </p:sp>
    </p:spTree>
    <p:extLst>
      <p:ext uri="{BB962C8B-B14F-4D97-AF65-F5344CB8AC3E}">
        <p14:creationId xmlns:p14="http://schemas.microsoft.com/office/powerpoint/2010/main" val="159748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8" y="201477"/>
            <a:ext cx="11778712" cy="6369803"/>
          </a:xfrm>
        </p:spPr>
        <p:txBody>
          <a:bodyPr/>
          <a:lstStyle/>
          <a:p>
            <a:r>
              <a:rPr lang="ar-IQ" dirty="0" smtClean="0"/>
              <a:t>ثالثاً: خصوصية الرؤية: 	فالعين البشرية ساعدت الأيدي على أداء وظائفها. فالرؤية البشرية هي رؤية مجسمة، حيث يمكنها تحديد المسافات والأعماق، وهذا وضع متطور عما كان سائداً بين القردة التي كانت تقطن الأشجار، كما تستطيع العين البشرية تحديد الألوان والأحجام والأشكال والظلال بطريقة لا تتوافر لحيوان آخر، وهذه المميزات أتاحت للإنسان القدرة على السيطرة على الأشياء التي يراها بجميع أبعادها ومن ثم أمكنه الاستفادة القصوى منها، وبالتالي فقد لعبت العين واليد دوراً هاماً في تطوير البشرية. </a:t>
            </a:r>
          </a:p>
          <a:p>
            <a:r>
              <a:rPr lang="ar-IQ" dirty="0" smtClean="0"/>
              <a:t>رابعاً: اللغة: وهي أهم خاصية تشخيصية للإنسان، وهي سمة هامة للاتصال لا يتمتع أي حيوان آخر. ولكن التجارب الحديثة مع الدلافين </a:t>
            </a:r>
            <a:r>
              <a:rPr lang="en-US" dirty="0" smtClean="0"/>
              <a:t>Dolphins (</a:t>
            </a:r>
            <a:r>
              <a:rPr lang="ar-IQ" dirty="0" smtClean="0"/>
              <a:t>وهي تتشابه مع الإنسان في معدل حجم المخ مقارنة بحجم الجسم) أوضحت أننا لسنا متميزين ومتفردين في قدراتنا اللغوية حسبما كان يسود الاعتقاد في الماضي. فالإنسان أو الدولفين ليس لديه عضو خاص للغة، والأصوات التي تتصل بها تحدثها نفس الأعضاء الموجودة ـ بشكل أو بآخر ـ في كل الثدييات وهي الشفتين والأسنان وباطن الفك العلوي والسفلي واللسان والممر الأفقي والأحبال الصوتية والرئتين. وليست هناك ثدييات لا تستطيع إحداث الأصوات المختلفة، ولكن الإنسان فقط هو الذي يمكنه الاتصال من خلال اللغة، وترتكز تلك القدرة على كيفية صنع الرموز من الأصوات المختلفة، أي أن يسبغ عليها معان معينة مرتبة في مجموعات محددة يمكنها أن تكون مجموعة كبيرة من المعلومات من فرد لآخر. </a:t>
            </a:r>
          </a:p>
          <a:p>
            <a:endParaRPr lang="ar-IQ" dirty="0"/>
          </a:p>
        </p:txBody>
      </p:sp>
    </p:spTree>
    <p:extLst>
      <p:ext uri="{BB962C8B-B14F-4D97-AF65-F5344CB8AC3E}">
        <p14:creationId xmlns:p14="http://schemas.microsoft.com/office/powerpoint/2010/main" val="3602379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79" y="232475"/>
            <a:ext cx="11732217" cy="6369803"/>
          </a:xfrm>
        </p:spPr>
        <p:txBody>
          <a:bodyPr/>
          <a:lstStyle/>
          <a:p>
            <a:endParaRPr lang="ar-IQ" dirty="0" smtClean="0"/>
          </a:p>
          <a:p>
            <a:endParaRPr lang="ar-IQ" dirty="0"/>
          </a:p>
          <a:p>
            <a:r>
              <a:rPr lang="ar-IQ" dirty="0" smtClean="0"/>
              <a:t>وقد ساعدت هذه القدرة الفريدة على تطوير ثقافة بني البشر ، ومن ثم نقل هذا التراث الثقافي من جيل لآخر وبالتالي اختزال كثير من الوقت الذي كان يمكن قضاؤه لو بدأ كل جيل من الصفر ، فساعدت على تراكم التجارب والاستفادة من تجارب الآخرين والتي وصلت في أوج قوتها الآن في الاستفادة من معطيات المنهج العلمي في رفاهية الجنس البشري والسيطرة الكاملة على الطبيعة ، بل والتحكم والسيطرة على كثير من المخاطر التي تحدق بالإنسان مثل الأمراض الفتاكة التي كانت تهدد البشرية فيما مضى مثل الكوليرا والملا ريا ، بل وتمكنه أخيراً من استنساخ كائنات حية مثل، النعجة دوللي ، من خلال إحدى خلاياها الحية ، وكذلك استنساخ قرد آخر ، ولا زالت الجهود جارية لاستنساخ البشر ، على الأقل لإمكانية استنساخ أعضائهم البشرية لتكون بمثابة ، قطع عيار آدمية ، لا يرفضها الجسم البشري لأنها ستكون مخلقة من خلاياه ذاتها ...</a:t>
            </a:r>
            <a:endParaRPr lang="ar-IQ" dirty="0"/>
          </a:p>
        </p:txBody>
      </p:sp>
    </p:spTree>
    <p:extLst>
      <p:ext uri="{BB962C8B-B14F-4D97-AF65-F5344CB8AC3E}">
        <p14:creationId xmlns:p14="http://schemas.microsoft.com/office/powerpoint/2010/main" val="731867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80" y="278968"/>
            <a:ext cx="11685722" cy="6338807"/>
          </a:xfrm>
        </p:spPr>
        <p:txBody>
          <a:bodyPr/>
          <a:lstStyle/>
          <a:p>
            <a:endParaRPr lang="ar-IQ" dirty="0" smtClean="0"/>
          </a:p>
          <a:p>
            <a:endParaRPr lang="ar-IQ" dirty="0"/>
          </a:p>
          <a:p>
            <a:r>
              <a:rPr lang="ar-IQ" dirty="0" smtClean="0"/>
              <a:t>ولكن الصورة القاتمة لثورة المعلومات والاتصالات والثورة التكنولوجية التي ليس لها مثيل ، هي أنها قد تكون النهاية التي سيدمر بها الإنسان نفسه ويقضي على كل انجازاته من خلال أسلحة التدمير الشامل والتي قد تساهم في خلق أمراض ومخاطر جديدة لم تكن موجودة من قبل ، وكذلك تغيير الغطاء النباتي للأرض مما يترتب عليه اختلال التوازنات البيئية وقد ظهر آثار ذلك في تآكل طبقة الأوزون وهي التي تحيط بالغلاف الجوي وتحمينا من الأشعة فوق البنفسجية الضارة وذلك نتيجة النشاط الصناعي المتزايد وخصوصاً المرتبط بصناعة الثلاجات والمبردات عموماً ، ناهيك عن الإفراط في الكثير من القيم والمعاني الثقافية والتأكيد المتزايد على (حرية المرء) وخاصة في أنماط السلوك الجنسي المتحرر وبخاصة في الدول الغربية سواء الاتصالات الجنسية العادية أو الشاذة مما نجم عنها ظهور الكثير من الأمراض الفتاكة وبخاصة ، الايدز، الذي يحصد الملايين كل عام في شتى أنحاء المعمورة وكذلك أمراض الالتهابات الكبدية وهي تشكل بحق تحدياً كبيراً أمام مستقبل البشرية على الإطلاق. وبقول آخر، فقد ساعدت اللغة على تطوير أنماط الثقافة بأوضح معانيها ـ ولكنها تعتبر سلاحاً ذو حدين ففيه رفاهية الجنس البشري أو تدميره. </a:t>
            </a:r>
            <a:endParaRPr lang="ar-IQ" dirty="0"/>
          </a:p>
        </p:txBody>
      </p:sp>
    </p:spTree>
    <p:extLst>
      <p:ext uri="{BB962C8B-B14F-4D97-AF65-F5344CB8AC3E}">
        <p14:creationId xmlns:p14="http://schemas.microsoft.com/office/powerpoint/2010/main" val="44592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309966"/>
            <a:ext cx="11840705" cy="6338807"/>
          </a:xfrm>
        </p:spPr>
        <p:txBody>
          <a:bodyPr/>
          <a:lstStyle/>
          <a:p>
            <a:endParaRPr lang="ar-IQ" dirty="0" smtClean="0"/>
          </a:p>
          <a:p>
            <a:r>
              <a:rPr lang="ar-IQ" dirty="0" smtClean="0"/>
              <a:t>خامساً: عدم التخصص الدقيق لأعضائه الجسمية: </a:t>
            </a:r>
          </a:p>
          <a:p>
            <a:r>
              <a:rPr lang="ar-IQ" dirty="0" smtClean="0"/>
              <a:t>	تركيب بنية الإنسان لم تتخصص تخصصاً دقيقاً في أي ناحية، فليست للإنسان حوافر ولا أخفاف يمشي عليها وإنما له قدم متخصصة إلى حد ما، وليس له غطاء من فراء أو ريش أو حرافيش وإنما يغطيه جلد حساس غير محمي، ويديه ليستا مكيفتين للحفر أو التمزيق أو الضرب ولا تنتهيان بمخالب أو كعوب وكذلك حواسه الخاصة من نظر وسمع ولمس وتذوق وشم متفوقة، في بعض النواحي ولكنها مختلفة في بعضها الآخر عنها في حيوانات أقل رقياً منه... ومع ذلك تفوق الإنسان وأضاف إلى قدراته بما ابتدعه من تخصصات جسمانية ووظيفية دقيقة. فقامته المعتدلة تركت يديه حرتين، كما أن إبهامه المقابلة قد تكيفت لمعاونة أصابعه الأخرى في الإمساك والالتقاط، وكان ذلك جوهرياً بالنسبة لأعماله اليدوية ومع ذلك فإن القردة لها نفس الإبهام ولكنها ليست من البشر، كما أن فم الإنسان قد خلق خصيصاً لتأدية وظيفة الكلام ولكنه مختلف عن نظيره في القردة من حيث أجهزته العصبية والعضلية الدقيقة أكثر من اختلافها في التركيب. </a:t>
            </a:r>
          </a:p>
          <a:p>
            <a:endParaRPr lang="ar-IQ" dirty="0"/>
          </a:p>
        </p:txBody>
      </p:sp>
    </p:spTree>
    <p:extLst>
      <p:ext uri="{BB962C8B-B14F-4D97-AF65-F5344CB8AC3E}">
        <p14:creationId xmlns:p14="http://schemas.microsoft.com/office/powerpoint/2010/main" val="3956551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3987" y="108488"/>
            <a:ext cx="11949194" cy="6602278"/>
          </a:xfrm>
        </p:spPr>
        <p:txBody>
          <a:bodyPr/>
          <a:lstStyle/>
          <a:p>
            <a:r>
              <a:rPr lang="ar-IQ" dirty="0" smtClean="0"/>
              <a:t>سادساً: البناء الفريد والتخصص الدقيقة للمخ:</a:t>
            </a:r>
          </a:p>
          <a:p>
            <a:r>
              <a:rPr lang="ar-IQ" dirty="0" smtClean="0"/>
              <a:t>	فقد تخصص المخ تخصصاً كبيراً، وهو عبارة عن بصلة ضخمة من نسيج عصبي يشغل الجزء الأكبر من الجمجمة وهذا أدى إلى صغر حجم الفم والأنف ومن ثم أثر ذلك على شكل الرأس في معظم الثدييات، والجزء الصغير منه هو، المخ الخلفي، وهو لا يختلف كثيراً عن الأجزاء المقابلة لها في الثدييات العليا، أما المخ الأمامي فهو أكبر بكثير عن نظيره في القردة العليا. والسمة الهامة المميزة للإنسان هو ، وفرة ، مادة المخ ، ومع ذلك نجد أن المخ الأمامي ذاته ليس عضواً بالغ التخصص كما يتخصص جناح الطائر لوظيفة معينة ، وقد منح المخ للإنسان قدرة كبيرة على التكيف لأداء عدد كبير من الوظائف المختلفة أهمها أنه المركز الرئيسي للعمليات العظيمة التي أعطت الإنسان قدرات لم يسبقه إليها أحد ، فالمخ الأمامي هو مركز هذه الوظائف المعقدة التي نسميها الذكاء، ومن مظاهر ذلك الذكاء  الذي يختلف به عن غيره من أسلافه أو الكائنات الحية الأخرى ، هو  أولا:  القدرة على التفكير والتعليم والتخيل سواء للماضي أم الحاضر أم المستقبل، وثانيا: القدرة على إدراك أبعاد الزمن ، وثالثا: القدرة على التكيف مع البيئة والسيطرة عليها ،ورابعا: قدرة النسيج العصبي المكون للمخ على إحداث التغير الكيميائي مما يؤدي إلى حدوث الاستجابات المختلفة .. وتدل الدراسات الحديثة على أن كل الأجهزة المعقدة في المخ والأعصاب تعمل بشبكة معقدة من الاستجابة للحوافز أو لا تستجيب إطلاقاً إذا كان المثير ضعيفاً. </a:t>
            </a:r>
            <a:endParaRPr lang="ar-IQ" dirty="0"/>
          </a:p>
        </p:txBody>
      </p:sp>
    </p:spTree>
    <p:extLst>
      <p:ext uri="{BB962C8B-B14F-4D97-AF65-F5344CB8AC3E}">
        <p14:creationId xmlns:p14="http://schemas.microsoft.com/office/powerpoint/2010/main" val="278533215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1514</Words>
  <Application>Microsoft Office PowerPoint</Application>
  <PresentationFormat>ملء الشاشة</PresentationFormat>
  <Paragraphs>52</Paragraphs>
  <Slides>17</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17</vt:i4>
      </vt:variant>
    </vt:vector>
  </HeadingPairs>
  <TitlesOfParts>
    <vt:vector size="22" baseType="lpstr">
      <vt:lpstr>Arial</vt:lpstr>
      <vt:lpstr>Calibri</vt:lpstr>
      <vt:lpstr>Calibri Light</vt:lpstr>
      <vt:lpstr>Times New Roman</vt:lpstr>
      <vt:lpstr>نسق Office</vt:lpstr>
      <vt:lpstr>المحاضرة الثالثة عشرة: السمات الطبيعية والفيزيقية للإنسان العاقل: المادة: الانثروبولوجيا الطبيعية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عشرة: السمات الطبيعية والفيزيقية للإنسان العاقل: المادة: الانثروبولوجيا الطبيعية أستاذ المادة: د. رباح احمد مهدي</dc:title>
  <dc:creator>F1</dc:creator>
  <cp:lastModifiedBy>F1</cp:lastModifiedBy>
  <cp:revision>16</cp:revision>
  <dcterms:created xsi:type="dcterms:W3CDTF">2018-01-06T20:55:20Z</dcterms:created>
  <dcterms:modified xsi:type="dcterms:W3CDTF">2018-01-06T21:32:54Z</dcterms:modified>
</cp:coreProperties>
</file>