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60"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47973" y="356461"/>
            <a:ext cx="11732217" cy="6230319"/>
          </a:xfrm>
        </p:spPr>
        <p:txBody>
          <a:bodyPr/>
          <a:lstStyle/>
          <a:p>
            <a:pPr algn="r"/>
            <a:r>
              <a:rPr lang="ar-IQ" dirty="0"/>
              <a:t> المحاضرة الرابعة عشرة: نظرية التطور وأصل الإنسان </a:t>
            </a:r>
            <a:br>
              <a:rPr lang="ar-IQ" dirty="0"/>
            </a:br>
            <a:r>
              <a:rPr lang="ar-IQ" dirty="0"/>
              <a:t>المادة: الانثروبولوجيا الطبيعية</a:t>
            </a:r>
            <a:br>
              <a:rPr lang="ar-IQ" dirty="0"/>
            </a:br>
            <a:r>
              <a:rPr lang="ar-IQ" dirty="0"/>
              <a:t>أستاذ المادة: د. رباح احمد مهدي </a:t>
            </a:r>
            <a:br>
              <a:rPr lang="ar-IQ" dirty="0"/>
            </a:br>
            <a:endParaRPr lang="ar-IQ" dirty="0"/>
          </a:p>
        </p:txBody>
      </p:sp>
    </p:spTree>
    <p:extLst>
      <p:ext uri="{BB962C8B-B14F-4D97-AF65-F5344CB8AC3E}">
        <p14:creationId xmlns:p14="http://schemas.microsoft.com/office/powerpoint/2010/main" val="2274140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32475" y="402956"/>
            <a:ext cx="11685721" cy="6137329"/>
          </a:xfrm>
        </p:spPr>
        <p:txBody>
          <a:bodyPr>
            <a:normAutofit/>
          </a:bodyPr>
          <a:lstStyle/>
          <a:p>
            <a:r>
              <a:rPr lang="ar-IQ" sz="2400" b="1" dirty="0"/>
              <a:t>المقدمة: </a:t>
            </a:r>
          </a:p>
          <a:p>
            <a:r>
              <a:rPr lang="ar-IQ" sz="2400" b="1" dirty="0"/>
              <a:t>	هناك عدة نظريات حاولت أن تحل لغز اصل الحياة وأهم هذه النظريات جميعاً هي نظرية التطور </a:t>
            </a:r>
            <a:r>
              <a:rPr lang="en-US" sz="2400" b="1" dirty="0"/>
              <a:t>Evolution </a:t>
            </a:r>
            <a:r>
              <a:rPr lang="ar-IQ" sz="2400" b="1" dirty="0"/>
              <a:t>والتي سنعرض جوانبها المختلفة الآن : معناها والمبادئ أو الأسس التي ترتكز عليها ، وأشكال الحياة على سطح الأرض منذ البداية ، ثم تطور الكائنات الحية حتى نصل إلى الإنسان والذي يمثل بحق قمة شجرة التطور وذلك بتفرده عن بقية الكائنات الحية وسوف نلقى مزيداً من الضوء على تلك العلاقات التي تربط الإنسان وباقي تلك الكائنات وكذلك على سمات الإنسان العاقل ... وأخيراً سنعرض وجهتي النظر تجاه هذه النظرية سواء المؤيدة لها أو المعارضة وكيفية التوفيق بينها وبين التعاليم الدينية بالدرجة الأولى. </a:t>
            </a:r>
          </a:p>
          <a:p>
            <a:r>
              <a:rPr lang="ar-IQ" sz="2400" b="1" dirty="0"/>
              <a:t>مفهوم نظرية التطور:</a:t>
            </a:r>
          </a:p>
          <a:p>
            <a:r>
              <a:rPr lang="ar-IQ" sz="2400" b="1" dirty="0"/>
              <a:t>حتى منتصف القرن التاسع عشر، كان يسود الاعتقاد أن كل نوع من الأنواع قد خلق مستقلاً، وأن خلق الإنسان كانت النهاية التي توجت أعمال الخلق، وبناءاً على ذلك فالأنواع ثابتة لا تتغير ولا تتطور ولا تتبدل، وكل نوع خلق هكذا منذ البداية.</a:t>
            </a:r>
          </a:p>
        </p:txBody>
      </p:sp>
    </p:spTree>
    <p:extLst>
      <p:ext uri="{BB962C8B-B14F-4D97-AF65-F5344CB8AC3E}">
        <p14:creationId xmlns:p14="http://schemas.microsoft.com/office/powerpoint/2010/main" val="2252027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63471" y="340963"/>
            <a:ext cx="11763213" cy="6183823"/>
          </a:xfrm>
        </p:spPr>
        <p:txBody>
          <a:bodyPr/>
          <a:lstStyle/>
          <a:p>
            <a:r>
              <a:rPr lang="ar-IQ" b="1" dirty="0"/>
              <a:t>وفي سنة 1859 أظهر داروين خطأ هذه العقيدة وأوضح أن الأنواع المختلفة أكانت نباتات أم حيوانات ومنها الإنسان ، قد نشأت تدرجاً عن طريق الاحتفاظ بمختلف التحولات التي تنشأ في أفراد كل منها ، وقد استغرق ذلك التحول أحقاباً طويلة جداً وفقاً لما يقتضيه تأثر سنن طبيعية دائمة التأثير في طبائع الأحياء ، وقد أوضح داروين أنه بإمكان الإنسان أن يبتكر في السلالات الداجنة من صور مستحدثة بالانتخاب الصناعي ، بينما أمكن للطبيعة أن تستحدث مثله بالانتخاب الطبيعي وإن الانتخاب الطبيعي أبطأ أثراً في تحول لأحياء من الانتخاب الصناعي.  </a:t>
            </a:r>
          </a:p>
          <a:p>
            <a:r>
              <a:rPr lang="ar-IQ" b="1" dirty="0"/>
              <a:t>	وهنا يمكن القول إن التطور </a:t>
            </a:r>
            <a:r>
              <a:rPr lang="en-US" b="1" dirty="0"/>
              <a:t>Evolution </a:t>
            </a:r>
            <a:r>
              <a:rPr lang="ar-IQ" b="1" dirty="0"/>
              <a:t>يشير إلى الانتقال البطيء من الحالة الدنيا إلى الحالة العليا، ويتضمن هذا المفهوم العديد من المفاهيم عن التقدم الزمني، فليس هناك شيء ثابت أو استاتيكي، فالتطور يحمل فكرة الانتقال من حالة إلى أخرى وفقاً لخطة معينة ولكنه يعكس أحياناً فشل الخطة فشل وقتي وهو يختلف في درجة سرعته أو تقدمه. فتطور أو نمو نبات من بذرة وتفتح زهرة من برعم وتحول الجنين إلى شخص بالغ، كل ذلك يعتبر أمثلة على أنماط سريعة للتطور، كما أن التغيرات والتطورات التي تحدث لكوكب ما تعتبر بطيئة جداً، وتاريخ النجوم أو النظام الشمسي يبدو أنه يقدم تفسيراً لما يدور في العالم عموماً، وتاريخ البشرية يوضح نفس هذه العملية من الجانب الروحي والعقلي، ومن ثم فإن الوجود كله ـ</a:t>
            </a:r>
          </a:p>
        </p:txBody>
      </p:sp>
    </p:spTree>
    <p:extLst>
      <p:ext uri="{BB962C8B-B14F-4D97-AF65-F5344CB8AC3E}">
        <p14:creationId xmlns:p14="http://schemas.microsoft.com/office/powerpoint/2010/main" val="3600577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8490" y="247972"/>
            <a:ext cx="11856202" cy="6261315"/>
          </a:xfrm>
        </p:spPr>
        <p:txBody>
          <a:bodyPr>
            <a:normAutofit/>
          </a:bodyPr>
          <a:lstStyle/>
          <a:p>
            <a:r>
              <a:rPr lang="ar-IQ" sz="2400" b="1" dirty="0"/>
              <a:t>بما فيه الإنسان ـ يعتبر في عملية تطور مستمر عبر العصور من الأقل إلى الأكثر ومن الأسوأ للأحسن ومن الحسن إلى الأفضل ومن الشكل الأولى البدائي إلى الكمال. والفكرة السائدة والأكثر قبولاً الآن هي أن أسلاف كل أنواع الكائنات الحية الموجودة الآن على الأرض قد نشأت وتطورت تدريجياً من المادة غير الحية في مرحلة قديمة جداً من التاريخ الجيولوجي للأرض ، كما تدل كل الشواهد الآن على أن حلقة الوصل بين المواد غير العضوية والمادة الحية قد يتطلب تكونها سلسلة معقدة متشابكة من عمليات التطور استغرقت فترة طويلة من الزمن تقدر بملايين أو حتى مئات الملايين من السنين ، ولكن لا يوجد لدينا دليل الآن على أن هناك حياة جديدة ما زالت تتطور من المادة غير الحية على الرغم من أن ذلك حدث في الماضي السحيق ، والسبب في ذلك أن الحياة نشأت بمحض الصدفة نتيجة سلسلة من التفاعلات الكيميائية النادرة الحدوث لدرجة أنها لن تتكرر بعد ذلك خلال الزمن الجيولوجي ، وقد أوضح ذلك تشارلز داروين عام 1871 عندما ذكر أن كل الظروف التي تساعد على ظهور كائن حي لأول مرة موجودة الآن مثلما كانت موجودة في السابق ،</a:t>
            </a:r>
          </a:p>
        </p:txBody>
      </p:sp>
    </p:spTree>
    <p:extLst>
      <p:ext uri="{BB962C8B-B14F-4D97-AF65-F5344CB8AC3E}">
        <p14:creationId xmlns:p14="http://schemas.microsoft.com/office/powerpoint/2010/main" val="3159796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973" y="278970"/>
            <a:ext cx="11747715" cy="6369804"/>
          </a:xfrm>
        </p:spPr>
        <p:txBody>
          <a:bodyPr/>
          <a:lstStyle/>
          <a:p>
            <a:r>
              <a:rPr lang="ar-IQ" b="1" dirty="0"/>
              <a:t>ولكن الصدفة وحدها يومئذ والتي جمعت كل أنواع الأمونيا وأملاح الفسفور والضوء والحرارة والكهرباء قد ساعدت على تكوين مركب من البروتين ، ولكن هذه الصدفة لم توجد الآن ، فلن تظهر حياة بدائية جديدة في وجود نظام قائم من الحياة وذلك لأن كليهما يمكن أن يتطور فقط من مواد عضوية معقدة نسبياً . وهناك العديد من العوامل التي تؤدي إلى التطور ونشوء الأنواع وهي:</a:t>
            </a:r>
          </a:p>
          <a:p>
            <a:r>
              <a:rPr lang="ar-IQ" b="1" dirty="0"/>
              <a:t>أ ـ	الوراثة: ومؤداها أن الشبيه يأتي بمشابهه، فالسناجب مثلاً لا تلد كلاباً، بل سناجب، أي أن صغار كل نوع تشابه آباءها، وينطبق ذلك على النبات والحيوان. </a:t>
            </a:r>
          </a:p>
          <a:p>
            <a:r>
              <a:rPr lang="ar-IQ" b="1" dirty="0"/>
              <a:t>ب ـ	التحول: فأفراد كل نوع تتشابه ولا تتماثل، أي لا تكون نسخة مطابقة لأصولها، فهي تشابه آباءها ولكن لا تماثلهم، ففي بطن السناجب مثلاً لا يوجد اثنين متماثلين تماماً، وإذا تشابه الجميع حتى في اللون، فإنها تختلف في الظلال التي يمتد فيها اللون. </a:t>
            </a:r>
          </a:p>
          <a:p>
            <a:r>
              <a:rPr lang="ar-IQ" b="1" dirty="0"/>
              <a:t>ج ـ	التوالد: إن ما يولد من النبات والحيوان أكثر مما يقدر له البقاء، فالطبيعة تسرف في الإيجاد، كما تسرف في الإفناء.</a:t>
            </a:r>
          </a:p>
          <a:p>
            <a:endParaRPr lang="ar-IQ" b="1" dirty="0"/>
          </a:p>
        </p:txBody>
      </p:sp>
    </p:spTree>
    <p:extLst>
      <p:ext uri="{BB962C8B-B14F-4D97-AF65-F5344CB8AC3E}">
        <p14:creationId xmlns:p14="http://schemas.microsoft.com/office/powerpoint/2010/main" val="2379409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8" y="371960"/>
            <a:ext cx="11871702" cy="6292312"/>
          </a:xfrm>
        </p:spPr>
        <p:txBody>
          <a:bodyPr/>
          <a:lstStyle/>
          <a:p>
            <a:r>
              <a:rPr lang="ar-IQ" b="1" dirty="0"/>
              <a:t>د ـ	الصراع من أجل البقاء: فكل نبات أو حيوان يظهر إلى حيز الوجود، ينبغي له أن يسعى إلى الرزق وأن يصارع غيره على ضرورات الحياة.</a:t>
            </a:r>
          </a:p>
          <a:p>
            <a:r>
              <a:rPr lang="ar-IQ" b="1" dirty="0"/>
              <a:t>هـ ـ	البقاء للأصلح: فالأفراد الذين يكون بنائهم أقوى هم أكثر قدرة على مقاومة تطورات الطبيعة، وبالتالي فهم أكثر قابلية على البقاء والقدرة على ان تنتج نسلاً يرث صفاتها التي مكنته من الحياة والوجود، وباستمرار فعل هذه العوامل الخمسة، أمكن للأحياء أن تعمر سطح الأرض جميعاً. وإذا كان تشارلز داروين هو مؤسس نظرية التطور الحديثة، إلا أن بدايات هذه النظرية ترجع إلى القرن السادس عشر الميلادي، ومنها نظرية أراسموس داروين (1731 ـ 1802) ، وهو جد تشارلز داروين ، وقدم نظرية بالاشتراك مع العالم الفرنسي كومت دي بوفون (1707 ـ 1788) والتي مؤداها أن الأحياء تكتسب صفات معينة خلال تكيفها مع البيئة ، وتنتقل هذه الصفات إلى الأجيال التالية عن طريق الوراثة ، فمثلاً تكتسب بعض الحيوانات المتعرضة للصدمات والجروح جلوداً تشبه الدرع ، ثم تنتقل هذه الصفة إلى أنسالها وهناك أيضاً نظرية لامارك (1744 ـ 1829) وهي نظرية مشابهة للنظرية السابقة بفارق بسيط وهو أنه أعتبر حاجات الكائن هي العامل الأول في التطور، فمثلاً استطال عنق الزرافة بعد دوام محاولتها الوصول إلى أوراق الأشجار العالية، وتكيف أقدام البط بشكلها المعروف بعد سباحتها في المياه ، وبالمقابل تضمر الأعضاء التي لا تستعملها الأحياء ولا تحتاج إليها. إلا أن معالم وبراهين وأسس تلك النظرية اكتملت في عهد تشارلز داروين. لقد ظهرت هذه النظرية في آفاق المفكرين في بلاد اليونان </a:t>
            </a:r>
          </a:p>
        </p:txBody>
      </p:sp>
    </p:spTree>
    <p:extLst>
      <p:ext uri="{BB962C8B-B14F-4D97-AF65-F5344CB8AC3E}">
        <p14:creationId xmlns:p14="http://schemas.microsoft.com/office/powerpoint/2010/main" val="4221342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340963"/>
            <a:ext cx="11856203" cy="6183823"/>
          </a:xfrm>
        </p:spPr>
        <p:txBody>
          <a:bodyPr/>
          <a:lstStyle/>
          <a:p>
            <a:r>
              <a:rPr lang="ar-IQ" b="1" dirty="0"/>
              <a:t>في القرن الخامس ق.م. واكتملت خطوطها الرئيسية على يد العالم دارون في القرن التاسع عشر الذي نشر كتابه المشهور أصل الأنواع </a:t>
            </a:r>
            <a:r>
              <a:rPr lang="en-US" b="1" dirty="0"/>
              <a:t>Origin of Species </a:t>
            </a:r>
            <a:r>
              <a:rPr lang="ar-IQ" b="1" dirty="0"/>
              <a:t>عام 1859 الذي تكلم فيه عن التطور الطبيعي للكائنات الحية عبر العصور. وبالرغم من أن هذه النظرية خاصة بعلم الأحياء إلا أنها استمدت أقوى براهينها من علم طبقات الأرض وعلم المتحجرات، مؤكدة بان هناك شبه بين بعض الأحياء من خلال ملاحظة أن بعضها أرقى من الآخر في تركيبها العضوي وفي وظائفها الفسيولوجية بحيث تستطيع ترتيبها ترتيباً تصاعدياً من البسيط إلى المعقد ومن البدائي إلى الراقي. فإذا أخذنا ظاهرة التكاثر مثلاً لوجدنا الكائنات الحية منها ما يتكاثر بالانقسام (الخلايا الأميبية) أو خلايا (المونيلا) ومنها ما يتكاثر بالتبرعم مثل الإسفنج والمرجان ومنها ما يتكاثر بالزواج ومن النوع الأخير ما يتم الاتصال بينها خارج الجسم كالأسماك التي تلقح بيضها بالماء ثم الكائنات التي تضع بيضها وترعاه خارج جسمها ومنها ما يحتفظ بالبيض داخل جسمها حتى يتم تكوين الجنين ويوضع المولود ويربى حتى يكبر، وهناك سجل المتحجرات الذي يوضح متحجرات الأحياء عبر العصور. كل هذه الأدلة والقرائن تدل على أن جميع الأحياء تشترك في أصل واحد في النشأة. </a:t>
            </a:r>
          </a:p>
        </p:txBody>
      </p:sp>
    </p:spTree>
    <p:extLst>
      <p:ext uri="{BB962C8B-B14F-4D97-AF65-F5344CB8AC3E}">
        <p14:creationId xmlns:p14="http://schemas.microsoft.com/office/powerpoint/2010/main" val="1759173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8489" y="232476"/>
            <a:ext cx="11949192" cy="6338806"/>
          </a:xfrm>
        </p:spPr>
        <p:txBody>
          <a:bodyPr>
            <a:normAutofit/>
          </a:bodyPr>
          <a:lstStyle/>
          <a:p>
            <a:r>
              <a:rPr lang="ar-IQ" sz="2800" b="1" dirty="0"/>
              <a:t>وخلال القرن السابع عشر قام العالم الإنكليزي وليم سمث بجمع المتحجرات النباتية والحيوانية وسجلها وصنفها حسب الطبقات التي وجدت فيها واستنتج من ذلك أن نفس النوع يظهر باستمرار في نفس الطبقة الجيولوجية في كافة أنحاء الجزر البريطانية ، ولاحظ أن كل طبقة من الطبقات الرسوبية تمتاز بمجموعات خاصة من المتحجرات تنفرد بها عن الطبقات التي فوقها ولاحظ سمث أن الطبقات الرسوبية السفلى تحتوي على متحجرات لأنواع بسيطة من الأحياء بينما الطبقات التي فوقها تحتوي المتحجرات لأنواع أبعد من البساطة وأقرب إلى التعقيد حتى تصل إلى الطبقة السطحية ، وهناك علاقة إحيائية وتشريحية تربط بين أحياء طبقة والطبقة التي قبلها بالطبقة التي بعدها بحيث تؤلف سلسلة واحدة متعاقبة ومتصلة من الأحياء وهذه الرابطة هي التطور . </a:t>
            </a:r>
          </a:p>
        </p:txBody>
      </p:sp>
    </p:spTree>
    <p:extLst>
      <p:ext uri="{BB962C8B-B14F-4D97-AF65-F5344CB8AC3E}">
        <p14:creationId xmlns:p14="http://schemas.microsoft.com/office/powerpoint/2010/main" val="974667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0481" y="309966"/>
            <a:ext cx="11856203" cy="6323309"/>
          </a:xfrm>
        </p:spPr>
        <p:txBody>
          <a:bodyPr>
            <a:normAutofit/>
          </a:bodyPr>
          <a:lstStyle/>
          <a:p>
            <a:r>
              <a:rPr lang="ar-IQ" sz="2400" b="1" dirty="0"/>
              <a:t>جارلس روبرت داروين (</a:t>
            </a:r>
            <a:r>
              <a:rPr lang="en-US" sz="2400" b="1" dirty="0"/>
              <a:t>Charles Robert Darwin):</a:t>
            </a:r>
          </a:p>
          <a:p>
            <a:r>
              <a:rPr lang="en-US" sz="2400" b="1" dirty="0"/>
              <a:t>	</a:t>
            </a:r>
            <a:r>
              <a:rPr lang="ar-IQ" sz="2400" b="1" dirty="0"/>
              <a:t>عالم إنكليزي اشتهر بنظرية التطور ومبدأ الانتخاب الطبيعي حول نشأة الإنسان. ولد في لندن عام 1809 وتوفي عام 1882 أهتم دارون بالتاريخ الطبيعي أثناء دراسته للطب ثم اللاهوت، وأثناء دراسته تميز كباحث جيولوجي وعالم حيوان وأثناء ملاحظاته للأحياء قام داروين بدراسة التحول في الكائنات الحية عن طريق الطفرات وبالتالي طور نظريته الشهيرة في الانتخاب الطبيعي التي نشرها في كتابه المشهور (أصل الأنواع) الذي نشر عام 1859، عين دارون عضواً في المجمع العلمي الملكي البريطاني وتابع أبحاثه وتأليفه للكتب عن النباتات والحيوانات. توفي عام 1882 ودفن في كاتدرائية وستمنستر إلى جانب كل من هرتشل ونيوتن.	يعد داروين من أشهر علماء الأحياء، ألف عدة كتب في هذا الميدان لكن نظريته المشهورة وجهت لها انتقادات كثيرة وخصوصاً من قبل رجال الدين في جميع أنحاء العالم.</a:t>
            </a:r>
          </a:p>
        </p:txBody>
      </p:sp>
    </p:spTree>
    <p:extLst>
      <p:ext uri="{BB962C8B-B14F-4D97-AF65-F5344CB8AC3E}">
        <p14:creationId xmlns:p14="http://schemas.microsoft.com/office/powerpoint/2010/main" val="666762586"/>
      </p:ext>
    </p:extLst>
  </p:cSld>
  <p:clrMapOvr>
    <a:masterClrMapping/>
  </p:clrMapOvr>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18</TotalTime>
  <Words>663</Words>
  <Application>Microsoft Office PowerPoint</Application>
  <PresentationFormat>ملء الشاشة</PresentationFormat>
  <Paragraphs>18</Paragraphs>
  <Slides>9</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9</vt:i4>
      </vt:variant>
    </vt:vector>
  </HeadingPairs>
  <TitlesOfParts>
    <vt:vector size="13" baseType="lpstr">
      <vt:lpstr>Century Gothic</vt:lpstr>
      <vt:lpstr>Tahoma</vt:lpstr>
      <vt:lpstr>Wingdings 3</vt:lpstr>
      <vt:lpstr>شريحة</vt:lpstr>
      <vt:lpstr> المحاضرة الرابعة عشرة: نظرية التطور وأصل الإنسان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الرابعة عشرة: نظرية التطور وأصل الإنسان  المادة: الانثروبولوجيا الطبيعية أستاذ المادة: د. رباح احمد مهدي  </dc:title>
  <dc:creator>F1</dc:creator>
  <cp:lastModifiedBy>F1</cp:lastModifiedBy>
  <cp:revision>11</cp:revision>
  <dcterms:created xsi:type="dcterms:W3CDTF">2018-01-09T12:22:06Z</dcterms:created>
  <dcterms:modified xsi:type="dcterms:W3CDTF">2018-01-09T12:40:39Z</dcterms:modified>
</cp:coreProperties>
</file>