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45" d="100"/>
          <a:sy n="45" d="100"/>
        </p:scale>
        <p:origin x="78"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1/9/2018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56461" y="685799"/>
            <a:ext cx="11499741" cy="5885482"/>
          </a:xfrm>
        </p:spPr>
        <p:txBody>
          <a:bodyPr/>
          <a:lstStyle/>
          <a:p>
            <a:pPr algn="r"/>
            <a:r>
              <a:rPr lang="ar-IQ" dirty="0"/>
              <a:t> المحاضرة الخامسة عشرة: اسس ومبادئ النظرية التطورية:</a:t>
            </a:r>
            <a:br>
              <a:rPr lang="ar-IQ" dirty="0"/>
            </a:br>
            <a:r>
              <a:rPr lang="ar-IQ" dirty="0"/>
              <a:t>المادة: الانثروبولوجيا الطبيعية</a:t>
            </a:r>
            <a:br>
              <a:rPr lang="ar-IQ" dirty="0"/>
            </a:br>
            <a:r>
              <a:rPr lang="ar-IQ" dirty="0"/>
              <a:t>أستاذ المادة: د. رباح احمد مهدي</a:t>
            </a:r>
            <a:br>
              <a:rPr lang="ar-IQ" dirty="0"/>
            </a:br>
            <a:endParaRPr lang="ar-IQ" dirty="0"/>
          </a:p>
        </p:txBody>
      </p:sp>
    </p:spTree>
    <p:extLst>
      <p:ext uri="{BB962C8B-B14F-4D97-AF65-F5344CB8AC3E}">
        <p14:creationId xmlns:p14="http://schemas.microsoft.com/office/powerpoint/2010/main" val="1063607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0481" y="185980"/>
            <a:ext cx="11778711" cy="6431796"/>
          </a:xfrm>
        </p:spPr>
        <p:txBody>
          <a:bodyPr/>
          <a:lstStyle/>
          <a:p>
            <a:r>
              <a:rPr lang="ar-IQ" dirty="0"/>
              <a:t>1ـ	جميع الأحياء (إنسان، حيوان، نبات) تنتمي إلى أصل واحد في النشأة. </a:t>
            </a:r>
          </a:p>
          <a:p>
            <a:r>
              <a:rPr lang="ar-IQ" dirty="0"/>
              <a:t>2ـ	حدث تغير في الأصل استلزمته ظروف البيئة المتغيرة وانتقل هذا التغير بالوراثة من الأصل إلى الخلف. </a:t>
            </a:r>
          </a:p>
          <a:p>
            <a:r>
              <a:rPr lang="ar-IQ" dirty="0"/>
              <a:t>3ـ الفرع بعده عدة أجيال يختلف عن أصله ويكون أصلاً آخر لفروع أخرى تتفرع منه.</a:t>
            </a:r>
          </a:p>
          <a:p>
            <a:r>
              <a:rPr lang="ar-IQ" dirty="0"/>
              <a:t>4ـ	التغير الذي أنتاب الكائن الحي لم يحدث صدفة بل حدث ليلائم تغيراً آخر حدث في البيئة الطبيعية مثل طغيان مياه البحر على مساحات كبيرة من اليابسة أو انحساره وتغير في درجات الحرارة وحدوث حالات جفاف ومطر كل هذا يحدث تغير في الحياة الموجودة على سطح الأرض.</a:t>
            </a:r>
          </a:p>
          <a:p>
            <a:r>
              <a:rPr lang="ar-IQ" dirty="0"/>
              <a:t>5ـ	أتضح لدوران أن أفراد النوع الواحد لا يشبه بعضه البعض الآخر تمام الشبه حتى ولو كانوا توائم؟ هناك تنوع داخل أفراد النوع الواحد وهذه التنوعات تحتوي على مجال واسع من درجات التفاوت في الصفات الوراثية الكثيرة التي يتصف بها الكائن الحي فعندما تبدأ الطبيعة في التغير يظهر أثر هذا التغير بعد وقت طويل قد يمتد لآلاف السنين وأثناء ذلك تبدأ عملية الاختبار الطبيعي فتختار البيئة أثناء تغيرها الصفات التي تلائمها من التنوعات الموجودة داخل أفراد النوع الواحد من الأحياء أي تختار الأفراد الذين يتصفون بصفات معينة تلائم ظروفها المتغيرة فتبقي على الأفراد الذين هم أصلح ما يكونون وهذا هو الذي سماه دارون (بالبقاء للأصلح) لأن الأفراد الذين لا يمتازون بصفات ملائمة للبيئة لا يستطيعون المقاومة لعدم توافق صفاتهم مع البيئة الجديدة وبالتالي يتم فنائهم ، وفي الوقت نفسه تشجع البيئة الصفات الملائمة وتزيل الصفات غير الملائمة وتقوي الأولى بالاستعمال وتضعف الثانية بالإهمال. </a:t>
            </a:r>
          </a:p>
          <a:p>
            <a:r>
              <a:rPr lang="ar-IQ" dirty="0"/>
              <a:t>6ـ	الصفات الملائمة تساعد الكائن الحي على البقاء لأنها تنتقل من السلف إلى الخلف بالوراثة. </a:t>
            </a:r>
          </a:p>
          <a:p>
            <a:r>
              <a:rPr lang="ar-IQ" dirty="0"/>
              <a:t>7ـ	تنتقل الصفات الوراثية بنشاط خلايا معينة تحوي كائنات عضوية تسمى الكروموسومات تتحكم في الوراثة. </a:t>
            </a:r>
          </a:p>
          <a:p>
            <a:endParaRPr lang="ar-IQ" dirty="0"/>
          </a:p>
        </p:txBody>
      </p:sp>
    </p:spTree>
    <p:extLst>
      <p:ext uri="{BB962C8B-B14F-4D97-AF65-F5344CB8AC3E}">
        <p14:creationId xmlns:p14="http://schemas.microsoft.com/office/powerpoint/2010/main" val="1880038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94468" y="325464"/>
            <a:ext cx="11670224" cy="6152828"/>
          </a:xfrm>
        </p:spPr>
        <p:txBody>
          <a:bodyPr/>
          <a:lstStyle/>
          <a:p>
            <a:r>
              <a:rPr lang="ar-IQ" b="1" dirty="0"/>
              <a:t>8ـ	توجد داخل الكروموسومات وحدات أصغر تسمى (عوامل الوراثة أو الجينات) وهذه العوامل تتحد من الوالدين في البيضة الملقحة وتشكل المخلوق الجديد (الجنين) فيكون إنسان أو حيوان، ويكون هذا الإنسان أشقر أو أسمر أو أزرق العينين أو ذكياً أو غبياً. </a:t>
            </a:r>
          </a:p>
          <a:p>
            <a:r>
              <a:rPr lang="ar-IQ" b="1" dirty="0"/>
              <a:t>9ـ	الامتزاج بين الجينات ينتهي بتجانس أفراد السلالة الواحدة أو النوع الواحد ولكنه لا يكون تاماً بل يسمح بوجود مجال واسع من التنوعات في الصفات المختلفة ينتهي ببعض أفرادها إلى ظهور صفات جديدة ظهوراً فجائياً يسمى (بالطفرة). </a:t>
            </a:r>
          </a:p>
          <a:p>
            <a:r>
              <a:rPr lang="ar-IQ" b="1" dirty="0"/>
              <a:t>10ـ	تسمى الصفات الطافرة بالطفرات وهذه الطفرات تكون في الأفراد الذين تظهر فيهم هذه الصفات وتختلف عن النوع الذي ينتمي إليه الوالدان وتكون نوعاً جديداً يرتبط بالنوع السابق برابطة الاشتراك في الأصل الواحد وهكذا يقوي النوع الجديد ويزداد بعداً عن النوع الذي تفرع منه حتى يدخل في دائرة جنس جديد آخر. </a:t>
            </a:r>
          </a:p>
          <a:p>
            <a:endParaRPr lang="ar-IQ" b="1" dirty="0"/>
          </a:p>
        </p:txBody>
      </p:sp>
    </p:spTree>
    <p:extLst>
      <p:ext uri="{BB962C8B-B14F-4D97-AF65-F5344CB8AC3E}">
        <p14:creationId xmlns:p14="http://schemas.microsoft.com/office/powerpoint/2010/main" val="226910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5464" y="371960"/>
            <a:ext cx="11623729" cy="6168326"/>
          </a:xfrm>
        </p:spPr>
        <p:txBody>
          <a:bodyPr/>
          <a:lstStyle/>
          <a:p>
            <a:r>
              <a:rPr lang="ar-IQ" b="1" dirty="0"/>
              <a:t>ومن ابرز مبادئ النظرية التطورية هي:                  :</a:t>
            </a:r>
          </a:p>
          <a:p>
            <a:r>
              <a:rPr lang="ar-IQ" b="1" dirty="0"/>
              <a:t>1ـ	مبدأ الصدفة: </a:t>
            </a:r>
          </a:p>
          <a:p>
            <a:r>
              <a:rPr lang="ar-IQ" b="1" dirty="0"/>
              <a:t>	في هذا المبدأ يرى أصحاب النظرية التطورية بأن المواد غير العضوية تتحول إلى مواد عضوية بمرور الزمن وبفعل العمليات الكيميائية المعقدة التي تؤدي إلى تخليق المواد العضوية وتحولها إلى الأحماض الأمينية وبالتالي تتكون الكائنات ذات الخلية الواحدة. كل هذه الأمور حدثت بالصدفة، ثم تحولت هذه الخلية الأحادية إلى الأشكال المتعددة التي لا تعد ولا تحصى من أشكال الحياة التي نراها حالياً نتيجة التطور.	ومن وسائل المنافسة بين الأحياء التكاثر لتأمين النوع وكلما تعرض النوع لأخطار أكثر وأكبر زاد نسله زيادة كبيرة ويجب أن يكون قوياً وقادراً على التكيف مع البيئة الشديدة الإحساس بالخطر. فهي بمثابة تصفية ونتيجتها إيجابية لأنها تزيح غير اللائقين وتبقي على الأقوياء ولكنها لا تظهر أنواعاً جديدة لأن الأنواع الجديدة لا تظهر إلا بالصدفة وهذا يحتاج إلى عدد كبير من الأفراد. وهذا يعني أن هذه الصدفة تكون غير واضحة في الجنس البشري وتبدو أكثر وضوحاً في الحشرات لأنها أكثر عدداً من اللبائن وأسرع زمناً فمثلاً نلاحظ في البكتريا والأحياء ذات الخلية الواحدة، وكذلك الحشرات التي تضع عدد من البيوض تصل إلى الألف بيضة في الدقيقة وكذلك ملكة النحل تضع أكثر من نصف مليون بيضة، والسمك يضع أكثر من (4) ملايين بيضة وهكذا لأجل المحافظة على النوع بهذه الطريقة.</a:t>
            </a:r>
          </a:p>
          <a:p>
            <a:endParaRPr lang="ar-IQ" b="1" dirty="0"/>
          </a:p>
        </p:txBody>
      </p:sp>
    </p:spTree>
    <p:extLst>
      <p:ext uri="{BB962C8B-B14F-4D97-AF65-F5344CB8AC3E}">
        <p14:creationId xmlns:p14="http://schemas.microsoft.com/office/powerpoint/2010/main" val="90493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3471" y="201478"/>
            <a:ext cx="11701221" cy="6416298"/>
          </a:xfrm>
        </p:spPr>
        <p:txBody>
          <a:bodyPr/>
          <a:lstStyle/>
          <a:p>
            <a:r>
              <a:rPr lang="ar-IQ" b="1" dirty="0"/>
              <a:t>2ـ	مبدأ الانتخاب الطبيعي: </a:t>
            </a:r>
            <a:r>
              <a:rPr lang="en-US" b="1" dirty="0"/>
              <a:t>Natural Selection</a:t>
            </a:r>
          </a:p>
          <a:p>
            <a:r>
              <a:rPr lang="en-US" b="1" dirty="0"/>
              <a:t>	</a:t>
            </a:r>
            <a:r>
              <a:rPr lang="ar-IQ" b="1" dirty="0"/>
              <a:t>فعلى الرغم من عدم أبدية الحياة للكائنات الحية إلا أن النباتات والحيوانات تنتج كائنات تماثلها وعلى الرغم من موت كل كائن عضوي إلا أن نوعه يستمر في البقاء من خلال أحفاده، وبهذه الطريقة طورت الطبيعة عدة أنواع من الكائنات الحية التي نراها في الوقت الحاضر.</a:t>
            </a:r>
          </a:p>
          <a:p>
            <a:r>
              <a:rPr lang="ar-IQ" b="1" dirty="0"/>
              <a:t> فكل جيل ينتج صغاراً تماثله ولكن هذه الصغار تختلف اختلافاً طفيفاً عن بعضها البعض الآخر وعن والديها ثم اختارت الطبيعة أحد الصغار لتتوالد وتتكاثر ودمرت الأخرى. وتختار الطبيعة هذه الكائنات تلقائياً خلال صراع هذه الكائنات من أجل البقاء. ففي عالم الكائنات الحية يوجد تنافس شديد على الطعام والضوء والهواء فالحيوانات تأكل النباتات وبعضها يأكل الحيوانات الأخرى وتتحمل الحيوانات والنباتات العديد من المخاطر لكي تعيش وتتكاثر. فالعناصر التي لديها مقومات التفوق تستطيع التحمل والتكاثر ونقل هذه السمات لصغارها. ومن ثم يعمل الانتخاب الطبيعي على استئصال الكائنات الضعيفة وتحافظ على الكائنات التي تتمتع باللياقة والقدرة على البقاء.	فالاختيار الطبيعي هو نتيجة للصراع بين الأحياء وهناك سر من أجل البقاء، حيث يذكر دارون أن مواد الطبيعة (الطعام) في أية بيئة من البيئات محدودة ولا تكفي لجميع الأحياء التي تعيش فيها وعليه لابد من المنافسة للحصول على الموارد التي تحقق ديمومة البقاء ونتيجة لهذا التنافس لا يبقى من الأحياء إلا أقواها.</a:t>
            </a:r>
          </a:p>
          <a:p>
            <a:endParaRPr lang="ar-IQ" b="1" dirty="0"/>
          </a:p>
        </p:txBody>
      </p:sp>
    </p:spTree>
    <p:extLst>
      <p:ext uri="{BB962C8B-B14F-4D97-AF65-F5344CB8AC3E}">
        <p14:creationId xmlns:p14="http://schemas.microsoft.com/office/powerpoint/2010/main" val="1622610101"/>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8</TotalTime>
  <Words>22</Words>
  <Application>Microsoft Office PowerPoint</Application>
  <PresentationFormat>ملء الشاشة</PresentationFormat>
  <Paragraphs>17</Paragraphs>
  <Slides>5</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5</vt:i4>
      </vt:variant>
    </vt:vector>
  </HeadingPairs>
  <TitlesOfParts>
    <vt:vector size="9" baseType="lpstr">
      <vt:lpstr>Century Gothic</vt:lpstr>
      <vt:lpstr>Tahoma</vt:lpstr>
      <vt:lpstr>Wingdings 3</vt:lpstr>
      <vt:lpstr>شريحة</vt:lpstr>
      <vt:lpstr> المحاضرة الخامسة عشرة: اسس ومبادئ النظرية التطورية: المادة: الانثروبولوجيا الطبيعية أستاذ المادة: د. رباح احمد مهدي </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الخامسة عشرة: اسس ومبادئ النظرية التطورية: المادة: الانثروبولوجيا الطبيعية أستاذ المادة: د. رباح احمد مهدي </dc:title>
  <dc:creator>F1</dc:creator>
  <cp:lastModifiedBy>F1</cp:lastModifiedBy>
  <cp:revision>5</cp:revision>
  <dcterms:created xsi:type="dcterms:W3CDTF">2018-01-09T12:42:41Z</dcterms:created>
  <dcterms:modified xsi:type="dcterms:W3CDTF">2018-01-09T13:45:00Z</dcterms:modified>
</cp:coreProperties>
</file>