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4" r:id="rId9"/>
    <p:sldId id="265" r:id="rId10"/>
    <p:sldId id="266"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53" autoAdjust="0"/>
    <p:restoredTop sz="94660"/>
  </p:normalViewPr>
  <p:slideViewPr>
    <p:cSldViewPr snapToGrid="0">
      <p:cViewPr varScale="1">
        <p:scale>
          <a:sx n="64" d="100"/>
          <a:sy n="64" d="100"/>
        </p:scale>
        <p:origin x="78" y="3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ar-SA" smtClean="0"/>
              <a:t>انقر لتحرير نمط العنوان الرئيسي</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1/9/2018</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264160" y="304801"/>
            <a:ext cx="11704320" cy="6278880"/>
          </a:xfrm>
        </p:spPr>
        <p:txBody>
          <a:bodyPr/>
          <a:lstStyle/>
          <a:p>
            <a:pPr algn="r"/>
            <a:r>
              <a:rPr lang="ar-IQ" dirty="0"/>
              <a:t>المحاضرة السادسة عشرة: البراهين التي تثبت صحة نظرية التطور:</a:t>
            </a:r>
            <a:br>
              <a:rPr lang="ar-IQ" dirty="0"/>
            </a:br>
            <a:r>
              <a:rPr lang="ar-IQ" dirty="0"/>
              <a:t>المادة: الانثروبولوجيا الطبيعية</a:t>
            </a:r>
            <a:br>
              <a:rPr lang="ar-IQ" dirty="0"/>
            </a:br>
            <a:r>
              <a:rPr lang="ar-IQ" dirty="0"/>
              <a:t>أستاذ المادة: د. رباح احمد مهدي</a:t>
            </a:r>
            <a:br>
              <a:rPr lang="ar-IQ" dirty="0"/>
            </a:br>
            <a:endParaRPr lang="ar-IQ" dirty="0"/>
          </a:p>
        </p:txBody>
      </p:sp>
    </p:spTree>
    <p:extLst>
      <p:ext uri="{BB962C8B-B14F-4D97-AF65-F5344CB8AC3E}">
        <p14:creationId xmlns:p14="http://schemas.microsoft.com/office/powerpoint/2010/main" val="11790993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14793" y="359764"/>
            <a:ext cx="11407515" cy="6220918"/>
          </a:xfrm>
        </p:spPr>
        <p:txBody>
          <a:bodyPr>
            <a:normAutofit/>
          </a:bodyPr>
          <a:lstStyle/>
          <a:p>
            <a:r>
              <a:rPr lang="ar-IQ" sz="3200" b="1" dirty="0"/>
              <a:t>9ـ	قدرة الإنسان على استنباط أنواع من النباتات والحيوانات المختلفة عن أسلافها: 	وهو دليل آخر على صحة النظرية، فاستغل الإنسان قدرته في تربية الحيوانات وزراعة النباتات، فمن خلال الأنواع الأصلية من النباتات والحيوانات التي استأنسها منذ سبعة آلاف عام، استطاع أن يستنبط عدة أنواع جديدة تختلف اختلافاً كبيراً عن أسلافها.</a:t>
            </a:r>
          </a:p>
        </p:txBody>
      </p:sp>
    </p:spTree>
    <p:extLst>
      <p:ext uri="{BB962C8B-B14F-4D97-AF65-F5344CB8AC3E}">
        <p14:creationId xmlns:p14="http://schemas.microsoft.com/office/powerpoint/2010/main" val="27891019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23520" y="304800"/>
            <a:ext cx="11744960" cy="6400800"/>
          </a:xfrm>
        </p:spPr>
        <p:txBody>
          <a:bodyPr/>
          <a:lstStyle/>
          <a:p>
            <a:r>
              <a:rPr lang="ar-IQ" b="1" dirty="0">
                <a:latin typeface="Simplified Arabic" panose="02020603050405020304" pitchFamily="18" charset="-78"/>
                <a:cs typeface="Simplified Arabic" panose="02020603050405020304" pitchFamily="18" charset="-78"/>
              </a:rPr>
              <a:t>تعرضت نظرية التطور على مدى تاريخها للشد والجذب من جانب أنصارها ومعارضيها، ولكل منهم براهينه على ذلك، وسوف نعرض الآن أهم هذه الآراء وهي: </a:t>
            </a:r>
          </a:p>
          <a:p>
            <a:r>
              <a:rPr lang="ar-IQ" b="1" dirty="0">
                <a:latin typeface="Simplified Arabic" panose="02020603050405020304" pitchFamily="18" charset="-78"/>
                <a:cs typeface="Simplified Arabic" panose="02020603050405020304" pitchFamily="18" charset="-78"/>
              </a:rPr>
              <a:t>1ـ	تحقق الغرض التطوري: تؤكد النظرية بفعل تقدم وزيادة مكتشفات العلوم غير العضوية كالفلك </a:t>
            </a:r>
            <a:r>
              <a:rPr lang="en-US" b="1" dirty="0">
                <a:latin typeface="Simplified Arabic" panose="02020603050405020304" pitchFamily="18" charset="-78"/>
                <a:cs typeface="Simplified Arabic" panose="02020603050405020304" pitchFamily="18" charset="-78"/>
              </a:rPr>
              <a:t>Astronomy </a:t>
            </a:r>
            <a:r>
              <a:rPr lang="ar-IQ" b="1" dirty="0">
                <a:latin typeface="Simplified Arabic" panose="02020603050405020304" pitchFamily="18" charset="-78"/>
                <a:cs typeface="Simplified Arabic" panose="02020603050405020304" pitchFamily="18" charset="-78"/>
              </a:rPr>
              <a:t>والجيولوجيا </a:t>
            </a:r>
            <a:r>
              <a:rPr lang="en-US" b="1" dirty="0">
                <a:latin typeface="Simplified Arabic" panose="02020603050405020304" pitchFamily="18" charset="-78"/>
                <a:cs typeface="Simplified Arabic" panose="02020603050405020304" pitchFamily="18" charset="-78"/>
              </a:rPr>
              <a:t>Geology </a:t>
            </a:r>
            <a:r>
              <a:rPr lang="ar-IQ" b="1" dirty="0">
                <a:latin typeface="Simplified Arabic" panose="02020603050405020304" pitchFamily="18" charset="-78"/>
                <a:cs typeface="Simplified Arabic" panose="02020603050405020304" pitchFamily="18" charset="-78"/>
              </a:rPr>
              <a:t>والعلوم العضوية كالبيولوجيا والأنثروبولوجيا، بمعنى أن الفرض التطوري قد تحقق في ضوء دراسات بيولوجية وفيزيقية متعددة مثل ظهور النجوم الجديدة واختفاء أفلاك كانت تدور ومثل انقراض أنواع من الحيوان ونشأة أنواع أخرى متطورة، وهذا ما تؤكده علوم البيولوجيا والحفريات حين تدرس وتتبع بقايا العظام سواء لإنسان أم لحيوان. </a:t>
            </a:r>
          </a:p>
          <a:p>
            <a:r>
              <a:rPr lang="ar-IQ" b="1" dirty="0">
                <a:latin typeface="Simplified Arabic" panose="02020603050405020304" pitchFamily="18" charset="-78"/>
                <a:cs typeface="Simplified Arabic" panose="02020603050405020304" pitchFamily="18" charset="-78"/>
              </a:rPr>
              <a:t>2ـ	التشابه الكبير بين الكائنات الحية: </a:t>
            </a:r>
          </a:p>
          <a:p>
            <a:r>
              <a:rPr lang="ar-IQ" b="1" dirty="0">
                <a:latin typeface="Simplified Arabic" panose="02020603050405020304" pitchFamily="18" charset="-78"/>
                <a:cs typeface="Simplified Arabic" panose="02020603050405020304" pitchFamily="18" charset="-78"/>
              </a:rPr>
              <a:t>أوضح هذا التشابه العالم السويدي لينايوس </a:t>
            </a:r>
            <a:r>
              <a:rPr lang="en-US" b="1" dirty="0">
                <a:latin typeface="Simplified Arabic" panose="02020603050405020304" pitchFamily="18" charset="-78"/>
                <a:cs typeface="Simplified Arabic" panose="02020603050405020304" pitchFamily="18" charset="-78"/>
              </a:rPr>
              <a:t>Linnaeus </a:t>
            </a:r>
            <a:r>
              <a:rPr lang="ar-IQ" b="1" dirty="0">
                <a:latin typeface="Simplified Arabic" panose="02020603050405020304" pitchFamily="18" charset="-78"/>
                <a:cs typeface="Simplified Arabic" panose="02020603050405020304" pitchFamily="18" charset="-78"/>
              </a:rPr>
              <a:t>والذي قام بتصنيف الكائنات الحية إلى عائلات. فكل الكائنات الحية مكونة من خلايا </a:t>
            </a:r>
            <a:r>
              <a:rPr lang="en-US" b="1" dirty="0">
                <a:latin typeface="Simplified Arabic" panose="02020603050405020304" pitchFamily="18" charset="-78"/>
                <a:cs typeface="Simplified Arabic" panose="02020603050405020304" pitchFamily="18" charset="-78"/>
              </a:rPr>
              <a:t>Cells، </a:t>
            </a:r>
            <a:r>
              <a:rPr lang="ar-IQ" b="1" dirty="0">
                <a:latin typeface="Simplified Arabic" panose="02020603050405020304" pitchFamily="18" charset="-78"/>
                <a:cs typeface="Simplified Arabic" panose="02020603050405020304" pitchFamily="18" charset="-78"/>
              </a:rPr>
              <a:t>وأصغر الحيوانات والنباتات تتكون من خلية واحدة، والكائنات العضوية الأكبر تتكون من عدة خلايا، وفي بعض الكائنات، نجد أن الخلايا تكون مجرد، (جيران) ترقد بجوار بعضها البعض ولكل منها حياته ونظامه الخاص،</a:t>
            </a:r>
          </a:p>
        </p:txBody>
      </p:sp>
    </p:spTree>
    <p:extLst>
      <p:ext uri="{BB962C8B-B14F-4D97-AF65-F5344CB8AC3E}">
        <p14:creationId xmlns:p14="http://schemas.microsoft.com/office/powerpoint/2010/main" val="42781263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69823" y="389744"/>
            <a:ext cx="11722307" cy="6190938"/>
          </a:xfrm>
        </p:spPr>
        <p:txBody>
          <a:bodyPr>
            <a:normAutofit/>
          </a:bodyPr>
          <a:lstStyle/>
          <a:p>
            <a:r>
              <a:rPr lang="ar-IQ" sz="2400" b="1" dirty="0"/>
              <a:t>وفي معظم النباتات والحيوانات الأكبر، نجد أن الخلايا تعمل مثل فريق العمل المكون من جماعات (مجموعات) مختلفة من الخلايا، وكل منها تقوم بوظيفة خاصة للحفاظ على المجتمع أو (الكائن العضوي) الذي يتكون من العديد من الأعضاء. وفي داخل كل خلية يوجد مزيج معقد من المواد الكيمياوية تسمى (بروتوبلازم) </a:t>
            </a:r>
            <a:r>
              <a:rPr lang="en-US" sz="2400" b="1" dirty="0"/>
              <a:t>Plasma </a:t>
            </a:r>
            <a:r>
              <a:rPr lang="ar-IQ" sz="2400" b="1" dirty="0"/>
              <a:t>وتتكون الحياة من الأنشطة والعمليات الموجودة داخل هذا المزيج الكيمياوي وذلك بدأ من أصغر نبات أو حيوان وحيد الخلية وصولاً إلى الحيوانات المكونة من بلايين الخلايا.</a:t>
            </a:r>
          </a:p>
          <a:p>
            <a:r>
              <a:rPr lang="ar-IQ" sz="2400" b="1" dirty="0"/>
              <a:t>	فالكائنات الحية تمثل عائلة كبيرة، فهناك مئات الآلاف من الأنواع المختلفة من الحيوانات والنباتات، والأبوين في أي نوع ينتجان العضو الذي ينتمي إلى نوعهما دون غيرها. وهذه الحقيقة أدت إلى تأكيد الاختلافات بين الأنواع التي تميزها عن بعضها البعض. وعلى الرغم من هذه الاختلافات، إلا أن هناك تشابهات كبيرة بين الأنواع المختلفة. فالثعلب والذئب يشبهان الكلب من عدة جوانب والنمر والأسد والفهد يشبه القط من عدة جوانب أيضاً. </a:t>
            </a:r>
          </a:p>
        </p:txBody>
      </p:sp>
    </p:spTree>
    <p:extLst>
      <p:ext uri="{BB962C8B-B14F-4D97-AF65-F5344CB8AC3E}">
        <p14:creationId xmlns:p14="http://schemas.microsoft.com/office/powerpoint/2010/main" val="16617074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9902" y="254833"/>
            <a:ext cx="11857219" cy="6385810"/>
          </a:xfrm>
        </p:spPr>
        <p:txBody>
          <a:bodyPr>
            <a:normAutofit/>
          </a:bodyPr>
          <a:lstStyle/>
          <a:p>
            <a:r>
              <a:rPr lang="ar-IQ" sz="2400" b="1" dirty="0"/>
              <a:t>وهذه التشابهات أوضحت أن الأنواع قد ترتبط ببعضها البعض على الرغم من اختلافها. فالصغار في العائلة الواحدة تشبه بعضها البعض لأنها تنحدر من نفس الوالدين وبنفس المقياس ، وعندما تشبه الأنواع بعضها البعض ، فإن ذلك يوضح أنها تنتمي إلى نفس العائلة وتنحدر من أسلاف مشتركة ، وقد أوضحت دراسة التشابهات أن الذئب والثعلب والكلب تنتمي لعائلة الكلب أو أشباه الكلاب </a:t>
            </a:r>
            <a:r>
              <a:rPr lang="en-US" sz="2400" b="1" dirty="0"/>
              <a:t>Canine ، </a:t>
            </a:r>
            <a:r>
              <a:rPr lang="ar-IQ" sz="2400" b="1" dirty="0"/>
              <a:t>وأن النمر والأسد والفهد والقط تنتمي إلى عائلة القط </a:t>
            </a:r>
            <a:r>
              <a:rPr lang="en-US" sz="2400" b="1" dirty="0"/>
              <a:t>Feline ، </a:t>
            </a:r>
            <a:r>
              <a:rPr lang="ar-IQ" sz="2400" b="1" dirty="0"/>
              <a:t>ولكن هناك تشابهات بين العائلات أيضاً ، فعائلة الكلب والقط تشبه بعضها البعض في وجود الشعر (كسوة أجسادها بالشعر) والولادة وإرضاع الصغار ، ولذلك فإن عائلاتها تنتمي إلى ما يعرف باسم الثدييات وهناك عائلة أخرى تضم أنواعاً مختلفة من الأسماك . ولكن الثدييات والأسماك تشبه بعضها البعض فلكل منها عمود فقري </a:t>
            </a:r>
            <a:r>
              <a:rPr lang="en-US" sz="2400" b="1" dirty="0"/>
              <a:t>Backbones، </a:t>
            </a:r>
            <a:r>
              <a:rPr lang="ar-IQ" sz="2400" b="1" dirty="0"/>
              <a:t>ومن ثم نجد أن التشابهات بين العائلات توضح أنها مرتبطة ببعضها البعض، فالثدييات ترتبط بالأسماك، وكل التشابهات تشير إلى أن كل الكائنات الحية سواء أكانت نباتات أو حيوانات تنتمي إلى عائلة واحدة كبيرة وتنحدر من أسلاف مشتركة. وكل ذلك يعزز نظرية التطور. </a:t>
            </a:r>
          </a:p>
        </p:txBody>
      </p:sp>
    </p:spTree>
    <p:extLst>
      <p:ext uri="{BB962C8B-B14F-4D97-AF65-F5344CB8AC3E}">
        <p14:creationId xmlns:p14="http://schemas.microsoft.com/office/powerpoint/2010/main" val="19426286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74755" y="254833"/>
            <a:ext cx="11362544" cy="6430780"/>
          </a:xfrm>
        </p:spPr>
        <p:txBody>
          <a:bodyPr/>
          <a:lstStyle/>
          <a:p>
            <a:r>
              <a:rPr lang="ar-IQ" b="1" dirty="0"/>
              <a:t>-	التشابه في التركيب العضوي بين الإنسان والحيوانات التي تليه في الرتبة: ان العظام التي يتألف منها الهيكل العظمي للإنسان لها مثيلاتها في القردة أو الخفاش، وكذلك عضلاته وأعصابه وأوعيته الدموية وأمعاؤه وكذلك الدماغ الذي يتركب من شقي المخ والمخيخ وبداية النخاع المستطيل .... وقد أوضح كثير من علماء التشريح بأن كل شق وكل طيه في دماغ الإنسان لها ما يقابلها في دماغ إنسان الغاب (الأورانج أوثان). </a:t>
            </a:r>
          </a:p>
          <a:p>
            <a:r>
              <a:rPr lang="ar-IQ" b="1" dirty="0"/>
              <a:t>	ومن ناحية أخرى، نجد التشابه في الهيكل العظمي بين الإنسان والفقريات عموماً، فليست هناك فروق جوهرية بين الإنسان والحيوان في هذه الناحية، فجميع فقرات الإنسان وعظامه يمكن مقارنتها بمثيلاتها عند القرد والوطواط وكلب البحر. </a:t>
            </a:r>
          </a:p>
          <a:p>
            <a:r>
              <a:rPr lang="ar-IQ" b="1" dirty="0"/>
              <a:t>4ـ	التشابه في الأنسجة وتركيب الدم بين الإنسان والحيوانات الأخرى:</a:t>
            </a:r>
          </a:p>
          <a:p>
            <a:r>
              <a:rPr lang="ar-IQ" b="1" dirty="0"/>
              <a:t>	ومن أكبر الأدلة التي توضح ذلك إصابة الإنسان بكثير من الأمراض التي تصاب بها حيوانات أقل منه في المرتبة ، فقد يصاب الإنسان بداء الكلب والزهري والكوليرا ، وهذا يدل على تشابه الأنسجة والدم في المكونات ، كما أن السعا دين (النسانيس) عرضة للإصابة بنفس الأمراض غير المعدية التي يصاب بها الإنسان ، فالسعدان المسمى بـ(الحودل الأزاري) كثير الاستجابة إلى الإصابة بالزكام بنفس أعراضه المعروفة ، وإذا عاوده الزكام في فترات متقاربة فقد يؤدي إلى الإصابة بالسل ،</a:t>
            </a:r>
          </a:p>
        </p:txBody>
      </p:sp>
    </p:spTree>
    <p:extLst>
      <p:ext uri="{BB962C8B-B14F-4D97-AF65-F5344CB8AC3E}">
        <p14:creationId xmlns:p14="http://schemas.microsoft.com/office/powerpoint/2010/main" val="6330574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84813" y="314794"/>
            <a:ext cx="11737297" cy="6325850"/>
          </a:xfrm>
        </p:spPr>
        <p:txBody>
          <a:bodyPr/>
          <a:lstStyle/>
          <a:p>
            <a:r>
              <a:rPr lang="ar-IQ" b="1" dirty="0"/>
              <a:t>كما تصاب هذه السعا دين أيضاً بالحمرة والتهاب الأمعاء وبياض العين ، كما لوحظ أن صغارها قد تموت وهي تشق الأسنان اللبنية ، وهي تتأثر بالعقاقير بنفس تأثر الإنسان وكثير من السعا دين تهوى الشاي والقهوة والمشروبات الروحية وتدخن السكاير بلذة كبيرة . </a:t>
            </a:r>
          </a:p>
          <a:p>
            <a:r>
              <a:rPr lang="ar-IQ" b="1" dirty="0"/>
              <a:t>	ومن ناحية أخرى، يصاب الإنسان بطفيليات مهلكة، وكذلك بطفيليات خارجية تصاب بها حيوانات أخرى غير ثدييه ومنها مرض الجرب وغيرها من الأمراض.... الخ. ويتشابه الإنسان مع غيره من الثدييات والطيور وحتى الحشرات في عملية الحمل وكذلك في دورة حضانة بعض الأمراض ومداها وتتبع في ذلك دورات قمرية، كما أن الجروح في الإنسان تلتئم بنفس طريقة التئامها في الحيوانات الأخرى. </a:t>
            </a:r>
          </a:p>
          <a:p>
            <a:r>
              <a:rPr lang="ar-IQ" b="1" dirty="0"/>
              <a:t>5ـ	تشابه التكوين الجنيني:</a:t>
            </a:r>
          </a:p>
          <a:p>
            <a:r>
              <a:rPr lang="ar-IQ" b="1" dirty="0"/>
              <a:t>	فالإنسان في الطور الأول من تخلقه الجنيني يكون بيضة ملقحة لا يتجاوز قطرها واحداً / مائة وخمس وعشرون من البوصة، بل أن هذه البيضة لا تختلف في التركيب الكيميائي عن بقية ذوات الفقار.</a:t>
            </a:r>
          </a:p>
          <a:p>
            <a:endParaRPr lang="ar-IQ" b="1" dirty="0"/>
          </a:p>
        </p:txBody>
      </p:sp>
    </p:spTree>
    <p:extLst>
      <p:ext uri="{BB962C8B-B14F-4D97-AF65-F5344CB8AC3E}">
        <p14:creationId xmlns:p14="http://schemas.microsoft.com/office/powerpoint/2010/main" val="3330192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4833" y="344774"/>
            <a:ext cx="11692327" cy="6175947"/>
          </a:xfrm>
        </p:spPr>
        <p:txBody>
          <a:bodyPr/>
          <a:lstStyle/>
          <a:p>
            <a:r>
              <a:rPr lang="ar-IQ" b="1" dirty="0"/>
              <a:t>ومن ناحية أخرى، نجد أن الجنين البشري في أول مدارج تخلقه يتعذر تمييزه عن بقية أجنة ذوات الفقار، وفي هذا الطور المبكر تمتد الشرايين في فروع أشبه بالأقواس، كما أنه عندما يتقدم تخلق الجنين البشري شيئاً ما، تبدو أطرافه (اليدان والساقان) متخلقة على نفس الصورة السوية التي تظهر بها أرجل السحالي وذوات الثدي وأجنحة الطيور وأرجلها.</a:t>
            </a:r>
          </a:p>
          <a:p>
            <a:r>
              <a:rPr lang="ar-IQ" b="1" dirty="0"/>
              <a:t>	ويقول توماس هنري هكسلي أنه في مدارج متقدمة من تطور الجنين البشري تبدو الانحرافات التي تميزه عن جنين القرد في حين أن جنين القرد ينحرف عن جنين الكلب في تخلقه بمقدار ما ينحرف جنين الإنسان عن جنين القرد ، وهنا نجد أن جنين الإنسان يشابه غيره من أجنة الحيوان الأدنى منه مرتبة في سلم الارتقاء وفي مدارج متقدمة من تخلقه ، فالقلب مثلاً يلوح وكأنه وعاء نابض صغير ، وعظم نهاية العمود الفقري الأسفل ، يظهر وكأنه ذنب كامل ، كما أن ألياف الدماغ في الجنين البشري عندما يبلغ السابع من العمر يكون مماثلاً من حيث النمو والتكوين لدماغ قردة الجيبون . وعلى الرغم من أن إبهام القدم في الإنسان وهو مركز الاتزان عند الوقوف والمشي ، حيث أنه يؤلف في القردة زاوية منفرجة عن بقية أصابع القدم ، بينما يساير اتجاه بقية أصابع القدم في الإنسان ، إلا أن إبهام القدم في الجنين البشري يكون منحرفاً أيضاً عن بقية أصابع القدم مكوناً في انحرافه زاوية مقدارها نفس مقدار الزاوية التي ينحرف بها إبهام القدم عن بقية أصابع القردة العليا ...</a:t>
            </a:r>
          </a:p>
        </p:txBody>
      </p:sp>
    </p:spTree>
    <p:extLst>
      <p:ext uri="{BB962C8B-B14F-4D97-AF65-F5344CB8AC3E}">
        <p14:creationId xmlns:p14="http://schemas.microsoft.com/office/powerpoint/2010/main" val="35852002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59764" y="374754"/>
            <a:ext cx="11602387" cy="6130977"/>
          </a:xfrm>
        </p:spPr>
        <p:txBody>
          <a:bodyPr/>
          <a:lstStyle/>
          <a:p>
            <a:r>
              <a:rPr lang="ar-IQ" dirty="0"/>
              <a:t>وهنا يمكن القول أن أسلوب التولد البشري وخاصة خلال الأشهر الأولى من تخلقه الجنيني مماثل تماماً للأسلوب الذي تتولد به أجنة غيره من الحيوانات التي تقل عنه رتبة في سلم التطور ، وأن الإنسان من حيث النشأة أقرب في علاقته بالقردة من علاقة القردة بجنس الكلب أي أن الفروق بين القردة والكلاب تتسع ، ولكنها تضيق بين الإنسان والقردة العليا. </a:t>
            </a:r>
          </a:p>
          <a:p>
            <a:r>
              <a:rPr lang="ar-IQ" dirty="0"/>
              <a:t>6ـ	وجود بقايا أو آثار عصور قديمة </a:t>
            </a:r>
            <a:r>
              <a:rPr lang="en-US" dirty="0"/>
              <a:t>Rudiments </a:t>
            </a:r>
            <a:r>
              <a:rPr lang="ar-IQ" dirty="0"/>
              <a:t>في جسم الإنسان:</a:t>
            </a:r>
          </a:p>
          <a:p>
            <a:r>
              <a:rPr lang="ar-IQ" dirty="0"/>
              <a:t>	إن الأعضاء الأثرية هي التي كان لها منفعة خاصة في أسلافنا ثم قلت الحاجة إليها، فأغفل استعمالها حتى ضمرت وتعطلت وظائفها وصارت في تكوين الإنسان بمثابة آثار لا نفع فيها، ولكنها تدل على علاقته بالحيوانات التي تملك مثل هذه الأعضاء ولا تزال ذات نفع فيها. </a:t>
            </a:r>
            <a:r>
              <a:rPr lang="ar-IQ"/>
              <a:t>وقد كان للانتخاب الطبيعي أثر كبير في تخليق هذه الأعضاء  باستمرار ووجود هذه الأعضاء دون الحاجة إليها يضر ضرراً كبيراً بالجسم وقد يعمل على انقراض أنواع أو أجناس بأكملها وذلك ما لم تعمل الطبيعة على تعطيلها ووقف وظائفها أو استبدالها بأعضاء أخرى تؤدي وظائف جديدة ،ومن أمثلة هذه العضلات الأثرية : عضلات الجبهة التي يمكن بها تحريك الجبهة الأمامية ، وكذلك العضلات السطحية التي تكون تحت فروه الرأس والعضلات المحركة للأذن ، فهي في الإنسان عضلات أثرية ولكن لا زالت لها وظيفة عند الحيوانات الأخرى لطرد البعوض والحشرات مثلاً . </a:t>
            </a:r>
          </a:p>
          <a:p>
            <a:endParaRPr lang="ar-IQ" dirty="0"/>
          </a:p>
        </p:txBody>
      </p:sp>
    </p:spTree>
    <p:extLst>
      <p:ext uri="{BB962C8B-B14F-4D97-AF65-F5344CB8AC3E}">
        <p14:creationId xmlns:p14="http://schemas.microsoft.com/office/powerpoint/2010/main" val="40221035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24852" y="344774"/>
            <a:ext cx="11617378" cy="6310859"/>
          </a:xfrm>
        </p:spPr>
        <p:txBody>
          <a:bodyPr/>
          <a:lstStyle/>
          <a:p>
            <a:r>
              <a:rPr lang="ar-IQ" dirty="0"/>
              <a:t>7ـ	تشابه القوى العقلية للإنسان والحيوانات الأخرى:</a:t>
            </a:r>
          </a:p>
          <a:p>
            <a:r>
              <a:rPr lang="ar-IQ" dirty="0"/>
              <a:t>	فقد عقد داروين مقارنة بين القوى العقلية عند الإنسان وبعض الحيوانات من مراتب دنيا لغرض تقريب المسافة التي تفصل بينهما، وأوضح أن كثيراً من غرائز الحيوانات تماثل غرائزنا، وهناك تماثل في الملكات العقلية، فالحيوانات تتعجب من الأشياء الغريبة وتتطلع إليها وكأنها تريد أن تتعرف عليها مثلنا، ونفس الشيء ينطبق على التدبير الذي يدل على تفكير عقلي. </a:t>
            </a:r>
          </a:p>
          <a:p>
            <a:r>
              <a:rPr lang="ar-IQ" dirty="0"/>
              <a:t>8ـ	الحياة الأولى للنباتات والحيوانات الأكثر تعقيداً:</a:t>
            </a:r>
          </a:p>
          <a:p>
            <a:r>
              <a:rPr lang="ar-IQ" dirty="0"/>
              <a:t>	وهو دليل آخر على صحة نظرية التطور، فكل النباتات والحيوانات تبدأ حياتها وحيدة الخلية، ثم تنمو الخلية وتنقسم عدة مرات لكي تشكل عدداً كبيراً من الخلايا التي تمثل مجموعة الأجهزة، في الكائن العضوي الكامل. والكائن العضوي في المرحلة الأولى من حياته يسمى جنيناً </a:t>
            </a:r>
            <a:r>
              <a:rPr lang="en-US" dirty="0"/>
              <a:t>Embryo </a:t>
            </a:r>
            <a:r>
              <a:rPr lang="ar-IQ" dirty="0"/>
              <a:t>وفي الثدييات بما في ذلك البشر ـ نجد أن الجنين يتطور داخل جسم أمه حتى يولد، وجنين الطائر ينمو داخل البيضة حتى تفقس، وهذه التشابهات في نمو الأجنة توضح هذه العلاقات العائلية بين الحيوانات أو بين النباتات، فجنين كل نوع يكرر الخطوات الرئيسية التي تطورت بها الأنواع المختلفة من الأسلاف المشتركة لكل الكائنات الحية، فكل الأجنة الثديية مثلاً تمر بمرحلة تكون لديها خياشيم مثل السمكة مما يوضح أن الثدييات تنحدر من أسلاف شبيهة بالسمك. </a:t>
            </a:r>
          </a:p>
        </p:txBody>
      </p:sp>
    </p:spTree>
    <p:extLst>
      <p:ext uri="{BB962C8B-B14F-4D97-AF65-F5344CB8AC3E}">
        <p14:creationId xmlns:p14="http://schemas.microsoft.com/office/powerpoint/2010/main" val="1073675994"/>
      </p:ext>
    </p:extLst>
  </p:cSld>
  <p:clrMapOvr>
    <a:masterClrMapping/>
  </p:clrMapOvr>
</p:sld>
</file>

<file path=ppt/theme/theme1.xml><?xml version="1.0" encoding="utf-8"?>
<a:theme xmlns:a="http://schemas.openxmlformats.org/drawingml/2006/main" name="شريحة">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24</TotalTime>
  <Words>471</Words>
  <Application>Microsoft Office PowerPoint</Application>
  <PresentationFormat>ملء الشاشة</PresentationFormat>
  <Paragraphs>26</Paragraphs>
  <Slides>10</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10</vt:i4>
      </vt:variant>
    </vt:vector>
  </HeadingPairs>
  <TitlesOfParts>
    <vt:vector size="15" baseType="lpstr">
      <vt:lpstr>Century Gothic</vt:lpstr>
      <vt:lpstr>Simplified Arabic</vt:lpstr>
      <vt:lpstr>Tahoma</vt:lpstr>
      <vt:lpstr>Wingdings 3</vt:lpstr>
      <vt:lpstr>شريحة</vt:lpstr>
      <vt:lpstr>المحاضرة السادسة عشرة: البراهين التي تثبت صحة نظرية التطور: المادة: الانثروبولوجيا الطبيعية أستاذ المادة: د. رباح احمد مهدي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السادسة عشرة: البراهين التي تثبت صحة نظرية التطور: المادة: الانثروبولوجيا الطبيعية أستاذ المادة: د. رباح احمد مهدي </dc:title>
  <dc:creator>F1</dc:creator>
  <cp:lastModifiedBy>F1</cp:lastModifiedBy>
  <cp:revision>11</cp:revision>
  <dcterms:created xsi:type="dcterms:W3CDTF">2018-01-09T13:47:41Z</dcterms:created>
  <dcterms:modified xsi:type="dcterms:W3CDTF">2018-01-09T14:13:21Z</dcterms:modified>
</cp:coreProperties>
</file>