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7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2373"/>
            <a:ext cx="11763213" cy="4014061"/>
          </a:xfrm>
        </p:spPr>
        <p:txBody>
          <a:bodyPr/>
          <a:lstStyle/>
          <a:p>
            <a:pPr algn="r"/>
            <a:r>
              <a:rPr lang="ar-IQ" dirty="0"/>
              <a:t>المحاضرة التاسعة عشرة: تقسيم السلالات البشرية:</a:t>
            </a:r>
            <a:br>
              <a:rPr lang="ar-IQ" dirty="0"/>
            </a:br>
            <a:r>
              <a:rPr lang="ar-IQ" dirty="0"/>
              <a:t>المادة: الانثروبولوجيا الطبيعية</a:t>
            </a:r>
            <a:br>
              <a:rPr lang="ar-IQ" dirty="0"/>
            </a:br>
            <a:r>
              <a:rPr lang="ar-IQ" dirty="0"/>
              <a:t>أستاذ المادة: د. رباح احمد مهدي </a:t>
            </a:r>
          </a:p>
        </p:txBody>
      </p:sp>
    </p:spTree>
    <p:extLst>
      <p:ext uri="{BB962C8B-B14F-4D97-AF65-F5344CB8AC3E}">
        <p14:creationId xmlns:p14="http://schemas.microsoft.com/office/powerpoint/2010/main" val="250095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7" y="294468"/>
            <a:ext cx="11732216" cy="6276813"/>
          </a:xfrm>
        </p:spPr>
        <p:txBody>
          <a:bodyPr/>
          <a:lstStyle/>
          <a:p>
            <a:r>
              <a:rPr lang="ar-IQ" b="1" dirty="0"/>
              <a:t>ب‌.	تصنيف العالم هادون: ظهر هذا التصنيف عام 1927 وقد اعتمد على شكل الشعر كصفة أساسية لتقسيم البشر إلى ثلاث مجموعات رئيسية هي:</a:t>
            </a:r>
          </a:p>
          <a:p>
            <a:r>
              <a:rPr lang="ar-IQ" b="1" dirty="0"/>
              <a:t>أولا. مجموعة الشعر المستقيم (صفة المغول).</a:t>
            </a:r>
          </a:p>
          <a:p>
            <a:r>
              <a:rPr lang="ar-IQ" b="1" dirty="0"/>
              <a:t>ثانيا. مجموعة الشعر المموج أو المجعد (القوقازيين).</a:t>
            </a:r>
          </a:p>
          <a:p>
            <a:r>
              <a:rPr lang="ar-IQ" b="1" dirty="0"/>
              <a:t>ثالثا. مجموعة الشعر الصوفي (الزنوج). </a:t>
            </a:r>
            <a:endParaRPr lang="ar-IQ" b="1" dirty="0" smtClean="0"/>
          </a:p>
          <a:p>
            <a:r>
              <a:rPr lang="ar-IQ" b="1" dirty="0" smtClean="0"/>
              <a:t>وقد </a:t>
            </a:r>
            <a:r>
              <a:rPr lang="ar-IQ" b="1" dirty="0"/>
              <a:t>قسم هادون مجموعة الزنوج بناءاّ للظروف الجغرافية إلى مجموعتين هما:</a:t>
            </a:r>
          </a:p>
          <a:p>
            <a:r>
              <a:rPr lang="ar-IQ" b="1" dirty="0"/>
              <a:t>(1) . مجموعة الزنوج الشرقيين.</a:t>
            </a:r>
          </a:p>
          <a:p>
            <a:r>
              <a:rPr lang="ar-IQ" b="1" dirty="0"/>
              <a:t>(2). مجموعة الزنوج الغربيين.</a:t>
            </a:r>
          </a:p>
          <a:p>
            <a:r>
              <a:rPr lang="ar-IQ" b="1" dirty="0"/>
              <a:t>ج. تصنيف العالم فون ايكشتد:</a:t>
            </a:r>
          </a:p>
          <a:p>
            <a:r>
              <a:rPr lang="ar-IQ" b="1" dirty="0"/>
              <a:t>     ظهر هذا التصنيف عام 1933 عندما نادى العالم فون ايكشتد بوجود ثلاث سلالات رئيسية هي:</a:t>
            </a:r>
          </a:p>
          <a:p>
            <a:r>
              <a:rPr lang="ar-IQ" b="1" dirty="0"/>
              <a:t> اولا. سلالة الأوربيين أو البشر الغربيين.</a:t>
            </a:r>
          </a:p>
          <a:p>
            <a:r>
              <a:rPr lang="ar-IQ" b="1" dirty="0"/>
              <a:t>ثانيا. سلالة السود أو البشر الجنوبيين.</a:t>
            </a:r>
          </a:p>
          <a:p>
            <a:r>
              <a:rPr lang="ar-IQ" b="1" dirty="0"/>
              <a:t>ثالثا. سلالة المغول أو البشر الشرقيين.</a:t>
            </a:r>
          </a:p>
          <a:p>
            <a:endParaRPr lang="ar-IQ" b="1" dirty="0"/>
          </a:p>
        </p:txBody>
      </p:sp>
    </p:spTree>
    <p:extLst>
      <p:ext uri="{BB962C8B-B14F-4D97-AF65-F5344CB8AC3E}">
        <p14:creationId xmlns:p14="http://schemas.microsoft.com/office/powerpoint/2010/main" val="1226337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9485" y="247974"/>
            <a:ext cx="11654725" cy="6323308"/>
          </a:xfrm>
        </p:spPr>
        <p:txBody>
          <a:bodyPr/>
          <a:lstStyle/>
          <a:p>
            <a:r>
              <a:rPr lang="ar-IQ" dirty="0"/>
              <a:t> وقد أوضح إن الوطن الأصلي للإنسان هو سهول تركستان التي أنتشر منها الإنسان إلى أنحاء قارة آسيا، وذكر إن العزلة الجغرافية هي المسؤولة أولاً وقبل كل شيء عن ظهور المجموعات البشرية الكبرى التي يتفاوت بعضها عن البعض الآخر في صفاتها الجسمية.</a:t>
            </a:r>
          </a:p>
          <a:p>
            <a:r>
              <a:rPr lang="ar-IQ" dirty="0"/>
              <a:t>   د. تصنيف العالم هوتون:</a:t>
            </a:r>
          </a:p>
          <a:p>
            <a:r>
              <a:rPr lang="ar-IQ" dirty="0"/>
              <a:t>    يعتبر تقسيم هذا العالم من التقسيمات المهمة التي ظهرت في أعقاب الحرب العالمية الثانية.</a:t>
            </a:r>
          </a:p>
          <a:p>
            <a:r>
              <a:rPr lang="ar-IQ" dirty="0"/>
              <a:t> وقد قسم هوتون النوع البشري إلى ثلاث مجموعات وهي:</a:t>
            </a:r>
          </a:p>
          <a:p>
            <a:r>
              <a:rPr lang="ar-IQ" dirty="0"/>
              <a:t>اولا. المجموعة القوقازية.</a:t>
            </a:r>
          </a:p>
          <a:p>
            <a:r>
              <a:rPr lang="ar-IQ" dirty="0"/>
              <a:t>ثانيا. المجموعة الزنجية.</a:t>
            </a:r>
          </a:p>
          <a:p>
            <a:r>
              <a:rPr lang="ar-IQ" dirty="0"/>
              <a:t>ثالثا. المجموعة المغولية.</a:t>
            </a:r>
          </a:p>
          <a:p>
            <a:r>
              <a:rPr lang="ar-IQ" dirty="0"/>
              <a:t>    وقد أوضح نوعين من السلالات وهي السلالة الفرعية وهي سلالة ناتجة عن اختلاط سلالتين فرعيتين والسلالة المركبة وهي التي تتكون نتيجة لاختلاط سلالتين رئيسيتين. </a:t>
            </a:r>
          </a:p>
        </p:txBody>
      </p:sp>
    </p:spTree>
    <p:extLst>
      <p:ext uri="{BB962C8B-B14F-4D97-AF65-F5344CB8AC3E}">
        <p14:creationId xmlns:p14="http://schemas.microsoft.com/office/powerpoint/2010/main" val="583594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9" y="216976"/>
            <a:ext cx="11840704" cy="6400800"/>
          </a:xfrm>
        </p:spPr>
        <p:txBody>
          <a:bodyPr/>
          <a:lstStyle/>
          <a:p>
            <a:r>
              <a:rPr lang="ar-IQ" dirty="0"/>
              <a:t>ه. تصنيف العالمة سونيا كول: </a:t>
            </a:r>
            <a:r>
              <a:rPr lang="en-US" dirty="0"/>
              <a:t>Sonia Cole </a:t>
            </a:r>
          </a:p>
          <a:p>
            <a:r>
              <a:rPr lang="en-US" dirty="0"/>
              <a:t>   	</a:t>
            </a:r>
            <a:r>
              <a:rPr lang="ar-IQ" dirty="0"/>
              <a:t>يعتبر تصنيف سونيا كول من أحدث التصنيفات العلمية التي ظهرت في القرن العشرين، وقد نشر هذا التصنيف لأول مرة عام 1963 في كتابها الموسوم ((سلالات الإنسان)) (</a:t>
            </a:r>
            <a:r>
              <a:rPr lang="en-US" dirty="0"/>
              <a:t>Races of man) </a:t>
            </a:r>
            <a:r>
              <a:rPr lang="ar-IQ" dirty="0"/>
              <a:t>فقد صنفت النوع البشري إلى أربع مجموعات كبرى تشمل:</a:t>
            </a:r>
          </a:p>
          <a:p>
            <a:r>
              <a:rPr lang="ar-IQ" dirty="0"/>
              <a:t>اولا. المجموعة المغولية.</a:t>
            </a:r>
          </a:p>
          <a:p>
            <a:r>
              <a:rPr lang="ar-IQ" dirty="0"/>
              <a:t>ثانيا. المجموعة القوقازية.</a:t>
            </a:r>
          </a:p>
          <a:p>
            <a:r>
              <a:rPr lang="ar-IQ" dirty="0"/>
              <a:t>ثالثا. المجموعة الزنجية.</a:t>
            </a:r>
          </a:p>
          <a:p>
            <a:r>
              <a:rPr lang="ar-IQ" dirty="0"/>
              <a:t>رابعا. مجموعة الاستراليين الأصليين.</a:t>
            </a:r>
          </a:p>
          <a:p>
            <a:r>
              <a:rPr lang="ar-IQ" dirty="0"/>
              <a:t>     	وقد اعتمدت على مجموعة كبيرة من الصفات في تصنيفها هذا وخصوصا صفة ((فصائل الدم)) (</a:t>
            </a:r>
            <a:r>
              <a:rPr lang="en-US" dirty="0"/>
              <a:t>Blood Group) </a:t>
            </a:r>
            <a:r>
              <a:rPr lang="ar-IQ" dirty="0"/>
              <a:t>التي استخدمتها لمعرفة التشابهات والاختلافات الموجودة بين الجماعات البشرية المختلفة وعلى الأخص تلك الجماعات التي لم يكن من السهل على الانثروبولوجيين الذين سبقوها وضع التصنيفات البشرية وإبرازها على شكل سلالة قائمة بذاتها. </a:t>
            </a:r>
          </a:p>
        </p:txBody>
      </p:sp>
    </p:spTree>
    <p:extLst>
      <p:ext uri="{BB962C8B-B14F-4D97-AF65-F5344CB8AC3E}">
        <p14:creationId xmlns:p14="http://schemas.microsoft.com/office/powerpoint/2010/main" val="241858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 y="0"/>
            <a:ext cx="11887200" cy="6245817"/>
          </a:xfrm>
        </p:spPr>
        <p:txBody>
          <a:bodyPr>
            <a:normAutofit/>
          </a:bodyPr>
          <a:lstStyle/>
          <a:p>
            <a:r>
              <a:rPr lang="ar-IQ" sz="2400" b="1" dirty="0"/>
              <a:t>استخدمت فصائل الدم كوسيلة حديثة في تصنيف السلالات البشرية منذ عام 1900 من قبل العالم كارل لأند ستا ينر (</a:t>
            </a:r>
            <a:r>
              <a:rPr lang="en-US" sz="2400" b="1" dirty="0"/>
              <a:t>Karl Land Steiner) </a:t>
            </a:r>
            <a:r>
              <a:rPr lang="ar-IQ" sz="2400" b="1" dirty="0"/>
              <a:t>أثناء عمليات نقل الدم من شخص لأخر ولاحظ ستا ينر إن هذا النقل يؤدي إلى وفاة المريض في بعض الأحيان وفي أحيان أخرى تكون العملية ناجحة وبذلك أتجه إلى البحث عن السبب فوجد هناك تصنيف لفصائل الدم حسب ما تمتاز به من عوامل وراثية خاصة بالتجلد (تخثر الدم)، وأطلق عليها ((</a:t>
            </a:r>
            <a:r>
              <a:rPr lang="en-US" sz="2400" b="1" dirty="0"/>
              <a:t>O، AB، B ، A)) </a:t>
            </a:r>
            <a:r>
              <a:rPr lang="ar-IQ" sz="2400" b="1" dirty="0"/>
              <a:t>وقد لاحظ أن :</a:t>
            </a:r>
          </a:p>
          <a:p>
            <a:r>
              <a:rPr lang="ar-IQ" sz="2400" b="1" dirty="0"/>
              <a:t> (1).  فصيلة الدم </a:t>
            </a:r>
            <a:r>
              <a:rPr lang="en-US" sz="2400" b="1" dirty="0"/>
              <a:t>AB </a:t>
            </a:r>
            <a:r>
              <a:rPr lang="ar-IQ" sz="2400" b="1" dirty="0"/>
              <a:t>تأخذ من جميع الفصائل وأطلق عليها اسم الفصائل الآخذة.</a:t>
            </a:r>
          </a:p>
          <a:p>
            <a:r>
              <a:rPr lang="ar-IQ" sz="2400" b="1" dirty="0"/>
              <a:t> (2) . فصيلة الدم </a:t>
            </a:r>
            <a:r>
              <a:rPr lang="en-US" sz="2400" b="1" dirty="0"/>
              <a:t>O </a:t>
            </a:r>
            <a:r>
              <a:rPr lang="ar-IQ" sz="2400" b="1" dirty="0"/>
              <a:t>وهذه الفصيلة تعطي لأي فرد يحمل أي فصيلة من الفصائل الأخرى وأطلق عليها اسم الفصائل المعطاة، غير أنها لا تأخذ إلا من فصيلتها.</a:t>
            </a:r>
          </a:p>
          <a:p>
            <a:r>
              <a:rPr lang="ar-IQ" sz="2400" b="1" dirty="0"/>
              <a:t>(3). فصيلة الدم </a:t>
            </a:r>
            <a:r>
              <a:rPr lang="en-US" sz="2400" b="1" dirty="0"/>
              <a:t>A </a:t>
            </a:r>
            <a:r>
              <a:rPr lang="ar-IQ" sz="2400" b="1" dirty="0"/>
              <a:t>لا ينقل إلى فصيلة </a:t>
            </a:r>
            <a:r>
              <a:rPr lang="en-US" sz="2400" b="1" dirty="0"/>
              <a:t>B، O </a:t>
            </a:r>
            <a:r>
              <a:rPr lang="ar-IQ" sz="2400" b="1" dirty="0"/>
              <a:t>ولكن يمكن نقله إلى فصيلة </a:t>
            </a:r>
            <a:r>
              <a:rPr lang="en-US" sz="2400" b="1" dirty="0"/>
              <a:t>AB.</a:t>
            </a:r>
          </a:p>
          <a:p>
            <a:r>
              <a:rPr lang="en-US" sz="2400" b="1" dirty="0"/>
              <a:t>    	</a:t>
            </a:r>
            <a:endParaRPr lang="ar-IQ" sz="2400" b="1" dirty="0"/>
          </a:p>
        </p:txBody>
      </p:sp>
    </p:spTree>
    <p:extLst>
      <p:ext uri="{BB962C8B-B14F-4D97-AF65-F5344CB8AC3E}">
        <p14:creationId xmlns:p14="http://schemas.microsoft.com/office/powerpoint/2010/main" val="967438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4" y="449451"/>
            <a:ext cx="11763212" cy="6075335"/>
          </a:xfrm>
        </p:spPr>
        <p:txBody>
          <a:bodyPr>
            <a:normAutofit/>
          </a:bodyPr>
          <a:lstStyle/>
          <a:p>
            <a:r>
              <a:rPr lang="ar-IQ" sz="2400" dirty="0"/>
              <a:t>ظهرت فصيلة الدم </a:t>
            </a:r>
            <a:r>
              <a:rPr lang="en-US" sz="2400" dirty="0"/>
              <a:t>A </a:t>
            </a:r>
            <a:r>
              <a:rPr lang="ar-IQ" sz="2400" dirty="0"/>
              <a:t>في زمن مبكر في غرب أوربا ثم ظهرت فصيلة الدم </a:t>
            </a:r>
            <a:r>
              <a:rPr lang="en-US" sz="2400" dirty="0"/>
              <a:t>B </a:t>
            </a:r>
            <a:r>
              <a:rPr lang="ar-IQ" sz="2400" dirty="0"/>
              <a:t>في شرق أسيا وهي تميز الدم المغولي حيث يلاحظ إن فصيلة الدم </a:t>
            </a:r>
            <a:r>
              <a:rPr lang="en-US" sz="2400" dirty="0"/>
              <a:t>A </a:t>
            </a:r>
            <a:r>
              <a:rPr lang="ar-IQ" sz="2400" dirty="0"/>
              <a:t>يضعف انتشارها كلما اتجهنا نحو شرق أوربا، حيث تزداد نسبة فصيلة الدم </a:t>
            </a:r>
            <a:r>
              <a:rPr lang="en-US" sz="2400" dirty="0"/>
              <a:t>AB، B </a:t>
            </a:r>
            <a:r>
              <a:rPr lang="ar-IQ" sz="2400" dirty="0"/>
              <a:t>في الشعوب المغولية. أما الاستراليون الأصليون هم أشد الجماعات عزلة حيث ترتفع بينهم فصيلة الدم </a:t>
            </a:r>
            <a:r>
              <a:rPr lang="en-US" sz="2400" dirty="0"/>
              <a:t>A، O. </a:t>
            </a:r>
            <a:r>
              <a:rPr lang="ar-IQ" sz="2400" dirty="0"/>
              <a:t>ومن خلال الدراسات أتضح تجمع فصائل الدم </a:t>
            </a:r>
            <a:r>
              <a:rPr lang="en-US" sz="2400" dirty="0"/>
              <a:t>B، A </a:t>
            </a:r>
            <a:r>
              <a:rPr lang="ar-IQ" sz="2400" dirty="0"/>
              <a:t>في وسط القارات في مراكز التجمع السكاني (بسبب الاختلاط) بينما فصائل الدم </a:t>
            </a:r>
            <a:r>
              <a:rPr lang="en-US" sz="2400" dirty="0"/>
              <a:t>O </a:t>
            </a:r>
            <a:r>
              <a:rPr lang="ar-IQ" sz="2400" dirty="0"/>
              <a:t>تنتشر في المناطق الهامشية البعيدة عن المركز بسبب العزلة وعدم الاختلاط، وقد قدرت نسبة فصائل الدم الرئيسية كما يلي:</a:t>
            </a:r>
          </a:p>
          <a:p>
            <a:r>
              <a:rPr lang="ar-IQ" sz="2400" dirty="0"/>
              <a:t>( 1 ). فصيلة الدم </a:t>
            </a:r>
            <a:r>
              <a:rPr lang="en-US" sz="2400" dirty="0"/>
              <a:t>A     21%</a:t>
            </a:r>
          </a:p>
          <a:p>
            <a:r>
              <a:rPr lang="en-US" sz="2400" dirty="0"/>
              <a:t>( 2). </a:t>
            </a:r>
            <a:r>
              <a:rPr lang="ar-IQ" sz="2400" dirty="0"/>
              <a:t>فصيلة الدم </a:t>
            </a:r>
            <a:r>
              <a:rPr lang="en-US" sz="2400" dirty="0"/>
              <a:t>B     16%</a:t>
            </a:r>
          </a:p>
          <a:p>
            <a:r>
              <a:rPr lang="en-US" sz="2400" dirty="0"/>
              <a:t>( 3). </a:t>
            </a:r>
            <a:r>
              <a:rPr lang="ar-IQ" sz="2400" dirty="0"/>
              <a:t>فصيلة الدم </a:t>
            </a:r>
            <a:r>
              <a:rPr lang="en-US" sz="2400" dirty="0"/>
              <a:t>O     63%</a:t>
            </a:r>
          </a:p>
          <a:p>
            <a:endParaRPr lang="ar-IQ" sz="2400" dirty="0"/>
          </a:p>
        </p:txBody>
      </p:sp>
    </p:spTree>
    <p:extLst>
      <p:ext uri="{BB962C8B-B14F-4D97-AF65-F5344CB8AC3E}">
        <p14:creationId xmlns:p14="http://schemas.microsoft.com/office/powerpoint/2010/main" val="2212852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371959"/>
            <a:ext cx="11670224" cy="6152827"/>
          </a:xfrm>
        </p:spPr>
        <p:txBody>
          <a:bodyPr/>
          <a:lstStyle/>
          <a:p>
            <a:r>
              <a:rPr lang="ar-IQ" b="1" dirty="0"/>
              <a:t>	ليس هناك أتفاق على عدد السلالات البشرية ولا حتى من حيث الشعوب التي تنتمي إليها، وقد تم تقسيم السلالات على أساس ما يعيش الآن من السلالات البشرية ومن خلال ما عثر عليه من حفريات بشرية وهياكل عظمية وجماجم في كل الأقاليم الجغرافية وعلى هذا الأساس تم تقسيم السلالات البشرية إلى الأقسام الآتية:</a:t>
            </a:r>
          </a:p>
          <a:p>
            <a:r>
              <a:rPr lang="ar-IQ" b="1" dirty="0"/>
              <a:t>أ.السلالة القوقازية:</a:t>
            </a:r>
          </a:p>
          <a:p>
            <a:r>
              <a:rPr lang="ar-IQ" b="1" dirty="0"/>
              <a:t>    	وتمتاز هذه السلالة بالبشرة البيضاء في معظم أوربا ولكنها أكثر دكنه في غرب أسيا والهند، وتصبح سوداء في البنغال وجنوبي الهند، ولون حدقة العين يتراوح من الأزرق إلى البني الغامق، والشعر غالباً ما يكون مستقيم مموج؛ الوجوه والأنوف ضيقة والأنف مقوس إلى الوجه العريض والأنف المدبب، والشفاه رقيقة وقلما يبرز الفك، وينتشر الشعر فوق الذقن والجسم والرأس، ويتميز أبناء هذه السلالة بصفة الصلع والشيب المبكر، ويمتازون بطول القائمة وقوة عضلات الساعد. ويقصد بغرب آسيا (سيبيريا الغربية وتركستان الروسية وتركيا وإيران والقوقاز وأفغانستان والدول العربية). </a:t>
            </a:r>
          </a:p>
          <a:p>
            <a:r>
              <a:rPr lang="ar-IQ" b="1" dirty="0"/>
              <a:t>ب. السلالة المغولية: </a:t>
            </a:r>
          </a:p>
          <a:p>
            <a:r>
              <a:rPr lang="ar-IQ" b="1" dirty="0"/>
              <a:t>     	يختلف لون الشعر ولون البشرة باختلاف خطوط العرض في كل من آسيا والأمريكيتين من اللون الأسمر الباهت إلى اللون الأسمر الضارب للحمرة، </a:t>
            </a:r>
          </a:p>
        </p:txBody>
      </p:sp>
    </p:spTree>
    <p:extLst>
      <p:ext uri="{BB962C8B-B14F-4D97-AF65-F5344CB8AC3E}">
        <p14:creationId xmlns:p14="http://schemas.microsoft.com/office/powerpoint/2010/main" val="230876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402956"/>
            <a:ext cx="11763213" cy="6121830"/>
          </a:xfrm>
        </p:spPr>
        <p:txBody>
          <a:bodyPr/>
          <a:lstStyle/>
          <a:p>
            <a:r>
              <a:rPr lang="ar-IQ" dirty="0"/>
              <a:t>ولون العين بني والشعر اسود مع حمرة في جذوره، والشعر مستقيم خشن وينمو طويلا فوق الرأس ولكنه نادر فوق الجسم والوجه وقلما يصبح المغوليين مصابين بالصلع، ولا يشيب شعرهم إلا عندما يطعنون بالسن، ويمتازون بعظمة الوجه المرتفعة والعين تبدو منحرفة بسبب الجفون السمينة لوجود ثنية داخلية تسمى بالثنية المغولية. وعندما يبتسم المغولي تظهر أسنانه كبيرة ومستديرة، الوجوه مسطحة الأنوف مفلطحة وأكثر ما يكون الأنف المفلطح في الصين وجنوب شرق أسيا واندونيسيا مع بروز الفك السفلي، وتكون الساقان قصيرتان والساعد والساق قصيران أيضا. ج.السلالة الأسترالية:</a:t>
            </a:r>
          </a:p>
          <a:p>
            <a:r>
              <a:rPr lang="ar-IQ" dirty="0"/>
              <a:t>     وهذه السلالة تكون على نوعين هما:</a:t>
            </a:r>
          </a:p>
          <a:p>
            <a:r>
              <a:rPr lang="ar-IQ" dirty="0"/>
              <a:t>أولا.السلالة المكتملة النمو: </a:t>
            </a:r>
          </a:p>
          <a:p>
            <a:r>
              <a:rPr lang="ar-IQ" dirty="0"/>
              <a:t>    	وهم أفراد السلالة والذين يرون أنهم أقدم أعضاء النوع البشري مظهراً ويتميزون بالحواجب السميكة والعيون الغائرة والأنف الكبير والفك البارز والأسنان الضخمة ويتراوح الشعر بين المجعد إلى الشعر المستقيم ولكنه أيضا مموج عند الاستراليين الأصليين، أما شعر الوجه والجسم فهو منتشر كما لدى القوقازيين.</a:t>
            </a:r>
          </a:p>
        </p:txBody>
      </p:sp>
    </p:spTree>
    <p:extLst>
      <p:ext uri="{BB962C8B-B14F-4D97-AF65-F5344CB8AC3E}">
        <p14:creationId xmlns:p14="http://schemas.microsoft.com/office/powerpoint/2010/main" val="315571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402956"/>
            <a:ext cx="11701219" cy="6090834"/>
          </a:xfrm>
        </p:spPr>
        <p:txBody>
          <a:bodyPr/>
          <a:lstStyle/>
          <a:p>
            <a:r>
              <a:rPr lang="ar-IQ" b="1" dirty="0"/>
              <a:t>وهم مثل القوقازيين يصيبهم الصلع ويشيب شعرهم مبكراً، ولون البشرة من الأسمر الداكن إلى البني الفاتح ولون العين بني ولون الشعر أسود ويكون أشقر لدى الأطفال والنساء في الصحراء الأسترالية، وأجسامهم تشبه أجسام القوقازيين إلا أن الأذرع والسيقان تكون أنحف وأطول، مما دفع بعض الانثروبولوجيين إلى الاعتقاد أن هذه السلالة هم بقايا لسلالة قديمة تطور منها القوقازيون أنفسهم.</a:t>
            </a:r>
          </a:p>
          <a:p>
            <a:r>
              <a:rPr lang="ar-IQ" b="1" dirty="0"/>
              <a:t>ثانيا. سلالة الأستراليون الأقزام: </a:t>
            </a:r>
          </a:p>
          <a:p>
            <a:r>
              <a:rPr lang="ar-IQ" b="1" dirty="0"/>
              <a:t>     تسكن هذه السلالة في جزر الفلبين وشبه جزيرة الملايو وجزر سوندا الصغرى في اندونيسيا وجزر الاندمان وأجزاء من الهند وهم لاجئون هربوا أمام الغزو المغولي وهؤلاء الاستراليين الأقزام ليسوا جميعا متشابهين فأقزام الفلبين قصار القامة أما جزر الاندمان فشكلهم طفولي أما الآخرون فيجمعون بين هؤلاء وهؤلاء. </a:t>
            </a:r>
          </a:p>
        </p:txBody>
      </p:sp>
    </p:spTree>
    <p:extLst>
      <p:ext uri="{BB962C8B-B14F-4D97-AF65-F5344CB8AC3E}">
        <p14:creationId xmlns:p14="http://schemas.microsoft.com/office/powerpoint/2010/main" val="55172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325464"/>
            <a:ext cx="11639228" cy="6121831"/>
          </a:xfrm>
        </p:spPr>
        <p:txBody>
          <a:bodyPr/>
          <a:lstStyle/>
          <a:p>
            <a:r>
              <a:rPr lang="ar-IQ" dirty="0"/>
              <a:t>د. السلالة الزنجية: </a:t>
            </a:r>
          </a:p>
          <a:p>
            <a:r>
              <a:rPr lang="ar-IQ" dirty="0"/>
              <a:t>وهذه السلالة كما في سابقتها تقسم إلى قسمين:</a:t>
            </a:r>
          </a:p>
          <a:p>
            <a:r>
              <a:rPr lang="ar-IQ" dirty="0"/>
              <a:t>أولا. السلالة الزنجية المكتملة الأجسام:</a:t>
            </a:r>
          </a:p>
          <a:p>
            <a:r>
              <a:rPr lang="ar-IQ" dirty="0"/>
              <a:t> 	إن مظهر الأفريقي الزنجي معروف لدى الأوربيون والأمريكيين فبشرتهم سوداء لامعة أو بنية غامقة وعيونهم سوداء ويشوب بياضها كدره، وشعرهم شديد التجعد ولهم لحى متوسطة إلى خفيفة وشعر الجسم قليل أما الصفات الأخرى فهي الجبهة المكورة قليلاً والعيون الجاحظة والأنف العريض والشفاه المقلوبة والفك البارز والأسنان العريضة والجمجمة كاملة الاستدارة ومؤخرة الرأس البارزة، والجذع قصير الأطراف والأذرع طويلة والأقدام والأيدي ضخمة.</a:t>
            </a:r>
          </a:p>
          <a:p>
            <a:r>
              <a:rPr lang="ar-IQ" dirty="0"/>
              <a:t>ثانيا. السلالة الزنجية – الصغار القامة – الأقزام:</a:t>
            </a:r>
          </a:p>
          <a:p>
            <a:r>
              <a:rPr lang="ar-IQ" dirty="0"/>
              <a:t>    	ويوجد الأقزام الأفريقيين في غابات الكاميرون ورواندا وبوروندي وهم صغار الجسم ولهم بشرة بنية محمرة أو داكنة، والشعر شديد الالتفاف وهو أكثر انتشارا فوق الوجه والجسم وجباه أكثر كروية وعيون أشد جحوظاً من عيون الزنوج والأنوف أكثر عرضا، ويكون الذراع قصير والساعد قصير أيضا، هذه الصفات القزمية التي نشاهدها في صفات الأقزام البشرية.  </a:t>
            </a:r>
          </a:p>
          <a:p>
            <a:r>
              <a:rPr lang="ar-IQ" dirty="0"/>
              <a:t>وأثناء الرعاية الصحية للسلالات البشرية اكتشف الأطباء أن السلالة المغولية التي تستطيع العيش والإنجاب بسهولة فوق المرتفعات العليا يصابون بالملا ريا إذا هبطوا إلى السهول، أما بعض زنوج أفريقيا الذين لا يطيقون العيش في المرتفعات يقاومون مرض الملا ريا لأن لديهم جينات (مورثات) معينة يعطي خلية منجليه متعددة الأشكال تقاوم هذا المرض. </a:t>
            </a:r>
          </a:p>
        </p:txBody>
      </p:sp>
    </p:spTree>
    <p:extLst>
      <p:ext uri="{BB962C8B-B14F-4D97-AF65-F5344CB8AC3E}">
        <p14:creationId xmlns:p14="http://schemas.microsoft.com/office/powerpoint/2010/main" val="3418236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9" y="309966"/>
            <a:ext cx="11747714" cy="6323309"/>
          </a:xfrm>
        </p:spPr>
        <p:txBody>
          <a:bodyPr/>
          <a:lstStyle/>
          <a:p>
            <a:r>
              <a:rPr lang="ar-IQ" b="1" dirty="0"/>
              <a:t>ونتيجة لهذه الاختلافات فأن أغلب الهنود الحمر الأمريكيين قد ماتوا عندما نقل إليهم المستعمرون مرض الجدري حيث لم يكن للحمر مناعة ضد هذه الأمراض، هذه الاكتشافات فان الطبيعة تساعد الباحثين على معرفة الأوطان الأصلية للسلالات البشرية. وتوضح أيضا أن الظروف البيئة الجغرافية تلعب دوراً كبيراً في تكوين السلالة في مكان معين دون آخر.</a:t>
            </a:r>
          </a:p>
          <a:p>
            <a:r>
              <a:rPr lang="ar-IQ" b="1" dirty="0"/>
              <a:t>التصنيفات العلمية للسلالات البشرية:</a:t>
            </a:r>
          </a:p>
          <a:p>
            <a:r>
              <a:rPr lang="ar-IQ" b="1" dirty="0"/>
              <a:t>    	في المصادر القديمة قُسم البشر إلى سلالات على أساس اللون، وكما جاء في سفر التكوين فأن أبناء سيدنا آدم كانوا مقسمين على أساس لون البشرة فنلاحظ أبناء سام من السمر وأبناء حام من السود وأبناء يافث من الشقر وقد ظل القدماء وكُتاب العصور الوسطى متأثرين بفكرة لون البشرة في تصنيف البشر إلى سلالات.</a:t>
            </a:r>
          </a:p>
          <a:p>
            <a:r>
              <a:rPr lang="ar-IQ" b="1" dirty="0"/>
              <a:t>   	ففي عام 1740 قام العالم السويدي كارلوس لينايوس (</a:t>
            </a:r>
            <a:r>
              <a:rPr lang="en-US" b="1" dirty="0"/>
              <a:t>Carlos Linnaeus) (1707-1778) </a:t>
            </a:r>
            <a:r>
              <a:rPr lang="ar-IQ" b="1" dirty="0"/>
              <a:t>بأول محاولة لتصنيف الإنسان حيث قام بتقسيم النوع البشري إلى أربع مجموعات هي: -</a:t>
            </a:r>
          </a:p>
          <a:p>
            <a:r>
              <a:rPr lang="ar-IQ" b="1" dirty="0"/>
              <a:t>الأوربيون      ب. الآسيويون      ج. الهنود الأمريكيون   د. الأفريقيون</a:t>
            </a:r>
          </a:p>
          <a:p>
            <a:endParaRPr lang="ar-IQ" b="1" dirty="0"/>
          </a:p>
        </p:txBody>
      </p:sp>
    </p:spTree>
    <p:extLst>
      <p:ext uri="{BB962C8B-B14F-4D97-AF65-F5344CB8AC3E}">
        <p14:creationId xmlns:p14="http://schemas.microsoft.com/office/powerpoint/2010/main" val="3582382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278969"/>
            <a:ext cx="11295978" cy="6245817"/>
          </a:xfrm>
        </p:spPr>
        <p:txBody>
          <a:bodyPr/>
          <a:lstStyle/>
          <a:p>
            <a:r>
              <a:rPr lang="ar-IQ" b="1" dirty="0"/>
              <a:t>وقد أعتمد في تصنيفه على صفات الخصائص العقلية والصفات الأخرى التي ميزت بها المجموعات الأربعة. وفي عام 1775 ظهرت أول دراسة علمية تفصيلية للسلالات البشرية قام بها العالم بلومنباخ والذي نادى بضرورة الأخذ بكل الصفات الموجودة عند تعريف السلالات مثل لون البشرة وشكل الشعر ولونه ولون العين وطول القامة والمقاييس المختلفة لجميع أجزاء الرأس والجسم.</a:t>
            </a:r>
          </a:p>
          <a:p>
            <a:r>
              <a:rPr lang="ar-IQ" b="1" dirty="0"/>
              <a:t>   	وقد أعتمد العلماء أيضا في تقسيم السلالات على العوامل الوراثية ومع ذلك فأن البيئة لها أثرها الواضح ولاسيما الظروف المناخية والأحوال الغذائية وعليه فمن الصعب التمييز بين الصفات الدائمة التي تحددها الوراثة وبين الصفات المؤقتة التي هي نتيجة مباشرة لظروف البيئة في فترة قصيرة، وقد استخدم علماء الوراثة بالإضافة إلى دراسة الجينات اعتمدوا أيضا على الاختلافات الموجودة بين فصائل الدم.</a:t>
            </a:r>
          </a:p>
          <a:p>
            <a:r>
              <a:rPr lang="ar-IQ" b="1" dirty="0"/>
              <a:t>    	وقد توصل العلماء وخصوصا الانثروبولوجيين إلى تصنيفات مختلفة للسلالات البشرية لكننا سنقتصر هنا على التصنيفات الحديثة فقط والتي نمت منذ ظهور تقسيم دنكر عام 1889م وحتى عام 1963 الذي فيه تقسيم سونيا كول.</a:t>
            </a:r>
          </a:p>
        </p:txBody>
      </p:sp>
    </p:spTree>
    <p:extLst>
      <p:ext uri="{BB962C8B-B14F-4D97-AF65-F5344CB8AC3E}">
        <p14:creationId xmlns:p14="http://schemas.microsoft.com/office/powerpoint/2010/main" val="4129721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9" y="356462"/>
            <a:ext cx="11639226" cy="6199322"/>
          </a:xfrm>
        </p:spPr>
        <p:txBody>
          <a:bodyPr/>
          <a:lstStyle/>
          <a:p>
            <a:r>
              <a:rPr lang="ar-IQ" b="1" dirty="0"/>
              <a:t>وقد أعتمد في تصنيفه على صفات الخصائص العقلية والصفات الأخرى التي ميزت بها المجموعات الأربعة. وفي عام 1775 ظهرت أول دراسة علمية تفصيلية للسلالات البشرية قام بها العالم بلومنباخ والذي نادى بضرورة الأخذ بكل الصفات الموجودة عند تعريف السلالات مثل لون البشرة وشكل الشعر ولونه ولون العين وطول القامة والمقاييس المختلفة لجميع أجزاء الرأس والجسم.</a:t>
            </a:r>
          </a:p>
          <a:p>
            <a:r>
              <a:rPr lang="ar-IQ" b="1" dirty="0"/>
              <a:t>   	وقد أعتمد العلماء أيضا في تقسيم السلالات على العوامل الوراثية ومع ذلك فأن البيئة لها أثرها الواضح ولاسيما الظروف المناخية والأحوال الغذائية وعليه فمن الصعب التمييز بين الصفات الدائمة التي تحددها الوراثة وبين الصفات المؤقتة التي هي نتيجة مباشرة لظروف البيئة في فترة قصيرة، وقد استخدم علماء الوراثة بالإضافة إلى دراسة الجينات اعتمدوا أيضا على الاختلافات الموجودة بين فصائل الدم.</a:t>
            </a:r>
          </a:p>
          <a:p>
            <a:r>
              <a:rPr lang="ar-IQ" b="1" dirty="0"/>
              <a:t>    	وقد توصل العلماء وخصوصا الانثروبولوجيين إلى تصنيفات مختلفة للسلالات البشرية لكننا سنقتصر هنا على التصنيفات الحديثة فقط والتي نمت منذ ظهور تقسيم دنكر عام 1889م وحتى عام 1963 الذي فيه تقسيم سونيا كول.</a:t>
            </a:r>
          </a:p>
          <a:p>
            <a:endParaRPr lang="ar-IQ" b="1" dirty="0"/>
          </a:p>
        </p:txBody>
      </p:sp>
    </p:spTree>
    <p:extLst>
      <p:ext uri="{BB962C8B-B14F-4D97-AF65-F5344CB8AC3E}">
        <p14:creationId xmlns:p14="http://schemas.microsoft.com/office/powerpoint/2010/main" val="2580860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8" y="154984"/>
            <a:ext cx="11809708" cy="6524786"/>
          </a:xfrm>
        </p:spPr>
        <p:txBody>
          <a:bodyPr/>
          <a:lstStyle/>
          <a:p>
            <a:r>
              <a:rPr lang="ar-IQ" b="1" dirty="0"/>
              <a:t>أ‌.	تصنيف العالم دنكر: </a:t>
            </a:r>
            <a:r>
              <a:rPr lang="en-US" b="1" dirty="0"/>
              <a:t>Deniker</a:t>
            </a:r>
          </a:p>
          <a:p>
            <a:r>
              <a:rPr lang="en-US" b="1" dirty="0"/>
              <a:t>     	</a:t>
            </a:r>
            <a:r>
              <a:rPr lang="ar-IQ" b="1" dirty="0"/>
              <a:t>أول تصنيف علمي يستند على أسس الانثروبولوجيا الطبيعية، قام بوضعه العالم الفرنسي دنكر، وقد نشر هذا التصنيف لأول مرة عام 1889 وقد أعتمد على أساس شكل الشعر ولونه ولون العين وشكل الأنف وشكل الرأس حيث أشتمل هذا التصنيف على ستة سلالات رئيسية معتبراً ((شكل الشعر)) هو الأساس في التقسيم وهي:</a:t>
            </a:r>
          </a:p>
          <a:p>
            <a:r>
              <a:rPr lang="ar-IQ" b="1" dirty="0"/>
              <a:t>1-	مجموعة الشعر الصوفي: ويندرج تحت هذه المجموعة الأفارقة والزنوج.</a:t>
            </a:r>
          </a:p>
          <a:p>
            <a:r>
              <a:rPr lang="ar-IQ" b="1" dirty="0"/>
              <a:t>2-	مجموعة الشعر المجعد أو المموج ويندرج تحت هذه المجموعة الاثوريون، الإثيوبيون والأستراليون الأصليون.</a:t>
            </a:r>
          </a:p>
          <a:p>
            <a:r>
              <a:rPr lang="ar-IQ" b="1" dirty="0"/>
              <a:t>3-	مجموعة الشعر المموج البني: ويندرج تحت هذه المجموعة الهنود الأفغانيين الذين يتصفون بالشعر الأسود والقامة الطويلة.</a:t>
            </a:r>
          </a:p>
          <a:p>
            <a:r>
              <a:rPr lang="ar-IQ" b="1" dirty="0"/>
              <a:t>4-	مجموعة الشعر الأشقر المموج: ويندرج تحت هذه المجموعة الأوربيين الشماليين الذين يتصفون بالقامة الطويلة والرأس الطويل.</a:t>
            </a:r>
          </a:p>
          <a:p>
            <a:r>
              <a:rPr lang="ar-IQ" b="1" dirty="0"/>
              <a:t>5-	مجموعة الشعر المستقيم المموج الأسود: ويندرج تحت هذه المجموعة الاندونيسيين الذين يتميزون بالقامة القصيرة والرأس المتوسط.</a:t>
            </a:r>
          </a:p>
          <a:p>
            <a:r>
              <a:rPr lang="ar-IQ" b="1" dirty="0"/>
              <a:t>6-	مجموعة الشعر البسيط: وهي المجموعة المغولية وتشمل الأمريكيون القدماء والأمريكيون الجنوبيون والمغول الشماليين والاسكيمو. </a:t>
            </a:r>
          </a:p>
        </p:txBody>
      </p:sp>
    </p:spTree>
    <p:extLst>
      <p:ext uri="{BB962C8B-B14F-4D97-AF65-F5344CB8AC3E}">
        <p14:creationId xmlns:p14="http://schemas.microsoft.com/office/powerpoint/2010/main" val="3120703189"/>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26</TotalTime>
  <Words>856</Words>
  <Application>Microsoft Office PowerPoint</Application>
  <PresentationFormat>ملء الشاشة</PresentationFormat>
  <Paragraphs>75</Paragraphs>
  <Slides>14</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14</vt:i4>
      </vt:variant>
    </vt:vector>
  </HeadingPairs>
  <TitlesOfParts>
    <vt:vector size="18" baseType="lpstr">
      <vt:lpstr>Century Gothic</vt:lpstr>
      <vt:lpstr>Tahoma</vt:lpstr>
      <vt:lpstr>Wingdings 3</vt:lpstr>
      <vt:lpstr>شريحة</vt:lpstr>
      <vt:lpstr>المحاضرة التاسعة عشرة: تقسيم السلالات البشرية: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التاسعة عشرة: تقسيم السلالات البشرية: المادة: الانثروبولوجيا الطبيعية أستاذ المادة: د. رباح احمد مهدي </dc:title>
  <dc:creator>F1</dc:creator>
  <cp:lastModifiedBy>F1</cp:lastModifiedBy>
  <cp:revision>16</cp:revision>
  <dcterms:created xsi:type="dcterms:W3CDTF">2018-01-09T16:31:58Z</dcterms:created>
  <dcterms:modified xsi:type="dcterms:W3CDTF">2018-01-09T16:58:50Z</dcterms:modified>
</cp:coreProperties>
</file>