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779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917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6743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1128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5962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6454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533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39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0486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200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153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54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95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04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069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66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677546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4766" y="759417"/>
            <a:ext cx="11577234" cy="4602995"/>
          </a:xfrm>
        </p:spPr>
        <p:txBody>
          <a:bodyPr/>
          <a:lstStyle/>
          <a:p>
            <a:pPr algn="r"/>
            <a:r>
              <a:rPr lang="ar-IQ" dirty="0"/>
              <a:t> المحاضرة العشرون: السلالة كتجميع لصفات الأفراد:</a:t>
            </a:r>
            <a:br>
              <a:rPr lang="ar-IQ" dirty="0"/>
            </a:br>
            <a:r>
              <a:rPr lang="ar-IQ" dirty="0"/>
              <a:t>      المادة: الانثروبولوجيا الطبيعية</a:t>
            </a:r>
            <a:br>
              <a:rPr lang="ar-IQ" dirty="0"/>
            </a:br>
            <a:r>
              <a:rPr lang="ar-IQ" dirty="0"/>
              <a:t>     أستاذ المادة: د. رباح احمد مهدي </a:t>
            </a:r>
          </a:p>
        </p:txBody>
      </p:sp>
    </p:spTree>
    <p:extLst>
      <p:ext uri="{BB962C8B-B14F-4D97-AF65-F5344CB8AC3E}">
        <p14:creationId xmlns:p14="http://schemas.microsoft.com/office/powerpoint/2010/main" val="2327895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78969"/>
            <a:ext cx="11732217" cy="6710767"/>
          </a:xfrm>
        </p:spPr>
        <p:txBody>
          <a:bodyPr>
            <a:normAutofit/>
          </a:bodyPr>
          <a:lstStyle/>
          <a:p>
            <a:r>
              <a:rPr lang="ar-IQ" sz="2400" b="1" dirty="0"/>
              <a:t>وليست المسألة مجرد الحجم، بل انه بنسبة حجم المخ إلى وزن الكائن، نجد أن الإنسان يتفوق على أقرب منافس له، وهو الغوريلا – بستة أضعاف.</a:t>
            </a:r>
          </a:p>
          <a:p>
            <a:r>
              <a:rPr lang="ar-IQ" sz="2400" b="1" dirty="0"/>
              <a:t>عصر الثدييات: وألان نرى كيف تطور الإنسان من أصوله الأولى التي ترجع إلى عصر الأوليجوسين – أي إلى حوالي 30 مليون سنة مضت. ففي نهاية عصر الأوليجوسين بدأ شكل جديد من أشكال الحياة يتطور عن رتبة الرئيسيات. ومن هذا الشكل الحيواني الجديد الذي يمكن أن نسميه عائلة الهومينيديانية (</a:t>
            </a:r>
            <a:r>
              <a:rPr lang="en-US" sz="2400" b="1" dirty="0"/>
              <a:t>Hominidae) </a:t>
            </a:r>
            <a:r>
              <a:rPr lang="ar-IQ" sz="2400" b="1" dirty="0"/>
              <a:t>تفرعت أصول الإنسان والقردة العليا. ولا نعرف تماما كيف كان شكل هذا الأصل، لكنه ربما شابه أحد أشكال القردة التي تسمى ليمنوبثكس </a:t>
            </a:r>
            <a:r>
              <a:rPr lang="en-US" sz="2400" b="1" dirty="0"/>
              <a:t>Limnopithecus </a:t>
            </a:r>
            <a:r>
              <a:rPr lang="ar-IQ" sz="2400" b="1" dirty="0"/>
              <a:t>والذي وجدت حفرياته في شرق إفريقيا (كينيا). وأقدم الأدلة على هذا الاتجاه عثر عليه في حفرتين من عصر الأوليجوسين في مصر (الفيوم) وهما بارابثكس    </a:t>
            </a:r>
            <a:r>
              <a:rPr lang="en-US" sz="2400" b="1" dirty="0"/>
              <a:t>Parapithecus) </a:t>
            </a:r>
            <a:r>
              <a:rPr lang="ar-IQ" sz="2400" b="1" dirty="0"/>
              <a:t>والذي يعدّ أصل قردة العالم القديم، وبربليوبثكس </a:t>
            </a:r>
            <a:r>
              <a:rPr lang="en-US" sz="2400" b="1" dirty="0"/>
              <a:t>Proplioithecus) </a:t>
            </a:r>
            <a:r>
              <a:rPr lang="ar-IQ" sz="2400" b="1" dirty="0"/>
              <a:t>وهو يعتبر من أصول الهومينيديانية، وهما بذلك أقدم من الليمنوبثكس. </a:t>
            </a:r>
          </a:p>
        </p:txBody>
      </p:sp>
    </p:spTree>
    <p:extLst>
      <p:ext uri="{BB962C8B-B14F-4D97-AF65-F5344CB8AC3E}">
        <p14:creationId xmlns:p14="http://schemas.microsoft.com/office/powerpoint/2010/main" val="78176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216975"/>
            <a:ext cx="11592732" cy="6431797"/>
          </a:xfrm>
        </p:spPr>
        <p:txBody>
          <a:bodyPr>
            <a:normAutofit/>
          </a:bodyPr>
          <a:lstStyle/>
          <a:p>
            <a:r>
              <a:rPr lang="ar-IQ" dirty="0"/>
              <a:t>وقد كان في إمكان هذا القرد أن يعيش على الأشجار ويسير بصعوبة لمسافات قصيرة على الأرض. وفي عصر الميوسين بدأ الجو يميل للبرودة مما أدى إلى انخفاض شديد في درجة الحرارة تسبب في سقوط أوراق الشجر وتيبس الأغصان وبالتالي لم يبقى أي مجال للعيش على الأشجار مما اضطر بعض الليمنوبثكس إلى النزول إلى الأرض لجمع الغذاء بعد أن قل محصول الشجر وزاد العشب والحشائش تحت الأشجار التي تباعدت عن بعضها البعض. وقد تمكن هذا الفرع (الليمنوبثكس) الذي نزل إلى الأرض من الاستمرار في السير على قدميه، وكون في النهاية أصول الإنسان. والمتفق عليه انه في أوائل عصر الميوسين – منذ حوالي 25 مليون سنة – حدث انقسام بين هذه القردة التي سارت على الأرض، أدى إلى تكوين الأصول الآتية:</a:t>
            </a:r>
          </a:p>
          <a:p>
            <a:r>
              <a:rPr lang="ar-IQ" dirty="0"/>
              <a:t>أ. أصول الجيبون، وهو أقدم القردة العليا انفصالا، وأكثرها التصاقا بالحياة الشجرية وأقلها من حيث حجم المخ.</a:t>
            </a:r>
          </a:p>
          <a:p>
            <a:r>
              <a:rPr lang="ar-IQ" dirty="0"/>
              <a:t>      ب. أصول عائلة الهومينيديا(</a:t>
            </a:r>
            <a:r>
              <a:rPr lang="en-US" dirty="0"/>
              <a:t>Hominidae) </a:t>
            </a:r>
            <a:r>
              <a:rPr lang="ar-IQ" dirty="0"/>
              <a:t>هي شكل من الرئيسيات يعرف حاليا بجنس بروكونسول </a:t>
            </a:r>
            <a:r>
              <a:rPr lang="en-US" dirty="0"/>
              <a:t>Proconsul </a:t>
            </a:r>
            <a:r>
              <a:rPr lang="ar-IQ" dirty="0"/>
              <a:t>الذي تشعب إلى نوعين معروفين هما: اولا: البروكونسول بنوعية الكبير الذي يمكن أن يكون أصل الغوريلا، والصغير الذي يمكن   أن يكون أصل الشمبانزي.</a:t>
            </a:r>
          </a:p>
          <a:p>
            <a:r>
              <a:rPr lang="ar-IQ" dirty="0"/>
              <a:t> ثانيا: دريوبثكس بأنواعه المختلفة وهو أحدث من البروكونسول (أواخر عصر الميوسين) وقد وجدت كثير من حفرياته في تلال سيفاليك في الهند، وقليل منها في إفريقيا وأوربا. وأغلب الآراء ترى أن قرد الدريوبثكس هو أقرب ما لدينا من حفريات لأصول التشعب في عائلة الهومينيديا إلى خطى التطور: القردة العليا والإنسان. أما حفرية اوريوبثكس التي وجدت في شمال ايطاليا فإنها لا تعد الآن جزءا من التطور العام في الخط الإنساني، بل جنس تطور وحده في منطقة المستنقعات والغابات في أواخر الميوسين وانقرض. ولفترة حوالي عشرين مليون سنة بعد كشوف أواخر الميوسين لا نجد حفريات. لكن لا شك إن عائلة الهومينيديا كانت تتطور في هذه الفترة الطويلة. </a:t>
            </a:r>
          </a:p>
        </p:txBody>
      </p:sp>
    </p:spTree>
    <p:extLst>
      <p:ext uri="{BB962C8B-B14F-4D97-AF65-F5344CB8AC3E}">
        <p14:creationId xmlns:p14="http://schemas.microsoft.com/office/powerpoint/2010/main" val="2046702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r>
              <a:rPr lang="ar-IQ" dirty="0"/>
              <a:t>ثم نجد بعد ذلك حفريات طلائع الإنسان. وأكثر هذه الطلائع بداية وأقل اقترابا من الإنسان هي حفريات القرد الجنوبي </a:t>
            </a:r>
            <a:r>
              <a:rPr lang="en-US" dirty="0"/>
              <a:t>Australopithecus </a:t>
            </a:r>
            <a:r>
              <a:rPr lang="ar-IQ" dirty="0"/>
              <a:t>الذي وجد في جنوب إفريقيا في أواخر عصر البليوسين وأوائل عصر البليوستوسين.والمعتقد أنه إشعاع تطوري من خط الهومينيديا الرئيس انفصل وانقرض، وبعد ذلك اكتشفت حفريات أخرى من عصر البليوستوسين، يتفق اغلب العلماء على أنها بداية سلسلة جنس الإنسان، وأقدم هذه الحفريات هي تلك التي اكتشفت في جاوة وأطلق عليها اسم الإنسان الواقف </a:t>
            </a:r>
            <a:r>
              <a:rPr lang="en-US" dirty="0"/>
              <a:t>Homo Erectus </a:t>
            </a:r>
            <a:r>
              <a:rPr lang="ar-IQ" dirty="0"/>
              <a:t>أو بثكانتروبوس بمعنى الإنسان القرد. وهناك فروق كبيرة في جميع الصفات الجسدية وصفات المخ بين الإنسان الواقف وما قبله من حفريات. ومنذ بداية الإنسان الواقف تصبح صورة التطور البشري أوضح نسبيا عن الصورة السابقة، لكثرة الحفريات وتصاعد الصفات الجسدية للحفريات اللاحقة في اتجاه الصفات البشرية الحالية، مما يعطينا دليلاً مستمراً على نمو التطور البشري.</a:t>
            </a:r>
          </a:p>
          <a:p>
            <a:r>
              <a:rPr lang="ar-IQ" dirty="0"/>
              <a:t>    	هذا باختصار موجز لتاريخ تطور عائلة الهومينيديا في اتجاه السلالات المعاصرة. وان اتفق اغلب العلماء على هذا التاريخ بتصورات متقاربة، إلا إن الاختلاف كبير على الطريق أو الطرق التي تؤدي إلى هذا التطور.</a:t>
            </a:r>
          </a:p>
          <a:p>
            <a:endParaRPr lang="ar-IQ" dirty="0"/>
          </a:p>
        </p:txBody>
      </p:sp>
    </p:spTree>
    <p:extLst>
      <p:ext uri="{BB962C8B-B14F-4D97-AF65-F5344CB8AC3E}">
        <p14:creationId xmlns:p14="http://schemas.microsoft.com/office/powerpoint/2010/main" val="165315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9" y="247973"/>
            <a:ext cx="11670222" cy="6323308"/>
          </a:xfrm>
        </p:spPr>
        <p:txBody>
          <a:bodyPr>
            <a:normAutofit/>
          </a:bodyPr>
          <a:lstStyle/>
          <a:p>
            <a:r>
              <a:rPr lang="ar-IQ" sz="2000" b="1" dirty="0"/>
              <a:t>	أن كلمة سلالة تعني تجميع لصفات الأفراد. ويبدو أن هذه الفكرة كانت رائدة لدى   الطبيعيين القدماء في تقسيماتهم للنوع البشري، بالرغم من أنها لم تكن واضحة الوضوح التام، كما أن كثيرا من الانثروبولوجيين كانوا يطبقونها أثناء دراستهم، إذ كانوا يصنفون الإفراد حسب بعض مميزات أو صفات يختارونها، بدلا من دراسة الأفراد على أساس مجموعات متكاملة من الصفات مثلما قام به العالم فون ايكشتد عام 1936. ويبدو أن ذلك المفهوم أيضا كان رائد البعض في تحديد معنى "السلالة". فقد ذكر كاترفيج (1859) "مجموع الأشخاص المتشابهين يكونون السلالة"، وكذلك قال زالر </a:t>
            </a:r>
            <a:r>
              <a:rPr lang="en-US" sz="2000" b="1" dirty="0"/>
              <a:t>Seller (1931) "</a:t>
            </a:r>
            <a:r>
              <a:rPr lang="ar-IQ" sz="2000" b="1" dirty="0"/>
              <a:t>ارتباط بين صفات موروثة ذات تغاير معين ... يتميز بها أفراد سلالة عن السلالات الأخرى"، ومارتن </a:t>
            </a:r>
            <a:r>
              <a:rPr lang="en-US" sz="2000" b="1" dirty="0"/>
              <a:t>Martin (1928)" </a:t>
            </a:r>
            <a:r>
              <a:rPr lang="ar-IQ" sz="2000" b="1" dirty="0"/>
              <a:t>أن الأفراد الذين ينتمون إلى جنس معين مشتركون معا في عدد من الصفات السلالية، ومجموع هذه الصفات هو ما يميزهم عن غيرهم من المجموعات"</a:t>
            </a:r>
          </a:p>
          <a:p>
            <a:r>
              <a:rPr lang="ar-IQ" sz="2000" b="1" dirty="0"/>
              <a:t>    	وكذلك نلاحظ نفس المبدأ في تعريف السلالة الذي قدمته الجمعية الأنثروبولوجيه الملكية في بريطانيا 1936 "أن الصفات الوراثية التي تميز سلالة هي التي تنطبق على غالبية الأفراد الذين يقع عليهم البحث، على ألا تكون صفات باثولوجيه" ولكن أصدرت الجمعية تعريفاً يعكس وجهة نظر مغايرة هي إن "السلالة مجموعة بيولوجية تشترك في عدد غير محدد من الصفات الوراثية تتميز به عن غيرها من المجموعات".</a:t>
            </a:r>
          </a:p>
          <a:p>
            <a:endParaRPr lang="ar-IQ" sz="2000" b="1" dirty="0"/>
          </a:p>
        </p:txBody>
      </p:sp>
    </p:spTree>
    <p:extLst>
      <p:ext uri="{BB962C8B-B14F-4D97-AF65-F5344CB8AC3E}">
        <p14:creationId xmlns:p14="http://schemas.microsoft.com/office/powerpoint/2010/main" val="908152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201478"/>
            <a:ext cx="11701219" cy="6416298"/>
          </a:xfrm>
        </p:spPr>
        <p:txBody>
          <a:bodyPr>
            <a:normAutofit/>
          </a:bodyPr>
          <a:lstStyle/>
          <a:p>
            <a:r>
              <a:rPr lang="ar-IQ" sz="2000" b="1" dirty="0"/>
              <a:t>وترتبط هذه المشكلة بالمتوسط القياسي (الانثروبومترى) الذي يعتمد على قيم قياسية مطلقة متفق عليها . وعلى أية حال فإن فكرة السلالة على أنها ارتباط صفات معينة تتكرر في كل فرد على حده لم تنفصل عن فكر السلالة على أنها مجموعة بشرية تتحدد بواسطة صفات ليس من الضروري أن ترتبط بنفس الطريقة لكل فرد على حده.</a:t>
            </a:r>
          </a:p>
          <a:p>
            <a:r>
              <a:rPr lang="ar-IQ" sz="2000" b="1" dirty="0"/>
              <a:t>    	وخلاصة هذه الآراء المتعددة تعود بنا مرة أخرى إلى طرح السؤال: ما هي السلالة؟</a:t>
            </a:r>
          </a:p>
          <a:p>
            <a:r>
              <a:rPr lang="ar-IQ" sz="2000" b="1" dirty="0"/>
              <a:t>    	إن حقائق الاختلاف الجسدي والمميزات الجسدية العامة للبشر لا شك كثيرة وتدعو الإنسان إلى الكلام عن جماعات بشرية كما لو كانوا منفصلين تماماً عن بعض. ولكننا نجد الآن – وبعد البحوث العلمية الكثيرة – أن المجموعات البشرية لا تختلف عن بعضها اختلافا هائلا، وانه يمكننا أن نجد مميزات جسدية مختلفة داخل المجموعة الواحدة. ومن أهم الأمثلة على ذلك ما لوحظ أخيراً من وجود الشعر الصوفي بين بعض النرويجيين، على الرغم من أن هذا النوع من الشعر خاص بالمجموعة السلالية التي نسميها الزنوج، ولا شك أن وجود هذا النوع من الشعر بين النرويجيين هو نتيجة لتغير مورثة واحدة، وبذلك فهو ينتقل بطريقة بسيطة من الأب إلى الابن. وهناك مثال آخر إن البولينيزيين يظهر فيهم ارتباط بين الصفات والمميزات الخاصة بالمجموعات البشرية الثلاث الرئيسية؛ القوقازي والزنجي والمغولي.</a:t>
            </a:r>
          </a:p>
          <a:p>
            <a:endParaRPr lang="ar-IQ" sz="2000" b="1" dirty="0"/>
          </a:p>
        </p:txBody>
      </p:sp>
    </p:spTree>
    <p:extLst>
      <p:ext uri="{BB962C8B-B14F-4D97-AF65-F5344CB8AC3E}">
        <p14:creationId xmlns:p14="http://schemas.microsoft.com/office/powerpoint/2010/main" val="165186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216976"/>
            <a:ext cx="11577233" cy="6276814"/>
          </a:xfrm>
        </p:spPr>
        <p:txBody>
          <a:bodyPr/>
          <a:lstStyle/>
          <a:p>
            <a:r>
              <a:rPr lang="ar-IQ" dirty="0"/>
              <a:t> </a:t>
            </a:r>
            <a:r>
              <a:rPr lang="ar-IQ" sz="2000" b="1" dirty="0"/>
              <a:t>	وفي الوقت نفسه نجد اختلافات ملحوظة بين المجموعات الكبرى، والكثير من هذه الاختلافات يتحدد بواسطة المورثات – أي تحديد وراثي داخلي. كما يبدو أن بعض هذه الخلافات ناجم عن عملية الاختيار الطبيعي. وكذلك لوحظ إن بعض المميزات الهامة، مثل طول القامة، تتأثر بواسطة البيئة، ويمكن أن تتعدل بطريقة ملحوظة في جيل أو جيلين.  </a:t>
            </a:r>
          </a:p>
          <a:p>
            <a:r>
              <a:rPr lang="ar-IQ" sz="2000" b="1" dirty="0"/>
              <a:t>  كان فرانز بواس أحد الانثروبولوجيين القلائل الذين اهتموا بهذا الموضوع، وقام بعدة دراسات مطولة لحساب إدارة الهجرة الأمريكية عن المهاجرين القادمين إلى أمريكا ومقارنتهم بأبنائهم وانتهي إلى أن تغيرات كثيرة قد حدثت في شكل الرأس. ولكن آراء بواس في هذا المجال قد هوجمت في حينها.</a:t>
            </a:r>
          </a:p>
          <a:p>
            <a:r>
              <a:rPr lang="ar-IQ" sz="2000" b="1" dirty="0"/>
              <a:t>    	فإذا عرفنا كل هذا فلابد لنا أن نتساءل ما معنى سلالة؟ وهذا السؤال يفترض وجود السلالة كشيء قائم فعلا، وذلك لوجود اصطلاح يسمى السلالة. والحقيقة إننا إذا تصفحنا عدة قواميس فإننا سنجد معان كثيرة لكلمة السلالة </a:t>
            </a:r>
            <a:r>
              <a:rPr lang="en-US" sz="2000" b="1" dirty="0"/>
              <a:t>Race. </a:t>
            </a:r>
            <a:r>
              <a:rPr lang="ar-IQ" sz="2000" b="1" dirty="0"/>
              <a:t>وكذلك إذا تصفحنا كتباً أو بحوثا متخصصة فإننا سنجد أيضا عدد من المعاني لمفهوم السلالة. ومع ذلك فإن لكل من هذه التعريفات مسبباته، ونجد البعض أثناء استخدامه للمصطلح يشير إلى أشكال بشرية معينة مختلفة عن بعضها مثل اختلاف الزنجي والأوربي (رغم وجود درجات مختلفة تمتزج فيها هذه الصفات) أو ربما يشير إلى اختلافات كالتي توجد بين اليوناني والنرويجي مثلا أو ربما يشير البعض إلى اختلافات بين الجنسيات مثل أمريكي وإيطالي.</a:t>
            </a:r>
          </a:p>
        </p:txBody>
      </p:sp>
    </p:spTree>
    <p:extLst>
      <p:ext uri="{BB962C8B-B14F-4D97-AF65-F5344CB8AC3E}">
        <p14:creationId xmlns:p14="http://schemas.microsoft.com/office/powerpoint/2010/main" val="45245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185979"/>
            <a:ext cx="11561735" cy="6385301"/>
          </a:xfrm>
        </p:spPr>
        <p:txBody>
          <a:bodyPr>
            <a:normAutofit/>
          </a:bodyPr>
          <a:lstStyle/>
          <a:p>
            <a:r>
              <a:rPr lang="ar-IQ" sz="2000" b="1" dirty="0"/>
              <a:t> السلالة كفكرة مطلقة:</a:t>
            </a:r>
          </a:p>
          <a:p>
            <a:r>
              <a:rPr lang="ar-IQ" sz="2000" dirty="0"/>
              <a:t>    	إن السلالة كفكرة مطلقة اختلف عليها العلماء كثيرا، لان مسألة السلالة كفكرة قائمة بذاتها لا نظير لها في الواقع. وذلك لأننا نجد إن الاختلاف قد حدث منذ منتصف القرن الماضي. وقد قال كل من بروكا وتوبينار إن السلالة بمعناها المطلق لا توجد إلا في صورة مختلطة مبعثرة. وقد أثرت هذه الأفكار على من أتى بعدهما من العلماء. فنجد مثلا "ربلي </a:t>
            </a:r>
            <a:r>
              <a:rPr lang="en-US" sz="2000" dirty="0"/>
              <a:t>Ripley </a:t>
            </a:r>
            <a:r>
              <a:rPr lang="ar-IQ" sz="2000" dirty="0"/>
              <a:t>يقول: انه ليس من الضروري في دراساتنا أن نعزل ونميز جماعات أو أفراد معينين يمثلون السلالة في أنقى درجاتها. فالسلالة فكرة مطلقة وهي فكرة الاستمرار داخل عدم الاستمرار أو فكرة الوحدة داخل التفرق. وعلى الرغم من أننا قد نجد إفرادا قليلين جداً يمثلون النماذج النقية القياسية للسلالة، إلا أن كلمة السلالة ما زالت قائمة ومستخدمة لدينا. وكذلك نجد مثل هذه الأفكار في أبحاث الروس مثل فوربيف </a:t>
            </a:r>
            <a:r>
              <a:rPr lang="en-US" sz="2000" dirty="0"/>
              <a:t>Vorobieff </a:t>
            </a:r>
            <a:r>
              <a:rPr lang="ar-IQ" sz="2000" dirty="0"/>
              <a:t>ومندس كوريا </a:t>
            </a:r>
            <a:r>
              <a:rPr lang="en-US" sz="2000" dirty="0"/>
              <a:t>Mendes Correa </a:t>
            </a:r>
            <a:r>
              <a:rPr lang="ar-IQ" sz="2000" dirty="0"/>
              <a:t>ونستورخ </a:t>
            </a:r>
            <a:r>
              <a:rPr lang="en-US" sz="2000" dirty="0"/>
              <a:t>Nesturkh. </a:t>
            </a:r>
            <a:r>
              <a:rPr lang="ar-IQ" sz="2000" dirty="0"/>
              <a:t>وعلى الرغم من إن الاعتقاد بأن السلالة فكرة مطلقة قد شاع الآن، إلا أن ذلك الاعتقاد لم يحل محل الاعتقاد بأن السلالة تظهر في الواقع في شكل ارتباطات الصفات في الأفراد. ولكن من الغريب أن نرى أن الاعتقادين يظهران أحيانا في آراء الكاتب الواحد. وعلى أية حال فإن فكرة السلالة على أنها شيء مطلق قد سبقت تاريخياً فكرة السلالة القياسية. وهذا يعني أن السلالة تتصف في الواقع والتطبيق بعدة صفات معينة. وبالرغم من الخلافات الشديدة في المناهج فإننا نجد إن الانثروبولوجيين لا يختلفون كثيرا في عدد السلالات في العالم. وذلك راجع إلى أنهم – أرادوا أم لم يريدوا – يستخدمون الصفة الإقليمية أو الجغرافية للسلالة، وذلك عن طريق تجمع عدد من الصفات الجسدية في أقاليم جغرافية معينة. وأكبر دليل على ذلك عدم الاختلاف الكبير في عدد السلالات وتحديدها إقليميا.</a:t>
            </a:r>
          </a:p>
        </p:txBody>
      </p:sp>
    </p:spTree>
    <p:extLst>
      <p:ext uri="{BB962C8B-B14F-4D97-AF65-F5344CB8AC3E}">
        <p14:creationId xmlns:p14="http://schemas.microsoft.com/office/powerpoint/2010/main" val="362014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232475"/>
            <a:ext cx="11654726" cy="6369803"/>
          </a:xfrm>
        </p:spPr>
        <p:txBody>
          <a:bodyPr>
            <a:normAutofit/>
          </a:bodyPr>
          <a:lstStyle/>
          <a:p>
            <a:r>
              <a:rPr lang="ar-IQ" b="1" dirty="0"/>
              <a:t>	وعلى هذا الأساس يمكننا أن نتوصل إلى إن السلالة عبارة عن تجميع لعدد من الصفات القياسية والوراثية وان هذا التجميع مؤقت ومرتبط بأقاليم جغرافية.</a:t>
            </a:r>
          </a:p>
          <a:p>
            <a:r>
              <a:rPr lang="ar-IQ" b="1" dirty="0"/>
              <a:t>  تاريخ تطور السلالات البشرية:</a:t>
            </a:r>
          </a:p>
          <a:p>
            <a:r>
              <a:rPr lang="ar-IQ" b="1" dirty="0"/>
              <a:t>     الإنسان المعاصر، كما هو معروف، هو نوع ثانوي من نوع الإنسان العاقل المتفرع عن جنس الإنسان من عائلة الهومينيديا (</a:t>
            </a:r>
            <a:r>
              <a:rPr lang="en-US" b="1" dirty="0"/>
              <a:t>Hominidae) </a:t>
            </a:r>
            <a:r>
              <a:rPr lang="ar-IQ" b="1" dirty="0"/>
              <a:t>عن رتبة الرئيسيات عن طبقة الثدييات عن فصيلة الفقاريات. ويوضح الرسم التخطيطي التالي هذه النسبة:</a:t>
            </a:r>
          </a:p>
          <a:p>
            <a:r>
              <a:rPr lang="ar-IQ" b="1" dirty="0"/>
              <a:t>  التصنيف البيولوجي للإنسان المعاصر:</a:t>
            </a:r>
          </a:p>
          <a:p>
            <a:r>
              <a:rPr lang="ar-IQ" b="1" dirty="0"/>
              <a:t>الإنسان المعاصر: نوع ثانوي </a:t>
            </a:r>
            <a:r>
              <a:rPr lang="en-US" b="1" dirty="0"/>
              <a:t>Living Races. Sub – Spice's</a:t>
            </a:r>
          </a:p>
          <a:p>
            <a:r>
              <a:rPr lang="ar-IQ" b="1" dirty="0"/>
              <a:t>الإنسان العاقل: نوع            </a:t>
            </a:r>
            <a:r>
              <a:rPr lang="en-US" b="1" dirty="0"/>
              <a:t>Homo Sapiens: Spice's </a:t>
            </a:r>
          </a:p>
          <a:p>
            <a:r>
              <a:rPr lang="ar-IQ" b="1" dirty="0"/>
              <a:t>الإنسان: جنس                       </a:t>
            </a:r>
            <a:r>
              <a:rPr lang="en-US" b="1" dirty="0"/>
              <a:t>Homo: Genus</a:t>
            </a:r>
          </a:p>
          <a:p>
            <a:r>
              <a:rPr lang="ar-IQ" b="1" dirty="0"/>
              <a:t>الهومينيديا: عائلة                  </a:t>
            </a:r>
            <a:r>
              <a:rPr lang="en-US" b="1" dirty="0"/>
              <a:t>Hominidae Family</a:t>
            </a:r>
          </a:p>
          <a:p>
            <a:r>
              <a:rPr lang="ar-IQ" b="1" dirty="0"/>
              <a:t>الرئيسيات: رتبة                    </a:t>
            </a:r>
            <a:r>
              <a:rPr lang="en-US" b="1" dirty="0"/>
              <a:t>Primates: Order</a:t>
            </a:r>
          </a:p>
          <a:p>
            <a:r>
              <a:rPr lang="ar-IQ" b="1" dirty="0"/>
              <a:t>الثدييات: طبقة                 </a:t>
            </a:r>
            <a:r>
              <a:rPr lang="en-US" b="1" dirty="0"/>
              <a:t>Class    Mammalia</a:t>
            </a:r>
          </a:p>
          <a:p>
            <a:r>
              <a:rPr lang="ar-IQ" b="1" dirty="0"/>
              <a:t>الفقاريات: فصيلة                </a:t>
            </a:r>
            <a:r>
              <a:rPr lang="en-US" b="1" dirty="0"/>
              <a:t>Phyla Vertebrae </a:t>
            </a:r>
          </a:p>
          <a:p>
            <a:r>
              <a:rPr lang="ar-IQ" b="1" dirty="0"/>
              <a:t>الحيوان: مملكة                </a:t>
            </a:r>
            <a:r>
              <a:rPr lang="en-US" b="1" dirty="0"/>
              <a:t>Animal: Kingdom</a:t>
            </a:r>
          </a:p>
          <a:p>
            <a:r>
              <a:rPr lang="en-US" b="1" dirty="0"/>
              <a:t>    	</a:t>
            </a:r>
            <a:endParaRPr lang="ar-IQ" b="1" dirty="0"/>
          </a:p>
        </p:txBody>
      </p:sp>
    </p:spTree>
    <p:extLst>
      <p:ext uri="{BB962C8B-B14F-4D97-AF65-F5344CB8AC3E}">
        <p14:creationId xmlns:p14="http://schemas.microsoft.com/office/powerpoint/2010/main" val="285152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216975"/>
            <a:ext cx="11701220" cy="6447295"/>
          </a:xfrm>
        </p:spPr>
        <p:txBody>
          <a:bodyPr>
            <a:normAutofit/>
          </a:bodyPr>
          <a:lstStyle/>
          <a:p>
            <a:r>
              <a:rPr lang="ar-IQ" sz="2400" b="1" dirty="0"/>
              <a:t>ولا شك إن أهم ظاهرة ميزت الإنسان عن بقية المملكة الحيوانية، والتي أدت إلى الكثير من ارتقائه الفكري، هي وقوفه على قدميه، تاركاً ليديه حرية التصرف والحركة المستقلة عن السير. والحقيقة هي إن الإنسان لم يكن هو أول من سار على قدميه، ففي الزمن الجيولوجي الثاني – أي قبل ظهور الإنسان بنحو أكثر من 70 مليون سنة، سارت الحيوانات الضخمة المعروفة باسم مجموعة الديناصورات </a:t>
            </a:r>
            <a:r>
              <a:rPr lang="en-US" sz="2400" b="1" dirty="0"/>
              <a:t>Dinosaurian </a:t>
            </a:r>
            <a:r>
              <a:rPr lang="ar-IQ" sz="2400" b="1" dirty="0"/>
              <a:t>على قدميها، لكن الأيدي كانت مجرد جزءا عاجزا. وقد قال أحد الكتاب:</a:t>
            </a:r>
          </a:p>
          <a:p>
            <a:r>
              <a:rPr lang="ar-IQ" sz="2400" b="1" dirty="0"/>
              <a:t>    	"إن الإنسان يقف وحده في ترتيبه في الحياة لأنه الوحيد الذي يقف على قدميه". ""</a:t>
            </a:r>
            <a:r>
              <a:rPr lang="en-US" sz="2400" b="1" dirty="0"/>
              <a:t>Man stands alone because he alone stands''.</a:t>
            </a:r>
          </a:p>
          <a:p>
            <a:r>
              <a:rPr lang="en-US" sz="2400" b="1" dirty="0"/>
              <a:t>    	</a:t>
            </a:r>
            <a:r>
              <a:rPr lang="ar-IQ" sz="2400" b="1" dirty="0"/>
              <a:t>وقد أدى تخلص الأيدي من المساهمة في عملية حركة الإنسان إلى تخصيص الأيدي من أجل العديد من الأشياء التي يصنعها الإنسان، وأهمها الأدوات والآلات التي تعطيه قدرات أعظم من قدراته العضلية، وأعظم من أي قدرات جسمية لأي كائن حي على ظهر الأرض.</a:t>
            </a:r>
          </a:p>
          <a:p>
            <a:endParaRPr lang="ar-IQ" sz="2400" b="1" dirty="0"/>
          </a:p>
        </p:txBody>
      </p:sp>
    </p:spTree>
    <p:extLst>
      <p:ext uri="{BB962C8B-B14F-4D97-AF65-F5344CB8AC3E}">
        <p14:creationId xmlns:p14="http://schemas.microsoft.com/office/powerpoint/2010/main" val="2985637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247973"/>
            <a:ext cx="11670223" cy="6276813"/>
          </a:xfrm>
        </p:spPr>
        <p:txBody>
          <a:bodyPr>
            <a:normAutofit/>
          </a:bodyPr>
          <a:lstStyle/>
          <a:p>
            <a:r>
              <a:rPr lang="ar-IQ" sz="2400" b="1" dirty="0"/>
              <a:t>	والإنسان ليس متخصصا في صفاته الجسدية مثل بقية الحيوانات، بل إن كل صفاته عامة. فعلى سبيل المثال يحتوي فم الإنسان على قواطع وأنياب وضروس تمكنه من القطع والتمزيق والطحن، على عكس الحيوانات التي تخصصت إما في الطحن فأصبحت نباتية، وإما في التمزيق والقطع فأصبحت من رتبة آكلة اللحوم. وبذلك يمكن للإنسان أن يعيش على الغذاء النباتي والحيواني معا. وهي صفة عمومية على عكس تخصص بقية عالم الحيوان.   	وكذلك فالإنسان قوي جنسيا، إذ لا يرتبط بموسم للتناسل مثل بقية الحيوانات، بل على العكس نجد إن الرغبة الجنسية عنده دائمة على مدار السنة. ولذلك فليس ثمة خطر على الإنسان من أن يتخصص في صفة جسدية معينة، وبالتالي لا يقف تطوره عند حد معين يصبح أسيرا له مثل تخصص الحيوانات في مناخات معينة، ومن ثم فإنه يعمر كل مناطق العالم. مثال: التخصصات التالية: الجسم الأسطواني للإحياء البحرية، خرطوم الفيل، رقبة الزرافة، الغطاء الثقيل للسلحفاة أو التمساح، الخ....</a:t>
            </a:r>
          </a:p>
        </p:txBody>
      </p:sp>
    </p:spTree>
    <p:extLst>
      <p:ext uri="{BB962C8B-B14F-4D97-AF65-F5344CB8AC3E}">
        <p14:creationId xmlns:p14="http://schemas.microsoft.com/office/powerpoint/2010/main" val="92874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5" y="278969"/>
            <a:ext cx="11499742" cy="6276814"/>
          </a:xfrm>
        </p:spPr>
        <p:txBody>
          <a:bodyPr>
            <a:normAutofit/>
          </a:bodyPr>
          <a:lstStyle/>
          <a:p>
            <a:r>
              <a:rPr lang="ar-IQ" sz="2000" b="1" dirty="0"/>
              <a:t>وقد ذكرنا إن وقوف الإنسان على قدميه قد مكن يديه من القيام بإعمال أخرى، وخاصة صناعة الأدوات، ولهذا فإن الصفة الثانية للإنسان التي تميزه عن الحيوان هي انه "صانع أدوات". وصحيح إن بعض القردة العليا تستطيع أن تستخدم عصيا أو أفرع شجر، ولكن ذلك لا يمثل نمطا سلوكيا عند هذه القردة ولا تستخدم عصيا من نوع معين أو تهذب بطريقة معينة تخدم هدف استخدامها، وقد لوحظ أن بعض الشمبانزي في الأسر يمكن أن يستخدم بعض الأدوات المعقدة، الشمبانزي الطليق يمكن أن يستخدم عصى يبللها بلعابه ويدخلها في جحور النمل ويسحبها بما علق عليها من النمل ليأكله ويكرر العملية، لكن يبدو أن لكل شمبانزي شكل محبب من العصي، وانه لا يوجد شكل عام يستخدمه الكل. والصفة الثانية التي تميز الإنسان هي القدرة على التفكير الغريزي وغير الغريزي، والنقل والمحاكاة والتوارث الفكري والاجتماعي. وهذه هي أعلى من الصفات الموجودة في المملكة الحيوانية. وتلتقي كل الصفات التي تميز الإنسان عن الحيوان في المخ. ومخ الإنسان كبير بالنسبة لحجم الإنسان ووزنه. بل إن مخ الإنسان هو الرابع في الوزن في عالم الأحياء كله. أكبر حجم هو مخ الحوت الذي يبلغ 6000 سنتمترا مكعبا، ثم الفيل 5000 سم3 ثم بعض أنواع الحيتان الصغيرة والدرافيل وغيرها 1800 سم3، ثم الإنسان بمتوسط 1450 سم3، بينما يبلغ المخ عند أقرب الرئيسيات إلى الإنسان 500 سم3 عند الغوريلا، 404 سم3 عند الشمبانزي، 395 سم3 عند الأورانج أوتان و128 سم3 عند الجيبون.</a:t>
            </a:r>
          </a:p>
        </p:txBody>
      </p:sp>
    </p:spTree>
    <p:extLst>
      <p:ext uri="{BB962C8B-B14F-4D97-AF65-F5344CB8AC3E}">
        <p14:creationId xmlns:p14="http://schemas.microsoft.com/office/powerpoint/2010/main" val="253480200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20</TotalTime>
  <Words>1012</Words>
  <Application>Microsoft Office PowerPoint</Application>
  <PresentationFormat>ملء الشاشة</PresentationFormat>
  <Paragraphs>37</Paragraphs>
  <Slides>12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Arial</vt:lpstr>
      <vt:lpstr>Century Gothic</vt:lpstr>
      <vt:lpstr>Tahoma</vt:lpstr>
      <vt:lpstr>Wingdings 3</vt:lpstr>
      <vt:lpstr>Wisp</vt:lpstr>
      <vt:lpstr> المحاضرة العشرون: السلالة كتجميع لصفات الأفراد: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العشرون: السلالة كتجميع لصفات الأفراد:       المادة: الانثروبولوجيا الطبيعية      أستاذ المادة: د. رباح احمد مهدي </dc:title>
  <dc:creator>F1</dc:creator>
  <cp:lastModifiedBy>F1</cp:lastModifiedBy>
  <cp:revision>13</cp:revision>
  <dcterms:created xsi:type="dcterms:W3CDTF">2018-01-09T17:02:03Z</dcterms:created>
  <dcterms:modified xsi:type="dcterms:W3CDTF">2018-01-09T17:22:44Z</dcterms:modified>
</cp:coreProperties>
</file>