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509A250-FF31-4206-8172-F9D3106AACB1}" type="datetimeFigureOut">
              <a:rPr lang="en-US" dirty="0"/>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ar-SA" smtClean="0"/>
              <a:t>انقر لتحرير نمط العنوان الرئيسي</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ar-SA" smtClean="0"/>
              <a:t>انقر لتحرير نمط العنوان الرئيسي</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ar-SA" smtClean="0"/>
              <a:t>انقر لتحرير أنماط النص الرئيسي</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1/9/2018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1/9/2018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9796027F-7875-4030-9381-8BD8C4F21935}" type="datetimeFigureOut">
              <a:rPr lang="en-US" dirty="0"/>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1/9/2018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1/9/2018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7" name="Date Placeholder 4"/>
          <p:cNvSpPr>
            <a:spLocks noGrp="1"/>
          </p:cNvSpPr>
          <p:nvPr>
            <p:ph type="dt" sz="half" idx="10"/>
          </p:nvPr>
        </p:nvSpPr>
        <p:spPr/>
        <p:txBody>
          <a:bodyPr/>
          <a:lstStyle/>
          <a:p>
            <a:fld id="{4509A250-FF31-4206-8172-F9D3106AACB1}" type="datetimeFigureOut">
              <a:rPr lang="en-US" dirty="0"/>
              <a:t>1/9/2018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509A250-FF31-4206-8172-F9D3106AACB1}" type="datetimeFigureOut">
              <a:rPr lang="en-US" dirty="0"/>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1/9/2018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836908" y="1447800"/>
            <a:ext cx="10337369" cy="3329581"/>
          </a:xfrm>
        </p:spPr>
        <p:txBody>
          <a:bodyPr/>
          <a:lstStyle/>
          <a:p>
            <a:pPr algn="ctr"/>
            <a:r>
              <a:rPr lang="ar-IQ" sz="4000" b="1" dirty="0" smtClean="0"/>
              <a:t>     المحاضرة </a:t>
            </a:r>
            <a:r>
              <a:rPr lang="ar-IQ" sz="4000" b="1" dirty="0"/>
              <a:t>الحادية والعشرون: تطور </a:t>
            </a:r>
            <a:r>
              <a:rPr lang="ar-IQ" sz="4000" b="1" dirty="0" smtClean="0"/>
              <a:t>السلالات البشرية</a:t>
            </a:r>
            <a:r>
              <a:rPr lang="ar-IQ" sz="4000" b="1" dirty="0"/>
              <a:t>:</a:t>
            </a:r>
            <a:br>
              <a:rPr lang="ar-IQ" sz="4000" b="1" dirty="0"/>
            </a:br>
            <a:r>
              <a:rPr lang="ar-IQ" sz="4000" b="1" dirty="0" smtClean="0"/>
              <a:t>     المادة</a:t>
            </a:r>
            <a:r>
              <a:rPr lang="ar-IQ" sz="4000" b="1" dirty="0"/>
              <a:t>: الانثروبولوجيا الطبيعية</a:t>
            </a:r>
            <a:br>
              <a:rPr lang="ar-IQ" sz="4000" b="1" dirty="0"/>
            </a:br>
            <a:r>
              <a:rPr lang="ar-IQ" sz="4000" b="1" dirty="0" smtClean="0"/>
              <a:t>    أستاذ </a:t>
            </a:r>
            <a:r>
              <a:rPr lang="ar-IQ" sz="4000" b="1" dirty="0"/>
              <a:t>المادة: د. رباح احمد مهدي </a:t>
            </a:r>
          </a:p>
        </p:txBody>
      </p:sp>
      <p:sp>
        <p:nvSpPr>
          <p:cNvPr id="3" name="عنوان فرعي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3977202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97424" y="278969"/>
            <a:ext cx="10709328" cy="6369804"/>
          </a:xfrm>
        </p:spPr>
        <p:txBody>
          <a:bodyPr>
            <a:noAutofit/>
          </a:bodyPr>
          <a:lstStyle/>
          <a:p>
            <a:r>
              <a:rPr lang="ar-IQ" sz="2800" b="1" dirty="0"/>
              <a:t>من المشكلات الأساسية في الانثروبولوجيا الطبيعية هي كيفية معرفة تاريخ تطور السلالات المعاصرة من خلال الإنسان العاقل أو من الأصول القديمة، وذلك بسبب عدم كفاية الأدلة الحفرية التي توضح ذلك، فإن هناك تضارباً كبيراً في هذا الموضوع. فهل تطورت السلالات المعاصرة عن إنسان نياندرتال أم عن الإنسان الواقف القديم، أم عنهما معا، أم نشأ نشأة منفصلة عنهما؟ ولا نريد إن ندخل في متاهات كثيرة. لقد كان الرأي إلى أواخر الخمسينات يستبعد أن يكون الإنسان العاقل قد نشأ نتيجة تطور لمجموعة نياندرتال، بل كان أقرب إلى استبعاده هذه المجموعة على أنها نوع من جنس لإنسان نشأ موازيا لخط التطور الأساسي من الإنسان الواقف إلى الإنسان العاقل. لكن المؤتمر الذي عقد في عام 1962 في بورج فارتنشاين بالنمسا لدراسة التطور البشري وتصنيفه قد انتهى إلى اعتبار نياندرتال نوع فرعي وليس نوعا منفصلا من جنس الإنسان، وانه قد انقرض أو اندمج مع مقدمات الإنسان العاقل حسب الأماكن الجغرافية المختلفة.</a:t>
            </a:r>
          </a:p>
        </p:txBody>
      </p:sp>
    </p:spTree>
    <p:extLst>
      <p:ext uri="{BB962C8B-B14F-4D97-AF65-F5344CB8AC3E}">
        <p14:creationId xmlns:p14="http://schemas.microsoft.com/office/powerpoint/2010/main" val="1987278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5181" y="382772"/>
            <a:ext cx="11313042" cy="6152827"/>
          </a:xfrm>
        </p:spPr>
        <p:txBody>
          <a:bodyPr>
            <a:noAutofit/>
          </a:bodyPr>
          <a:lstStyle/>
          <a:p>
            <a:r>
              <a:rPr lang="ar-IQ" sz="2800" b="1" dirty="0"/>
              <a:t> وتتفق الآراء الآن على أن الإنسان العاقل هو عبارة عن نوع متعدد المورفولوجية، متعدد النمط، تطور بصفة مستمرة (خلال الزمن) من الإنسان الواقف. لكن هناك اتجاهين لتفسير هذا التطور:        </a:t>
            </a:r>
          </a:p>
          <a:p>
            <a:r>
              <a:rPr lang="ar-IQ" sz="2800" b="1" dirty="0"/>
              <a:t>     الاتجاه الأول: إنه تطور عن إحدى المجموعات البشرية التابعة للإنسان الواقف، المنعزلة جغرافيا، ثم انتشر وقضى على مجموعات الإنسان الواقف بما يملكه من صفات متميزة تساعده على البقاء والتطور، وهذه الصفات   متمثلة في حجم المخ الكبير (وبالتالي افتراض درجة ذكاء أعلى) وابتكار للأدوات أحسن من الإنسان الواقف. ومن أكبر مؤيدي هذا الاتجاه بيردسل. ويسمى هذا الاتجاه بالأصل الجزئي أو بالاتجاه الجزئي </a:t>
            </a:r>
            <a:r>
              <a:rPr lang="en-US" sz="2800" b="1" dirty="0"/>
              <a:t>Clad genetic، </a:t>
            </a:r>
            <a:r>
              <a:rPr lang="ar-IQ" sz="2800" b="1" dirty="0"/>
              <a:t>لأن جزءا واحدا تطور. أما الاتجاه الثاني: وهو الأحدث-فيقول إن التطور قد سرى على كل مجموعات الإنسان الواقف بحيث تحول إلى الإنسان العاقل بواسطة تبادل الجينات أو المورثات والهجرة المستمرة والتعديلات الملائمة لاماكن الهجرة الجديدة والطفرات التي تحدث فيها. ويسمى هذا الاتجاه بالأصل الكلي </a:t>
            </a:r>
            <a:r>
              <a:rPr lang="en-US" sz="2800" b="1" dirty="0"/>
              <a:t>Antigenic </a:t>
            </a:r>
            <a:r>
              <a:rPr lang="ar-IQ" sz="2800" b="1" dirty="0"/>
              <a:t>لأن كل الإنسان الواقف قد تطور بدرجات متفاوتة متبادلة. </a:t>
            </a:r>
          </a:p>
        </p:txBody>
      </p:sp>
    </p:spTree>
    <p:extLst>
      <p:ext uri="{BB962C8B-B14F-4D97-AF65-F5344CB8AC3E}">
        <p14:creationId xmlns:p14="http://schemas.microsoft.com/office/powerpoint/2010/main" val="1127495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86084" y="1648880"/>
            <a:ext cx="8946541" cy="4195481"/>
          </a:xfrm>
        </p:spPr>
        <p:txBody>
          <a:bodyPr/>
          <a:lstStyle/>
          <a:p>
            <a:r>
              <a:rPr lang="ar-IQ" sz="3200" b="1" dirty="0"/>
              <a:t>ومن أكبر مؤيدي هذا الاتجاه دوبزانسكي. ويرى دوبزانسكي أن "السلالة" ليست سوى مجموعة من الناس المتوالدين المترابطين بواسطة القرابة، المنعزلين جزئيا. وما دام الانعزال جزئيا فإن تبادل الجينات سوف يستمر في تغيير هؤلاء الناس. وحينما تحدث هجرة تنكسر العزلة وتؤدي تغيرات البيئة إلى تأثير قوي على قوى الاختيار الطبيعي. ويذكر في هذا الصدد أن التغيرات الحضارية من الصيد إلى الزراعة، أو من الريف إلى المدينة تؤثر بشدة على عملية الانتخاب الطبيعي.</a:t>
            </a:r>
          </a:p>
          <a:p>
            <a:endParaRPr lang="ar-IQ" dirty="0"/>
          </a:p>
        </p:txBody>
      </p:sp>
    </p:spTree>
    <p:extLst>
      <p:ext uri="{BB962C8B-B14F-4D97-AF65-F5344CB8AC3E}">
        <p14:creationId xmlns:p14="http://schemas.microsoft.com/office/powerpoint/2010/main" val="2555272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66427" y="247974"/>
            <a:ext cx="11329261" cy="6000426"/>
          </a:xfrm>
        </p:spPr>
        <p:txBody>
          <a:bodyPr>
            <a:normAutofit/>
          </a:bodyPr>
          <a:lstStyle/>
          <a:p>
            <a:r>
              <a:rPr lang="ar-IQ" sz="2800" b="1" dirty="0"/>
              <a:t> وبهذه الصورة يعالج دوبزانسكي مشكلة السلالات الحالية على أنها تخضع بصفة مستمرة للتغير التدريجي كما حدث للسلالات السابقة.</a:t>
            </a:r>
          </a:p>
          <a:p>
            <a:r>
              <a:rPr lang="ar-IQ" sz="2800" b="1" dirty="0"/>
              <a:t>    أما أصحاب نظرية التطور الجزئي فإنهم يعتمدون على صور العزلة التي كان يعيش من خلالها إنسان العصور الحجرية القديمة. ففي تلك الفترة لم يتجاوز سكان العالم مليونا من الأشخاص منتشرين في أرجاء الدنيا بصورة جماعات صغيرة العدد لا تتجاوز بضع عشرات إلى مئات قليلة من السكان. ومثل هذه الظروف تعد مثالية للعزلة التي تساعد على حدوث التغير السلالي في قسم واحد من الناس. كما أن تبادل الجينات سوف يكون في منتهى البطء بحيث يسمح بانقسام السلالات وتمايزها.</a:t>
            </a:r>
          </a:p>
          <a:p>
            <a:r>
              <a:rPr lang="ar-IQ" sz="2800" b="1" dirty="0"/>
              <a:t>    	وعلى الرغم مما تبدو عليه هذه الأفكار من قوة، فهناك نوع من الشك يمكن أن يراودنا بسبب عامل التطور حضاري. فنظام الاغتراب في الزواج </a:t>
            </a:r>
            <a:r>
              <a:rPr lang="en-US" sz="2800" b="1" dirty="0"/>
              <a:t>Exogamy) </a:t>
            </a:r>
            <a:r>
              <a:rPr lang="ar-IQ" sz="2800" b="1" dirty="0"/>
              <a:t>هو نظام قديم لتجنب التزاوج بالمحرمات (</a:t>
            </a:r>
            <a:r>
              <a:rPr lang="en-US" sz="2800" b="1" dirty="0"/>
              <a:t>Incest taboo). </a:t>
            </a:r>
            <a:endParaRPr lang="ar-IQ" sz="2800" b="1" dirty="0"/>
          </a:p>
        </p:txBody>
      </p:sp>
    </p:spTree>
    <p:extLst>
      <p:ext uri="{BB962C8B-B14F-4D97-AF65-F5344CB8AC3E}">
        <p14:creationId xmlns:p14="http://schemas.microsoft.com/office/powerpoint/2010/main" val="139139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0964" y="495946"/>
            <a:ext cx="11205274" cy="6137329"/>
          </a:xfrm>
        </p:spPr>
        <p:txBody>
          <a:bodyPr>
            <a:normAutofit/>
          </a:bodyPr>
          <a:lstStyle/>
          <a:p>
            <a:r>
              <a:rPr lang="ar-IQ" sz="2400" b="1" dirty="0"/>
              <a:t>وإن كانت بعض الجماعات في البداية قد سمحت بالمحرمات، إلا أن التقسيم الاجتماعي والديني سرعان ما يفرض الاغتراب على أبسط المجتمعات وهذا أمر نلاحظه في كثير من القبائل البدائية المعاصرة في حوض الأمازون الذي يحدث فيه الاغتراب في الزواج حتى ولو كانت الزوجة من مجموعة لغوية أخرى. ولا شك أن هذا يسرع بعملية تبادل الجينات ويضمن تطوراً عاماً مشتركاً في السلالات المختلفة. وليس الزواج وحده هو العامل الأساسي وإلا سار تبادل الجينات ببطء شديد. لكن هناك أيضا التحركات القبلية المختلفة في صور غزوات وهجرات تؤدي إلى انتقال المجتمعات من أماكنها إلى أماكن اخرى في حركة تكاد لا تتوقف وخاصة غزوات وهجرات الرعاة.</a:t>
            </a:r>
          </a:p>
          <a:p>
            <a:r>
              <a:rPr lang="ar-IQ" sz="2400" b="1" dirty="0"/>
              <a:t>   	ولا شك أن فكرة التطور الشامل أو الكلي أكثر قوة من الفكرة الجزئية. ويشبّه دوبزانسكي التطور البشري بنهر واحد كبير كثير الانحناءات توازيه مجاري عديدة صغيرة. وقد يحدث أن يبتعد مجرى صغير وينتهي إلى الفناء. لكن الغالبية تلتحم وتفترق عن النهر الكبير في صورة متكررة. وتمثل هذه المجاري الصغيرة السلالات التي تنشأ في ظل ظروف خاصة لكنها تندمج مع التيار الكبير ذو الصفات السلالية العامة. وبعبارة أخرى فإن السلالة عبارة عن تيار مؤقت يذوب في التيار العام للتطور البشري، </a:t>
            </a:r>
          </a:p>
        </p:txBody>
      </p:sp>
    </p:spTree>
    <p:extLst>
      <p:ext uri="{BB962C8B-B14F-4D97-AF65-F5344CB8AC3E}">
        <p14:creationId xmlns:p14="http://schemas.microsoft.com/office/powerpoint/2010/main" val="1096250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95946" y="356461"/>
            <a:ext cx="11236271" cy="6075335"/>
          </a:xfrm>
        </p:spPr>
        <p:txBody>
          <a:bodyPr>
            <a:normAutofit/>
          </a:bodyPr>
          <a:lstStyle/>
          <a:p>
            <a:r>
              <a:rPr lang="ar-IQ" sz="2800" b="1" dirty="0"/>
              <a:t>، ويؤكد العالم السوفيتي نستو رخ (</a:t>
            </a:r>
            <a:r>
              <a:rPr lang="en-US" sz="2800" b="1" dirty="0"/>
              <a:t>Nesturkh) </a:t>
            </a:r>
            <a:r>
              <a:rPr lang="ar-IQ" sz="2800" b="1" dirty="0"/>
              <a:t>أن سلالات الإنسان هي نتيجة التطور التاريخي.</a:t>
            </a:r>
          </a:p>
          <a:p>
            <a:r>
              <a:rPr lang="ar-IQ" sz="2800" b="1" dirty="0"/>
              <a:t>    فلا شك أن البيئة الطبيعية كان لها أثر كبير على الإنسان وخاصة في مراحل تطوره الأولى أكثر من الوقت الحاضر، وكان التأثير واضحا على عدد من المظاهر مثل لون البشرة وشكل الشعر ولون العينين...الخ. وكذلك طريقة الحياة التي كان لها أثرها الواضح على تطور الإنسان وتقدمة أو انقراض سلالته، وهذه وجهة نظر معارضة تماما لوجهة نظر العلماء الذين يعتقدون أن تكوين السلالات جاء نتيجة لتغاير ترتيب وتعادل مورثات لا يمكن أن تتغير </a:t>
            </a:r>
            <a:r>
              <a:rPr lang="en-US" sz="2800" b="1" dirty="0"/>
              <a:t>Genes (</a:t>
            </a:r>
            <a:r>
              <a:rPr lang="ar-IQ" sz="2800" b="1" dirty="0"/>
              <a:t>مورثات).</a:t>
            </a:r>
          </a:p>
          <a:p>
            <a:r>
              <a:rPr lang="ar-IQ" sz="2800" b="1" dirty="0"/>
              <a:t>    فحينها انتشرت السلالات عبر الظروف البيئية المختلفة وكان لذلك أثره الفعال، ولكنه لا يصل إلى أثر البيئة على سلالات الحيوان، وذلك لأن الإنسان اختلف كيفا عن الحيوان عن طريق معارضته الدائمة للبيئة التي يعيش فيها، على عكس الحيوان الذي يرغب في البقاء على مظاهر البيئة التي تكيف وتأقلم معها. وقد عارض الإنسان بيئته عن طريق العمل الجماعي من أجل تغيير مظاهرها لصالحه الخاص.</a:t>
            </a:r>
          </a:p>
        </p:txBody>
      </p:sp>
    </p:spTree>
    <p:extLst>
      <p:ext uri="{BB962C8B-B14F-4D97-AF65-F5344CB8AC3E}">
        <p14:creationId xmlns:p14="http://schemas.microsoft.com/office/powerpoint/2010/main" val="2576900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4950" y="309966"/>
            <a:ext cx="11360258" cy="5938433"/>
          </a:xfrm>
        </p:spPr>
        <p:txBody>
          <a:bodyPr>
            <a:normAutofit/>
          </a:bodyPr>
          <a:lstStyle/>
          <a:p>
            <a:r>
              <a:rPr lang="ar-IQ" sz="2400" b="1" dirty="0"/>
              <a:t> ويعتقد العلماء السوفيت إن الإنسان في بدايته كان يمتلك عددا من الصفات التي يمكن أن تتكيف وتتأقلم، ولكن هذه الصفات قد قلت أهميتها ثم فقدت تماما نتيجة لزيادة الدور الاجتماعي الايجابي في تهيئة الظروف البيئية للحياة رغم اختلافها. وهكذا فان قوانين الاختيار الطبيعي، وان كان لها دورها في بداية عصر الإنسان، إلا أنها أصبحت غير ذات قيمة بعد الجهد الايجابي الاجتماعي للمجتمع الإنساني.</a:t>
            </a:r>
          </a:p>
          <a:p>
            <a:r>
              <a:rPr lang="ar-IQ" sz="2400" b="1" dirty="0"/>
              <a:t>    وكان انعزال السلالات البشرية في البداية في بيئات جغرافية متغايرة ذا أهمية كبرى، ولكن زيادة السكان ونمو الاتصالات البشرية أدى إلى اختلاط السلالات. ويرى عدد من الانثروبولوجيين أن الانعزال ثم الاتصال والاختلاط قد حدثا عدة مرات في تاريخ البشرية وعلى فترات زمنية طويلة. وفي كل مرة يزداد فيها الإنسان ويختلط تستقر المميزات السلالية الجديدة إلى أن ظهر الإنسان الحديث فعمّر سطح الأرض جميعا.</a:t>
            </a:r>
          </a:p>
          <a:p>
            <a:r>
              <a:rPr lang="ar-IQ" sz="2400" b="1" dirty="0"/>
              <a:t>    ورغم أن عددا من الظروف الجغرافية الجبال العالية – الصحاري – الغابات الكثيفة كانت عوائق أمام هجرات الإنسان إلا أنها لم تمنع الهجرات عبرها، وهكذا نجد أن العزلة –الهجرة – زيادة السكان – الاختلاط السلالي من العوامل الرئيسية التي حدثت بشكل منفرد أو جماعي وأدت إلى تكوين السلالات المعاصرة.</a:t>
            </a:r>
          </a:p>
        </p:txBody>
      </p:sp>
    </p:spTree>
    <p:extLst>
      <p:ext uri="{BB962C8B-B14F-4D97-AF65-F5344CB8AC3E}">
        <p14:creationId xmlns:p14="http://schemas.microsoft.com/office/powerpoint/2010/main" val="12307434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يون">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14</TotalTime>
  <Words>982</Words>
  <Application>Microsoft Office PowerPoint</Application>
  <PresentationFormat>ملء الشاشة</PresentationFormat>
  <Paragraphs>16</Paragraphs>
  <Slides>8</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8</vt:i4>
      </vt:variant>
    </vt:vector>
  </HeadingPairs>
  <TitlesOfParts>
    <vt:vector size="13" baseType="lpstr">
      <vt:lpstr>Arial</vt:lpstr>
      <vt:lpstr>Century Gothic</vt:lpstr>
      <vt:lpstr>Times New Roman</vt:lpstr>
      <vt:lpstr>Wingdings 3</vt:lpstr>
      <vt:lpstr>أيون</vt:lpstr>
      <vt:lpstr>     المحاضرة الحادية والعشرون: تطور السلالات البشرية: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الحادية والعشرون: تطور السلالات البشرية:      المادة: الانثروبولوجيا الطبيعية     أستاذ المادة: د. رباح احمد مهدي </dc:title>
  <dc:creator>F1</dc:creator>
  <cp:lastModifiedBy>F1</cp:lastModifiedBy>
  <cp:revision>10</cp:revision>
  <dcterms:created xsi:type="dcterms:W3CDTF">2018-01-09T17:53:54Z</dcterms:created>
  <dcterms:modified xsi:type="dcterms:W3CDTF">2018-01-09T18:08:19Z</dcterms:modified>
</cp:coreProperties>
</file>