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24077" y="1414220"/>
            <a:ext cx="8001000" cy="2971801"/>
          </a:xfrm>
        </p:spPr>
        <p:txBody>
          <a:bodyPr>
            <a:normAutofit fontScale="90000"/>
          </a:bodyPr>
          <a:lstStyle/>
          <a:p>
            <a:pPr algn="r"/>
            <a:r>
              <a:rPr lang="ar-IQ" dirty="0"/>
              <a:t> المحاضرة الثالثة والعشرون: العنصر والتمييز العنصري:</a:t>
            </a:r>
            <a:br>
              <a:rPr lang="ar-IQ" dirty="0"/>
            </a:br>
            <a:r>
              <a:rPr lang="ar-IQ" dirty="0"/>
              <a:t> المادة: الانثروبولوجيا الطبيعية</a:t>
            </a:r>
            <a:br>
              <a:rPr lang="ar-IQ" dirty="0"/>
            </a:br>
            <a:r>
              <a:rPr lang="ar-IQ" dirty="0"/>
              <a:t>أستاذ المادة: د. رباح احمد مهدي </a:t>
            </a:r>
          </a:p>
        </p:txBody>
      </p:sp>
    </p:spTree>
    <p:extLst>
      <p:ext uri="{BB962C8B-B14F-4D97-AF65-F5344CB8AC3E}">
        <p14:creationId xmlns:p14="http://schemas.microsoft.com/office/powerpoint/2010/main" val="2557512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685800"/>
            <a:ext cx="11592731" cy="5761495"/>
          </a:xfrm>
        </p:spPr>
        <p:txBody>
          <a:bodyPr>
            <a:normAutofit/>
          </a:bodyPr>
          <a:lstStyle/>
          <a:p>
            <a:r>
              <a:rPr lang="ar-IQ" sz="2400" b="1" dirty="0"/>
              <a:t>وفوق ذلك يعتقد علماء هذه النظرية إن (العنصر) أو (الدم) ينتقل من جيل لجيل ليظهر ممثلا في الشخصية والحضارة للشعب أفرادا ومجموعات. وعلى هذا فيجب أن تظهر بين العناصر فروق، لا سبيل لتلافيها، في عقول ونفسيات أفرادها. إن العنصرية فلسفة سياسية محضة ووسيلة يلجأ إليها لإثارة عواطف الشعوب. فهي تثير الاعتزاز في نفوس الأفراد والتعصب ضد العناصر الأخرى عامة. فوجود عنصر نقي خرافة مضحكة ويجب إن يعتبر كافة سكان العالم المعاصرين مخلوطين من ناحية عنصرية بشكل كبير. كما إن هناك أسبابا قوية تدعونا للظن بان سكان العالم كانوا قبل (10 -15) ألف سنة مخلوطين كما هم الآن. فما كان أي واحد من العناصر الآن ولن يكون في المستقبل نقيا أبدا. ومن الغريب أن يظهر دعاة العنصر النقي في أوربا وهي إحدى مناطق العالم التي هُجنت واختلطت فيها عناصر عدة بشكل قوٍي ومتكرر. </a:t>
            </a:r>
          </a:p>
        </p:txBody>
      </p:sp>
    </p:spTree>
    <p:extLst>
      <p:ext uri="{BB962C8B-B14F-4D97-AF65-F5344CB8AC3E}">
        <p14:creationId xmlns:p14="http://schemas.microsoft.com/office/powerpoint/2010/main" val="3397948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0" y="685800"/>
            <a:ext cx="11156495" cy="5637508"/>
          </a:xfrm>
        </p:spPr>
        <p:txBody>
          <a:bodyPr/>
          <a:lstStyle/>
          <a:p>
            <a:r>
              <a:rPr lang="ar-IQ" b="1" dirty="0"/>
              <a:t>فمن غير المحتمل أن يوجد أوربي واحد ليس في نسبه سلسلة طويلة من الامتزاج. فالعناصر ليست كالأنهار تجري مياهها في مجار معينة، أنما هي كالتيارات أو الدوامات في مجرى مائي واحد يتبادل فيها كل واحد ما يحمله ويمتزج ماؤه بالمياه الأخرى بصورة مستمرة.    وبنفس الوقت الذي تحدث فيه العنصريون عن (العنصر الآري) المتفوق تحدثوا عن شيء آخر متأخر أسموه (العنصر اليهودي). والثابت علمياً إن اليهود ليسوا عنصراً، بل هم أجزاء من العناصر التي يعيشون معها. فالعنصر كما مر بنا هو مجموعة من الأفراد يملكون صفات طبيعية مشتركة. واليهود لا يملكون صفات طبيعية مشتركة خاصة بهم. فهم في شمال أوربا من قسم (النوردك) من العنصر (القوقازي)، لهم عيون زرقاء أو خضراء وجماجم طويلة وشعر أصفر، وهم في اسبانيا من قسم (البحر المتوسط) من العنصر (القوقازي) بشعر أسود وعيون داكنة وبشرة سمراء. كما يوجد يهود صينيون وهنود وأحباش، وهم في كل مكان يتفقون كل الاتفاق في صفاتهم العنصرية مع أفراد العنصر الذي ينتمون إليه. والواقع (إن اليهود ليسوا إلا مجموعات حضارية لها دين عام واحد وتقاليد واحدة). (وقد اضطرتهم بعض الظروف الاقتصادية والاجتماعية على إدامة وحدتهم بالعيش بمعزل عن الشعوب التي يسكنون في أوطانها وبالتزاوج داخليا فيما بينهم، وبحصولهم على العيش من مهن معينة مثل التجارة).</a:t>
            </a:r>
          </a:p>
        </p:txBody>
      </p:sp>
    </p:spTree>
    <p:extLst>
      <p:ext uri="{BB962C8B-B14F-4D97-AF65-F5344CB8AC3E}">
        <p14:creationId xmlns:p14="http://schemas.microsoft.com/office/powerpoint/2010/main" val="1125077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761495"/>
          </a:xfrm>
        </p:spPr>
        <p:txBody>
          <a:bodyPr>
            <a:normAutofit/>
          </a:bodyPr>
          <a:lstStyle/>
          <a:p>
            <a:r>
              <a:rPr lang="ar-IQ" sz="2400" b="1" dirty="0"/>
              <a:t> ومثلما لا يشكل اليهود عنصرا واحدا فهم كذلك لا يشكلون قومية واحدة.    كما أن من المعتقدات الشائعة التي لها علاقة وثيقة بالنظرية العنصرية أو بالنظريات المشابهة لها هي إن للدم علاقة بوراثة الصفات الممتازة والرديئة. فصار الدم يوصف بأنه (ملكي) أو (ازرق) أو (نقي) أو غير ذلك. إن الحقائق العلمية لا تؤيد شيئا من هذا. (فلا علاقة للدم بالصفات الموروثة مطلقا. فالتي تحمل إمكانيات ظهور تلك الصفات الموروثة والتي تتحول إلى صفات بعد أن تتفاعل مع البيئة الطبيعية هي الجينات (هي عبارة عن حبيبات متناهية في الصغر لا ترى بالمجهر الاعتيادي وانما بالمجهر الالكتروني فقط، وتوجد على هيئة ازواج داخل الكروموسومات وتنتقل الجينات انتقالاً اعتيادياً بدون اي تغير من جيل الى الجيل الذي يليه، ويقدر بعض العلماء ان للإنسان ما بين عشرة الاف وثمانين ألف جين.  ولكن بعضاً اخر منهم يقدرها بين عشرين ألف واربعين ألف جين، وللجينات قدرة على التكاثر والتبدل، ولا علاقة لهذه الجينات بالدم أبدا.</a:t>
            </a:r>
          </a:p>
        </p:txBody>
      </p:sp>
    </p:spTree>
    <p:extLst>
      <p:ext uri="{BB962C8B-B14F-4D97-AF65-F5344CB8AC3E}">
        <p14:creationId xmlns:p14="http://schemas.microsoft.com/office/powerpoint/2010/main" val="2934167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94500" cy="5653007"/>
          </a:xfrm>
        </p:spPr>
        <p:txBody>
          <a:bodyPr>
            <a:normAutofit/>
          </a:bodyPr>
          <a:lstStyle/>
          <a:p>
            <a:r>
              <a:rPr lang="ar-IQ" sz="2400" b="1" dirty="0"/>
              <a:t>والكروموسومات(</a:t>
            </a:r>
            <a:r>
              <a:rPr lang="en-US" sz="2400" b="1" dirty="0"/>
              <a:t>Chromosomes) </a:t>
            </a:r>
            <a:r>
              <a:rPr lang="ar-IQ" sz="2400" b="1" dirty="0"/>
              <a:t>هي خيوط دقيقة لا ترى بالمجهر الاعتيادي ايضاً، ويوجد منها (24) خيطا او كروموسومه في كل خلية جنسية (</a:t>
            </a:r>
            <a:r>
              <a:rPr lang="en-US" sz="2400" b="1" dirty="0"/>
              <a:t>Gamete)، </a:t>
            </a:r>
            <a:r>
              <a:rPr lang="ar-IQ" sz="2400" b="1" dirty="0"/>
              <a:t>وحين تتحد خليتان جنسيتان فتتكون منها بويضة مخصبة (</a:t>
            </a:r>
            <a:r>
              <a:rPr lang="en-US" sz="2400" b="1" dirty="0"/>
              <a:t>Zygote) </a:t>
            </a:r>
            <a:r>
              <a:rPr lang="ar-IQ" sz="2400" b="1" dirty="0"/>
              <a:t>ويكون مجموع الكروموسومات في البويضة المخصبة (24) زوجا يتكون كل زوج من كروموسومه واحدة من الخلية الجنسية الانثى وكروموسومه واحدة من الخلية الجنسية الذكر، وتحمل الكروموسومات الجينات وتمررها.  يضاف إلى ذلك أن العناصر كلها تتساوى في درجة تطورها. فليس فيها متقدم أو متأخر من وجهة نظر حياتية، بل تقف كلها على نفس البعد من الجد العام للإنسان، وكل عنصر يظهر صفات بشرية متقدمة في اتجاه خاص وصفات أخرى متأخرة في اتجاه آخر. ولقد تبنت النظرية العنصرية فكرة التقدم والتأخر في العناصر ليس على الصفات الطبيعية الظاهرة فحسب بل وعلى أساس أن لبعض العناصر التي يُدّعى أنها متأخرة صفات عقلية خاصة أو نفسيات خاصة.</a:t>
            </a:r>
          </a:p>
        </p:txBody>
      </p:sp>
    </p:spTree>
    <p:extLst>
      <p:ext uri="{BB962C8B-B14F-4D97-AF65-F5344CB8AC3E}">
        <p14:creationId xmlns:p14="http://schemas.microsoft.com/office/powerpoint/2010/main" val="2855987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8" y="685800"/>
            <a:ext cx="11515240" cy="5900980"/>
          </a:xfrm>
        </p:spPr>
        <p:txBody>
          <a:bodyPr>
            <a:normAutofit/>
          </a:bodyPr>
          <a:lstStyle/>
          <a:p>
            <a:r>
              <a:rPr lang="ar-IQ" sz="2400" b="1" dirty="0"/>
              <a:t>فقالوا إن للرجل البدائي ما أسموه (عقلية غير منطقية) (</a:t>
            </a:r>
            <a:r>
              <a:rPr lang="en-US" sz="2400" b="1" dirty="0"/>
              <a:t>Pre-Logical Mentality)، </a:t>
            </a:r>
            <a:r>
              <a:rPr lang="ar-IQ" sz="2400" b="1" dirty="0"/>
              <a:t>أي عقلية لا تعرف التبرير المنطقي. ولقد بذلت جهود كبيرة للتوصل إلى شيء ثابت في هذا المجال. فلجأ العلماء إلى اختبار ذكاء عدة جماعات وشعوب بغية التوصل إلى قوة عقل وذكاء كل عنصر والى اكتشاف فروق بين بعضها والبعض الآخر. ولم يتوصل من تلك الاختبارات إلا إلى وجود تفاوت ضئيل بين بعض العناصر. هذا من جهة، ومن جهة أخرى فان الاختبارات قابلة للنقد لاستعمالها ألفاظا وأشكالا لم يألفها بعض الذين يجري لهم الاختبار، ولأنها معدة في إطار عقلي أوربي، فهي دائما في صالح الأوربي دون سواه من أفراد الشعوب البدائية. هذا وبالإضافة إلى إن تلك الاختبارات لا تأخذ بنظر الاعتبار البيئة الاجتماعية ولا الإطار العقلي لإفراد كافة العناصر التي تُختبر. </a:t>
            </a:r>
          </a:p>
          <a:p>
            <a:r>
              <a:rPr lang="ar-IQ" sz="2400" b="1" dirty="0"/>
              <a:t>   ويرى (كإرث) وهو أحد علماء النفس التجريبيين (أن الفروق في الذكاء بين العناصر التي توصل إليها الباحثون يمكن أن ترد ببساطة إلى أثر التنشئة الاجتماعية) (فالعناصر التي بدت أكثر ذكاء لم تكن غير ذكية بل كانت غير مثقفة. </a:t>
            </a:r>
          </a:p>
        </p:txBody>
      </p:sp>
    </p:spTree>
    <p:extLst>
      <p:ext uri="{BB962C8B-B14F-4D97-AF65-F5344CB8AC3E}">
        <p14:creationId xmlns:p14="http://schemas.microsoft.com/office/powerpoint/2010/main" val="1163015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6" y="685800"/>
            <a:ext cx="11592732" cy="5575515"/>
          </a:xfrm>
        </p:spPr>
        <p:txBody>
          <a:bodyPr>
            <a:normAutofit/>
          </a:bodyPr>
          <a:lstStyle/>
          <a:p>
            <a:r>
              <a:rPr lang="ar-IQ" sz="2400" b="1" dirty="0"/>
              <a:t>كما أن كثيرا من البدائيين الذين اختبروا كانوا يكرهون الأساليب والطرق الأوربية فينعكس ذلك على نتائج الاختبارات). ثم يقول: (أن أية محاولة منا أن نجرد تلك العناصر، التي نظن نحن أنها أدنى منا درجة، من حقوقها في التطور الكامل الحر. الذي لها فيه نفس الحقوق التي لنا نحن، يجب أن يعتبر دليلا على تبرير التعصب العنصري). ويقول الأستاذ (ريموند فرث) في كتابه (نماذج بشرية): (أن عقل الإنسان البدائي يعمل بنفس الأساليب المنطقية للفهم التي يعمل بها عقلنا، ويتفق في هذا الرأي كل من علماء الانثروبولوجيا وعلماء النفس). ويقول في موضع آخر من نفس الكتاب (إن القول بأن الإنسان البدائي أقل منا عقلا أو أن له عقل طفل لا يدل إلا على تعصب وجهل قائله) و (أن الرجل الاسترالي أو الأفريقي لن يتخلف بسبب طبيعة عقله من بلوغ مستوانا لو ثُقف وعُلم).</a:t>
            </a:r>
          </a:p>
        </p:txBody>
      </p:sp>
    </p:spTree>
    <p:extLst>
      <p:ext uri="{BB962C8B-B14F-4D97-AF65-F5344CB8AC3E}">
        <p14:creationId xmlns:p14="http://schemas.microsoft.com/office/powerpoint/2010/main" val="3061133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8" y="685800"/>
            <a:ext cx="11608230" cy="5807990"/>
          </a:xfrm>
        </p:spPr>
        <p:txBody>
          <a:bodyPr>
            <a:normAutofit/>
          </a:bodyPr>
          <a:lstStyle/>
          <a:p>
            <a:r>
              <a:rPr lang="ar-IQ" sz="2400" b="1" dirty="0"/>
              <a:t> كما قام علما الانثروبولوجيا الطبيعية ببحوث طويلة في هذا الصدد انتهت كلها إلى تقرير إن الفروق العقلية بين العناصر معدومة، رغم إنها يمكن أن توجد بين الأفراد. فلقد قال الأستاذ (فرانز بواس): (إن دعوى وجود صفات عقلية خاصة تقررها عوامل بيولوجية لا صحة لها) ويقول الأستاذ (أشللي مونتكيو): (إن الصفات العقلية القابلة للقياس في العناصر توحي بقوة انه لا توجد فروق عقلية مهمة بين العناصر مما يمكن إرجاعه إلى الصفات الموروثة للجهاز العصبي وحده. وبالإضافة الى هذا فان الفروق العقلية الموجودة بين الجماعات تبدو أقل من الفروق الموجودة بين أعضاء نفس المجموعة. وتدل كل الدلائل المستمدة من المعلومات المتوفرة ألان على إن ليس لوزن الدماغ ولا لحجمه ولا لشكل الجمجمة أو الرأس أية علاقة بصفات العقل بين أفراد جماعة بعينها. كما لا يوجد ارتباط ضروري بين أية صفة من الصفات العنصرية وبين أي نوع من العقلية). </a:t>
            </a:r>
          </a:p>
        </p:txBody>
      </p:sp>
    </p:spTree>
    <p:extLst>
      <p:ext uri="{BB962C8B-B14F-4D97-AF65-F5344CB8AC3E}">
        <p14:creationId xmlns:p14="http://schemas.microsoft.com/office/powerpoint/2010/main" val="294535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25496" cy="5730498"/>
          </a:xfrm>
        </p:spPr>
        <p:txBody>
          <a:bodyPr>
            <a:normAutofit lnSpcReduction="10000"/>
          </a:bodyPr>
          <a:lstStyle/>
          <a:p>
            <a:r>
              <a:rPr lang="ar-IQ" sz="2400" b="1" dirty="0" smtClean="0"/>
              <a:t>ولا </a:t>
            </a:r>
            <a:r>
              <a:rPr lang="ar-IQ" sz="2400" b="1" dirty="0"/>
              <a:t>قيمة لأي حكم يصدر عن عقلية فرد دون ربط ذلك بالبيئة التي نشأت فيها تلك العقلية. والأدلة التاريخية تؤيد ما وصل إليه العلم بصدد تساوي في القابلية العقلية بين كافة العناصر البشرية. فلقد نمت الحضارة وانتشرت متجاهلة الفروق العنصرية، فأخذتها كافة العناصر التي أتيح لها ذلك وأضافت إليها. وعكس ذلك، لم يستطيع أي عنصر أن يخلق حضارة مزدهرة أو معقدة حين انعزل عن العالم الخارجي. أما ادعاء وجود نفسيات أو حالات نفسية خاصة بالعناصر فلا يوجد دليل علمي عليه. فمن الممكن تفسير كل الاختلافات النفسية بين الجماعات أو العناصر، إن وجدت، على أسس حضارية. فكل مجتمع يقر أنماطاً نفسية معينة وينكر أخرى طبقا لتقاليده ونظمه.</a:t>
            </a:r>
          </a:p>
          <a:p>
            <a:r>
              <a:rPr lang="ar-IQ" sz="2400" b="1" dirty="0"/>
              <a:t>    لقد رأينا انه لا يوجد تفاضل موروث بين العناصر لا من الناحية الطبيعية ولا العقلية ولا النفسية. هذا ما يقوله العلم، ولكن الواقع إننا كنا وما نزال نشاهد أمثلة مؤلمة على التمييز العنصري يفرضها الرجل الأوربي الأبيض على العناصر السوداء وغير السوداء من الشعوب البدائية التي اتصل بها فحكمها. فكلنا يعرف الامتهان والاضطهاد بل والتقتيل الذي يتعرض له الزنوج في الولايات المتحدة الأمريكية.</a:t>
            </a:r>
          </a:p>
        </p:txBody>
      </p:sp>
    </p:spTree>
    <p:extLst>
      <p:ext uri="{BB962C8B-B14F-4D97-AF65-F5344CB8AC3E}">
        <p14:creationId xmlns:p14="http://schemas.microsoft.com/office/powerpoint/2010/main" val="1778102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685800"/>
            <a:ext cx="11732217" cy="5838986"/>
          </a:xfrm>
        </p:spPr>
        <p:txBody>
          <a:bodyPr>
            <a:normAutofit/>
          </a:bodyPr>
          <a:lstStyle/>
          <a:p>
            <a:r>
              <a:rPr lang="ar-IQ" sz="2400" b="1" dirty="0"/>
              <a:t>فعلى الزنوج، خاصة في الولايات الأمريكية الجنوبية حيث يشتد التمييز العنصري ويظهر بأبشع صوره، أن يركبوا عربات خاصة، وينتظروا في محطات السكك الحديدية في غرف منفصلة عن غرف البيض، ولا يحق لهم ارتياد مطاعم البيض، أو الإقامة في فنادقهم، أو مشاركتهم في مدارسهم. كما إن الزنوج لا يُعطون فرصا مساوية لفرص البيض في الكسب. ولا يزال الأمريكيون يمارسون الـ (</a:t>
            </a:r>
            <a:r>
              <a:rPr lang="en-US" sz="2400" b="1" dirty="0"/>
              <a:t>Lynching)، </a:t>
            </a:r>
            <a:r>
              <a:rPr lang="ar-IQ" sz="2400" b="1" dirty="0"/>
              <a:t>وهو اتهام الرعاع الأمريكيين للزنوج بشكل كيفي ومعاقبتهم بلا محاكمات، فيصلبونهم على الأشجار ويقتلونهم شر تقتيل، تحت سمع الحكومة وبصرها. ويتخذ التمييز العنصري في جنوب أفريقيا شكلا خطيرا، كان ولا يزال يشغل بال العالم المتمدن. فالزنوج هناك يعيشون في أجزاء مفصولة عن المدن، ولا يسمح لهم إلا بمزاولة مهن معينة، ويمنعون من المدارس، وتمنع حتى الكنائس عن فتح مدارس تبشيرية لهم، ولا يسمح للزنجي في بلاده تلك أن ينتقل من مكان لآخر إلا بأذن خاص. وليس التمييز العنصري محصورا في أمريكا وجنوب إفريقيا، بل هو موجود، ولو بأشكال أخف حدة في بريطانيا، وأجزاء أخرى في أوربا.</a:t>
            </a:r>
          </a:p>
        </p:txBody>
      </p:sp>
    </p:spTree>
    <p:extLst>
      <p:ext uri="{BB962C8B-B14F-4D97-AF65-F5344CB8AC3E}">
        <p14:creationId xmlns:p14="http://schemas.microsoft.com/office/powerpoint/2010/main" val="1082574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25496" cy="5823488"/>
          </a:xfrm>
        </p:spPr>
        <p:txBody>
          <a:bodyPr/>
          <a:lstStyle/>
          <a:p>
            <a:r>
              <a:rPr lang="ar-IQ" b="1" dirty="0"/>
              <a:t>فما سبب هذا التمييز العنصري؟ قبل القرن السادس عشر لم يكن العالم شاعرا بالعنصر ولا بالعنصرية، ولم يكن لديه سبب يحمله على ذلك. ولكن حين اكتشفت أمريكا الطرق البحرية إلى آسيا، وحين ظهر الاستعمار، وصار الأوربيون يحكمون شعوبا وعناصر عدة، ويقيمون من أنفسهم طبقة ارستقراطية حاكمة، وحين ظهرت تجارة العبيد، طهرت الحاجة عند الأوربي للتمييز العنصري. فلقد وجد الأوربيون أنفسهم أمام شعوب بدائية بسيطة تقطن مناطق واسعة غنية. فرأوا إن مصالحهم الاستغلالية تقتضي ضمان عدم مقاومة تلك الشعوب والعناصر للاستغلال الأوربي أو عرقلته. فحاربوا بعض تلك الشعوب التي أنكرت عليهم امتلاك بلادهم حروب إبادة وفناء، كما حدث للهنود الحمر الذين أُبيد قسم كبير منهم وشرد وأُزيح القسم الآخر عن كافة المناطق الساحلية والسهول الغنية في الأمريكيتين الشمالية والجنوبية. وقد اقتضت المصلحة الاستغلالية عينها إن ينقل الأوربيون أعدادا ضخمة من تلك الشعوب البدائية من مواطنها إلى أماكن نائية غريبة ليتاجروا بها في المزادات العلنية ويسخرونها للعمل كالماشية في المزارع والقرى التابعة للمناطق التي تسابقوا للاستيلاء عليها في العالم الجديد، وكانت دائما أكبر من أن يستطيعوا استغلالها بمفردهم. فبدئوا ينقلون العبيد بمئات الآلاف إلى الأمريكيتين الشمالية والجنوبية وجزر الهند الغربية، وهذا أصل وجود الزنوج في تلك المناطق.</a:t>
            </a:r>
          </a:p>
        </p:txBody>
      </p:sp>
    </p:spTree>
    <p:extLst>
      <p:ext uri="{BB962C8B-B14F-4D97-AF65-F5344CB8AC3E}">
        <p14:creationId xmlns:p14="http://schemas.microsoft.com/office/powerpoint/2010/main" val="254907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9" y="185980"/>
            <a:ext cx="11050290" cy="6431796"/>
          </a:xfrm>
        </p:spPr>
        <p:txBody>
          <a:bodyPr>
            <a:normAutofit lnSpcReduction="10000"/>
          </a:bodyPr>
          <a:lstStyle/>
          <a:p>
            <a:r>
              <a:rPr lang="ar-IQ" sz="2400" b="1" dirty="0"/>
              <a:t> إن تقسيم الشعوب والمجاميع البشرية مهمة شاقة ومعقدة للغاية. فأغلب المقاييس المستعملة للتفريق بين العناصر غير صالحة وليس فيها واحد يمكن أن يعتبر مقنعا من حيث قدرته على تزويدنا بتعريف أو تحديد لأي عنصر من العناصر البشرية، وذلك للأسباب الاتية: </a:t>
            </a:r>
          </a:p>
          <a:p>
            <a:r>
              <a:rPr lang="ar-IQ" sz="2400" b="1" dirty="0"/>
              <a:t>اولا: اشتراك الصفات واختلافها بين كافة العناصر، فليس هناك عنصر له صفة خاصة به ولا مجموعة من الصفات ينفرد بها. فالشعر الأسود مثلا صفة نجدها في كافة العناصر على الإطلاق، وكذلك الجمجمة المتوسطة أو البشرة السمراء.                                                                                                                      ثانيا: أن مفهوم العناصر البشرية التي تتميز بصفات طبيعية معينة مفهوم إحصائي يطبق على العناصر دون الأفراد، وان الصفات التي نعتبرها مقياسا للتفريق ليست ألا مزجا للمعدلات، فإذا قلنا مثلا أن طول قامة المغولي يتراوح بين 145 و170 سنتيمترا فمعنى هذا أننا توصلنا إلى هذا الرقم من حساب معدلات طول قامات آلاف بل عشرات الآلاف من المغوليين. وعلى هذا فإننا أولا نجد تفاوتا شديدا في صفات كثير من أفراد العنصر الواحد وشذوذا كبيرا عن المعدلات. وثانيا نجد أن بعض أفراد العنصر يشبه أفرادا من عناصر أخرى. فكثير من أفراد العنصر القوقازي يمكن أن يعتبروا بسهولة من العنصر الزنجي والعكس صحيح. والمؤكد إن الفروق بين العناصر أقل كثيرا من أوجه الشبه بينها.</a:t>
            </a:r>
          </a:p>
        </p:txBody>
      </p:sp>
    </p:spTree>
    <p:extLst>
      <p:ext uri="{BB962C8B-B14F-4D97-AF65-F5344CB8AC3E}">
        <p14:creationId xmlns:p14="http://schemas.microsoft.com/office/powerpoint/2010/main" val="744941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387458"/>
            <a:ext cx="11499742" cy="6183823"/>
          </a:xfrm>
        </p:spPr>
        <p:txBody>
          <a:bodyPr>
            <a:normAutofit/>
          </a:bodyPr>
          <a:lstStyle/>
          <a:p>
            <a:r>
              <a:rPr lang="ar-IQ" sz="2400" b="1" dirty="0"/>
              <a:t> بدأت تجارة العبيد في القرن السادس عشر. وكان أول من بدأها البرتغاليون، ثم تبعهم الانجليز والفرنسيون، ثم نزل الهولنديون إلى ميدان هذه التجارة، وتبعهم في عام 1720 الأمريكيون. فشيدً الأوربيون لهم على الساحل الأفريقي قلاعاً تدار منها تلك التجارة، وأرسلوا سماسرتهم يجوبون الأدغال والأحراش يصطادون العبيد اصطيادا. ولقد استخدم تجار العبيد الرؤساء والملوك المحليين وسطاء، فأغدقوا عليهم المال. وكانوا يسلمون الرئيس برميل الخمر بيد والبندقية بأخرى ويدفعونه لحصاد بشري لم تعرف الإنسانية له مثيلا. فصار الرؤساء يحارب بعضهم بعضا طمعا في الحصول على أسرى الحرب الذين كانوا يباعون لتجار العبيد. وكان العبيد ينقلون برا مئات الأميال؛ يساقون بالسياط مكبلين بكتل من الخشب ومربوطين بالحبال. وحين يصلون القلاع تُكوى أجسادهم بقطع من حديد محمي تحمل العلامات الفارقة للشركات التي تتاجر بهم، ثم يحشرون في سفن صغيرة داخل عنابر قذرة مظلمة. وكان العبيد يهلكون أثناء سوقهم على البر الأفريقي تحت تأثير السير الطويل المرهق، والجوع والرعب، ولفح الشمس، وسياط السماسرة. وكانت النسوة منهم يحاولن الانتحار بابتلاع كميات ضخمة من الطين للتخلص من العذاب الأليم الطويل. وهلكت أعداد كبيرة منهم بالجدري والزحار ودوار البحر أثناء نقلهم عبر المحيط. </a:t>
            </a:r>
          </a:p>
        </p:txBody>
      </p:sp>
    </p:spTree>
    <p:extLst>
      <p:ext uri="{BB962C8B-B14F-4D97-AF65-F5344CB8AC3E}">
        <p14:creationId xmlns:p14="http://schemas.microsoft.com/office/powerpoint/2010/main" val="2621979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5" y="685800"/>
            <a:ext cx="11499742" cy="5761495"/>
          </a:xfrm>
        </p:spPr>
        <p:txBody>
          <a:bodyPr>
            <a:normAutofit lnSpcReduction="10000"/>
          </a:bodyPr>
          <a:lstStyle/>
          <a:p>
            <a:r>
              <a:rPr lang="ar-IQ" sz="2400" b="1" dirty="0"/>
              <a:t>وكانت سفرة السفينة التي تقلع من ساحل غينيا بخمسمائة عبدٍ تصل إلى جامايكا بثلاثمائة عبدٍ فقط تعتبر ناجحة للغاية. وحين مُنعت تجارة العبيد وبدأت الحكومات الأوربية تعقب السفن التي تزاولها سراً كان ربابنة تلك السفن لا يترددون في إفراغ شحناتهم البشرية في جوف البحر حين يشعرون أنهم مطاردون كي لا يقعوا تحت طائلة القانون. ونقل بهذه الظروف اللاإنسانية ما يقرب من عشرين مليونا من زنوج إفريقيا الغربية، هلك منهم ستة ملايين عبد قبل وصولهم، ووصل مليونان إلى الولايات المتحدة الأمريكية واثنا عشر مليونا إلى أمريكا اللاتينية. وكان تجار العبيد يبيعون قسما من شحنات سفنهم في جزر الهند الغربية ويشترون بثمنها عصير قصب السكر ثم يذهبون بالعصير وبما تبقى لديهم من عبيد إلى أمريكا فيبيعون العبيد في المزادات ويحولون عصير القصب إلى (شراب)، وهو الخمر الذي يدفعونه ثمنا للعبيد في إفريقيا. ثم تقلع السفن من أمريكا محملة خمرا لتعود من أفريقيا محملة عبيداً. أولئك العبيد الذين اصطيدوا كالوحوش، وبودلوا بالخمر والبارود كالسلع، وجلبوا عبر المحيط تحت ظروف تخجل الإنسانية ذكرها، كانوا منذ القرن السادس عشر ولا يزالون يعانون مآسي ومظالم التمييز العنصري الذي فرضه عليهم الرجل الأبيض في العالم الجديد. </a:t>
            </a:r>
          </a:p>
        </p:txBody>
      </p:sp>
    </p:spTree>
    <p:extLst>
      <p:ext uri="{BB962C8B-B14F-4D97-AF65-F5344CB8AC3E}">
        <p14:creationId xmlns:p14="http://schemas.microsoft.com/office/powerpoint/2010/main" val="1120840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4578" y="732295"/>
            <a:ext cx="11264981" cy="5699502"/>
          </a:xfrm>
        </p:spPr>
        <p:txBody>
          <a:bodyPr>
            <a:normAutofit/>
          </a:bodyPr>
          <a:lstStyle/>
          <a:p>
            <a:r>
              <a:rPr lang="ar-IQ" sz="2400" b="1" dirty="0"/>
              <a:t>لقد أدعى الرجل الأبيض تبريرا للتمييز العنصري عدم قدرة الإنسان الملون على تسيير شؤونه بنفسه. وابتكر في المجال السياسي أسطورة (الوصاية) و(تمكين الشعوب البدائية من الوقوف على إقدامها). كما قال إن تصريف الشؤون الاقتصادية للإنسان البدائي يجب أن تترك في أيد أوربية (لضمان سعادة الإنسان البدائي). أما في الميدان السياسي فتصرف الرجل الأوربي مع الشعوب الملونة أوضح من أن نقف عنده. كما إن تصرفه في المجال الاقتصادي يمثل أبشع أشكال الاستغلال الذي لا يترك أي مجال للانتفاع الاقتصادي لأصحاب البلد الذي يستغله. ويتساءل الأستاذ (ريموند فرث): (لماذا يوجد هذا الإنكار للمساواة في الحقوق مع أولئك الزنوج)؟ ويجيب عن هذا السؤال: (الأسباب عميقة الجذور، ولكننا لا نستطيع أن نرى إلا القليل منها. واحد تلك الأسباب هو الاستغلال المقصود. فالرجل الأبيض ينشد العمل الرخيص. وسبب آخر هو الخوف من المنافسة في المجال الاقتصادي، وعلى المدى البعيد في الامتيازات الاجتماعية والسيطرة). </a:t>
            </a:r>
          </a:p>
        </p:txBody>
      </p:sp>
    </p:spTree>
    <p:extLst>
      <p:ext uri="{BB962C8B-B14F-4D97-AF65-F5344CB8AC3E}">
        <p14:creationId xmlns:p14="http://schemas.microsoft.com/office/powerpoint/2010/main" val="3236853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09998" cy="5776993"/>
          </a:xfrm>
        </p:spPr>
        <p:txBody>
          <a:bodyPr/>
          <a:lstStyle/>
          <a:p>
            <a:r>
              <a:rPr lang="ar-IQ" b="1" dirty="0"/>
              <a:t>كما أن الرجل الأبيض يريد إبقاء تلك المناطق الشاسعة تحت سيطرته، وذلك لا يتسنى له إلا إذا أبقى سكان المناطق المستغلة على وضعهم، وهذا لا يتحقق إذا هو ساواهم بنفسه. والجدير بالذكر هنا ان التمييز العنصري لا يوجد بصورة ضرورية أينما وجد الرجل الملون والرجل الأبيض أو حيثما تعايشت عناصر مختلفة. ففي بعض المناطق يعيش الأوربي والزنجي دون حواجز. كما إن لدينا مثلين رائعين لإمكانية تعايش أكثر من عنصر واحد دون تمييز عنصري. أولهما في نيوزلندا حيث يعيش الأوربيون النازحون جنبا إلى جنب وباختلاط تام مع (الماورية) أهل المنطقة الأصليين.   فيعيش (الماوري) بطرقهم الخاصة وينتخبون ممثليهم في مجلس الأمة النيوزلندي ،والماوري (</a:t>
            </a:r>
            <a:r>
              <a:rPr lang="en-US" b="1" dirty="0"/>
              <a:t>Maori)   </a:t>
            </a:r>
            <a:r>
              <a:rPr lang="ar-IQ" b="1" dirty="0"/>
              <a:t>سكان نيوزيلندا الاصليون ، وهم شعب بولينيزي هاجر الى نيوزلندا من جزر سواسيتي (وهي جزيرة بولينيزية تقع في المحيط الهادي الجنوبي في منتصف المسافة تقريبا بين ساحل استراليا الشرقي وساحل امريكا الجنوبية الغربي ،واكبر جزيرة في المجموعة هي جزيرة تاهيتي ،وحدثت الهجرة على شكل موجات في القرن العاشر والقرن الثاني عشر والقرن الرابع عشر .ويعيش الماوري في نيوزلندا الان في قرى منفصلة،او في المدن ويختلطون بدون تمييز عنصري مع المهاجرين الأوربيين الذين استوطنوا نيوزلندا في نهاية القرن الثامن عشر ، حضارتهم حضارة بولينيزية شرقية ،وهم شديدو الاعتزاز بها ويحافظون على فنونهم التقليدية واهمها الحفر على الخشب. </a:t>
            </a:r>
          </a:p>
        </p:txBody>
      </p:sp>
    </p:spTree>
    <p:extLst>
      <p:ext uri="{BB962C8B-B14F-4D97-AF65-F5344CB8AC3E}">
        <p14:creationId xmlns:p14="http://schemas.microsoft.com/office/powerpoint/2010/main" val="898241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71959" y="685800"/>
            <a:ext cx="11561735" cy="5838986"/>
          </a:xfrm>
        </p:spPr>
        <p:txBody>
          <a:bodyPr/>
          <a:lstStyle/>
          <a:p>
            <a:r>
              <a:rPr lang="ar-IQ" b="1" dirty="0"/>
              <a:t>.   ويسهمون في كافة نواحي الحياة بحرية، لدرجة يستطيعون معها الوصول إلى اعلي المناصب في الدولة. وخير دليل على مركز الماوري الاجتماعي في نيوزيلندا هو النسل الناجم عن تزاوج الأوربيين والماوريين، وتزاوج المجموعتين أمر كثير الحدوث في نيوزيلندا، والاوربيين يميلون إلى التأكيد على صلتهم بالماوري، وهو أمر مسموح به قانونا في تلك البلاد. والمثل الثاني هو جزر (الهاواي) التي تُدعى بحق (بودقة انصهار المحيط الهادي). فهناك يعيش بلا حواجز ولا تمييز عنصري سكان الجزر الأصليون، وهم بولينيزيون، والأمريكان والصينيون واليابانيون والبرتغاليون والفلبينيون، وقد تزاوج بعضهم مع البعض الآخر وتزاوج نسلهم فاختلطت عناصرهم اختلاطا شديدا. وتتكون جزر الهاواي (</a:t>
            </a:r>
            <a:r>
              <a:rPr lang="en-US" b="1" dirty="0"/>
              <a:t>Hawaiian Islands) </a:t>
            </a:r>
            <a:r>
              <a:rPr lang="ar-IQ" b="1" dirty="0"/>
              <a:t>من خمس جزر (هاواي) و(ماوي و(مولوكاي) و(اواهو) و(كاواي)، تقع في شمال المحيط الهادي في منتصف المسافة تقريبا بين امريكا الشمالية واليابان ,واصبحت اخيرا الولاية الخمسين من الولايات المتحدة الامريكية عاصمتها (هونولولو) ونفوسها حوالي ثلاثة ارباع مليون نسمة. والواقع إن التمييز العنصري لا يقام إلا حين تتعرض المصالح المكتسبة للتهديد. فهو إذن (عداء اجتماعي وهو كالصراع بين أمتين أو مجموعتين). فإذا ما نبذت فكرة الاستغلال، أو إذا ما ساعدت العلاقات التاريخية بين العنصرين على التعاون، أو إذا كان العنصر الملون أقلية، أو حين تبذل جهود ومحاولات للمساواة الاجتماعية، تقل حدة التمييز العنصري وقد تختفي نهائياً. فالتمييز العنصري (لا يقوم على أسس معروفة من فروق في القابلية والعقلية بين العناصر، ولكنه يقوم على أسس من فروق في المصالح الاقتصادية والاجتماعية. وليس لون البشرة ولا بقية الصفات الطبيعية الأسس الحقيقية للعداء، إنما هي مجرد رموز اختيرت بطريقة اعتباطية لتلاؤمه).</a:t>
            </a:r>
          </a:p>
        </p:txBody>
      </p:sp>
    </p:spTree>
    <p:extLst>
      <p:ext uri="{BB962C8B-B14F-4D97-AF65-F5344CB8AC3E}">
        <p14:creationId xmlns:p14="http://schemas.microsoft.com/office/powerpoint/2010/main" val="316569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5" y="685800"/>
            <a:ext cx="11515240" cy="5745997"/>
          </a:xfrm>
        </p:spPr>
        <p:txBody>
          <a:bodyPr>
            <a:normAutofit/>
          </a:bodyPr>
          <a:lstStyle/>
          <a:p>
            <a:r>
              <a:rPr lang="ar-IQ" sz="2400" b="1" dirty="0"/>
              <a:t>والخطأ الكبير الذي نقع فيه دائما هو أننا نعتبر العناصر مجاميع مستقلة متميزة في حين إننا نعرف انه لا يوجد واحد منها استطاع أن يظهر أو يتطور بصورة مستقلة، بل كلها مخلوطة. ويتضح هذا الخلط من تشابه بعضها مع البعض الأخر. وفوق هذا كله، فان قليلا جدا من أفراد العنصر الواحد تنطبق عليهم كافة الصفات العامة للعنصر. ولذا فنحن لا نجد نسبة كبيرة بين أفراد العنصر يمكن أن تعتبر نموذجا أصيلا له. ولنضرب مثلا على هذه الحقيقة. فالسويديون يعتبرون أنقى شعوب قسم (النوردك) من العنصر القوقازي. ولكن حين قام العلمان (فورست) و (ريتزيوس) في عامي (1897) و(1898) بقياس (45) ألف رجل من رجال الجيش السويدي وجد أن (11%) منهم فقط تنطبق عليهم صفات (النوردك) الاصلية، وهي الجمجمة الطويلة، والقامة الطويلة، والشعر الأصفر، والعيون ذات الألوان الفاتحة. ولم تصل النسبة إلى (29%) إلا بعد تعديل مقياس الجمجمة وجعله يشمل الطويلة والمتوسطة. وحين أعيدت التجربة تحت إشراف العالمين (لندرز) و(لندبورغ) بعد ثلاثين عاما، وعلى (47) ألف جندي سويدي ظهر إن (30%) من أولئك الجنود ذوو رؤوس طويلة.</a:t>
            </a:r>
          </a:p>
        </p:txBody>
      </p:sp>
    </p:spTree>
    <p:extLst>
      <p:ext uri="{BB962C8B-B14F-4D97-AF65-F5344CB8AC3E}">
        <p14:creationId xmlns:p14="http://schemas.microsoft.com/office/powerpoint/2010/main" val="4278981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02988" cy="5684003"/>
          </a:xfrm>
        </p:spPr>
        <p:txBody>
          <a:bodyPr>
            <a:normAutofit/>
          </a:bodyPr>
          <a:lstStyle/>
          <a:p>
            <a:r>
              <a:rPr lang="ar-IQ" sz="2400" b="1" dirty="0"/>
              <a:t>وعلى هذا فقد قيل إن السويديين الذين تعتبرهم المقاييس أنقى (النوردك) لا يمكن أن يوصفوا بأكثر من أنهم (نوردك لحد ما). يضاف إلى هذا ان هناك بعض المجموعات البشرية التي لم تتقرر تبيعها لعنصر معين بشكل متفق عليه ، مثل البولينيزيين    (</a:t>
            </a:r>
            <a:r>
              <a:rPr lang="en-US" sz="2400" b="1" dirty="0"/>
              <a:t>Polynesians) </a:t>
            </a:r>
            <a:r>
              <a:rPr lang="ar-IQ" sz="2400" b="1" dirty="0"/>
              <a:t>الذين يعتبرهم بعض الانثروبولوجيين من العنصر القوقازي لأن فيهم صفات تشبه صفات ذلك العنصر في حين يعتبرهم آخرون عنصرا مستقلا ، وهم شعوب تمتزج فيها صفات عنصرية قوقازية ومغولية وزنجية، وابرز صفاتهم الجسمية بروز قليل في الوجه ونسبة معتدلة من الشعر على الجسم وشعر متموج وقامات طويلة وبشرة خفيفة السمرة والمعتقد انهم جاءوا من الغرب وربما من اندونيسيا في بداية العهد المسيحي وابرز ما يميزهم الحضارة الراقية والفنون والتقاليد البحرية والاهتمام الزائد بالأنساب، وتطور الالعاب والفنون والحفلات الاجتماعية  . </a:t>
            </a:r>
          </a:p>
        </p:txBody>
      </p:sp>
    </p:spTree>
    <p:extLst>
      <p:ext uri="{BB962C8B-B14F-4D97-AF65-F5344CB8AC3E}">
        <p14:creationId xmlns:p14="http://schemas.microsoft.com/office/powerpoint/2010/main" val="1273196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402956"/>
            <a:ext cx="11109999" cy="5904854"/>
          </a:xfrm>
        </p:spPr>
        <p:txBody>
          <a:bodyPr>
            <a:normAutofit/>
          </a:bodyPr>
          <a:lstStyle/>
          <a:p>
            <a:r>
              <a:rPr lang="ar-IQ" sz="2400" dirty="0"/>
              <a:t>.  وكذا الأمر بالنسبة للـ (آينو) (</a:t>
            </a:r>
            <a:r>
              <a:rPr lang="en-US" sz="2400" dirty="0"/>
              <a:t>Ainu) </a:t>
            </a:r>
            <a:r>
              <a:rPr lang="ar-IQ" sz="2400" dirty="0"/>
              <a:t>وهم شعب قوقازي يعيش على جمع الغذاء ويعيش شمال اليابان في جزيرتي (هوكا يدو وريوكيو) ويتكلمون لغة اسيوية قديمة لا صلة لها باي لغة من لغات المنطقة، والمعتقد انهم فرع من العنصر القوقازي الابيض لان في صفاتهم الجسمية شعر كثيف على الجسم وبشرة بيضاء ورؤوس طويلة وعيون شهلاء داكنة وشعر رأس اسود وانوف تتراوح بين الضخمة والمتوسطة، واصل الاينو غير معروف ولكن المعتقد انهم ينحدرون من مجموعة سيبيريه اوربية قديمة.</a:t>
            </a:r>
          </a:p>
          <a:p>
            <a:r>
              <a:rPr lang="ar-IQ" sz="2400" dirty="0"/>
              <a:t> واللاب   </a:t>
            </a:r>
            <a:r>
              <a:rPr lang="en-US" sz="2400" dirty="0"/>
              <a:t>Lapps) </a:t>
            </a:r>
            <a:r>
              <a:rPr lang="ar-IQ" sz="2400" dirty="0"/>
              <a:t>مجموعة بشرية ذات صفات طبيعية مغولية تعيش في شمال فنلندا بين ملايين من القوقازيين، ويعتبرهم بعض العلماء مرحلة تطور من العنصر المغولي الى العنصر القوقازي، ويعتبرهم بعض اخر جزءا من العنصر القوقازي له صفات مغولية. واللاب ذوو رؤوس عريضة جداً، ووجوه مثلثة تشبة الكمثري، واجسام قصيرة وشعر بني ومستقيم في الغالب وانوفهم مستقيمة، فالذين يعيشون قرب السواحل يعتمدون على صيد الحيوانات البحرية، اما الذين يعيشون في الصحاري الثلجية يعتمدون على تربية غزال الرنة اما الذين يعيشون في الغابات القطبية فيزاولون الصيد.</a:t>
            </a:r>
          </a:p>
          <a:p>
            <a:endParaRPr lang="ar-IQ" sz="2400" dirty="0"/>
          </a:p>
        </p:txBody>
      </p:sp>
    </p:spTree>
    <p:extLst>
      <p:ext uri="{BB962C8B-B14F-4D97-AF65-F5344CB8AC3E}">
        <p14:creationId xmlns:p14="http://schemas.microsoft.com/office/powerpoint/2010/main" val="2746112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94500" cy="5606512"/>
          </a:xfrm>
        </p:spPr>
        <p:txBody>
          <a:bodyPr>
            <a:normAutofit/>
          </a:bodyPr>
          <a:lstStyle/>
          <a:p>
            <a:r>
              <a:rPr lang="ar-IQ" sz="2400" b="1" dirty="0"/>
              <a:t> والباسك (</a:t>
            </a:r>
            <a:r>
              <a:rPr lang="en-US" sz="2400" b="1" dirty="0"/>
              <a:t>Basque).  </a:t>
            </a:r>
            <a:r>
              <a:rPr lang="ar-IQ" sz="2400" b="1" dirty="0"/>
              <a:t>وهم شعب بدائي يقطن الزاوية الشمالية الشرقية من اسبانيا والزاوية الجنوبية الغربية من فرنسا في منطقة جبال البرنيز على خليج بسكاي. ويبلغ تعدادهم حوالي مليون نسمة ويعيشون على الزراعة ولهم لغة خاصة تدعى الباسك ايضاً، ليس لها اصول عامة مشتركة مع اية لغة اخرى ولها ميزات غريبة، ويحافظ شعب الباسك على تقاليد قديمة وتراث حضاري متميز، كما ان له صفات عنصرية خاصة، ويطلق على هذه المجموعات اسم (الجزر العنصرية). (</a:t>
            </a:r>
            <a:r>
              <a:rPr lang="en-US" sz="2400" b="1" dirty="0"/>
              <a:t>Racial Islands) </a:t>
            </a:r>
            <a:r>
              <a:rPr lang="ar-IQ" sz="2400" b="1" dirty="0"/>
              <a:t>وهي مجموعات بشرية صغيرة تعيش وسط مجموعات كبيرة تختلف عنها اختلافا كلياً في الصفات الطبيعية العنصرية. أبرز ثلاثة امثلة لهذه المجموعات هي: الاينو، اللاب، والباسك. إن أمثال هذه المعضلات تاريخية ولا يمكن حلها بطريقة تصنيف تلك المجاميع لمجرد وجود شبه بينها وبين عناصر معينة. ومعنى هذا إن تصنيف العناصر لا يقدم لنا غير وصف للعناصر الموجودة فعلا ودليل على أماكن وجودها.</a:t>
            </a:r>
          </a:p>
        </p:txBody>
      </p:sp>
    </p:spTree>
    <p:extLst>
      <p:ext uri="{BB962C8B-B14F-4D97-AF65-F5344CB8AC3E}">
        <p14:creationId xmlns:p14="http://schemas.microsoft.com/office/powerpoint/2010/main" val="1486960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5" y="685800"/>
            <a:ext cx="11515240" cy="5684003"/>
          </a:xfrm>
        </p:spPr>
        <p:txBody>
          <a:bodyPr>
            <a:normAutofit/>
          </a:bodyPr>
          <a:lstStyle/>
          <a:p>
            <a:r>
              <a:rPr lang="ar-IQ" sz="2400" b="1" dirty="0"/>
              <a:t>ففي الأمثلة التي مرت قد يقود التشابه الموجود بين تلك المجموعات البشرية وبين العناصر التي تصنف تحتها إلى الظن بوجود علاقات حياتية بينها وبين تلك العناصر. ولكن ذلك الظن لا يمكن أن يتأيد بدون اكتشاف دلائل آثاريه على هجرات تلك المجاميع. وقد أكد علماء الانثروبولوجيا الطبيعية الذين درسوا العنصر ومعضلاته تحت إشراف (اليونسكو) على هذه الناحية. فجاء في تقريرهم (يعتبر العنصر بإجماع آراء الانثروبولوجيين وسيلة للتصنيف أو إطارا ترتب داخله الكتل البشرية المختلفة). وانه في حدود تعريفهم للعنصر الذي أشرنا أليه سابقا (يمكن تصنيف كثير من شعوب العالم) ولكن (بسبب تعقيد التاريخ البشري توجد مجموعات كثيرة لا تنسجم مع التصنيف العنصري).</a:t>
            </a:r>
          </a:p>
        </p:txBody>
      </p:sp>
    </p:spTree>
    <p:extLst>
      <p:ext uri="{BB962C8B-B14F-4D97-AF65-F5344CB8AC3E}">
        <p14:creationId xmlns:p14="http://schemas.microsoft.com/office/powerpoint/2010/main" val="2596150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185980"/>
            <a:ext cx="11577233" cy="6416298"/>
          </a:xfrm>
        </p:spPr>
        <p:txBody>
          <a:bodyPr/>
          <a:lstStyle/>
          <a:p>
            <a:r>
              <a:rPr lang="ar-IQ" b="1" dirty="0"/>
              <a:t>النظريات والفلسفات العنصرية:</a:t>
            </a:r>
          </a:p>
          <a:p>
            <a:r>
              <a:rPr lang="ar-IQ" b="1" dirty="0"/>
              <a:t>    لقد ظهرت في أوربا نظريات وفلسفات عربية تتعلق بتفوق بعض العناصر وتخلف البعض الأخر. ولقد لاقى أحد تلك الآراء الغريبة الذي انتشر في أواخر القرن الثامن عشر ومطلع القرن التاسع عشر رواجا وقبولا. ومفاد ذلك الرأي إن الشعوب الأوربية أو (العنصر الأوربي) أرقى من العناصر الأخرى، وان العنصر الزنجي، لكثرة شبه أفراده بالقردة، ليس من مرتبة البشر، بل انهم سلالة مستقلة. ولا حاجة بنا أن نؤكد إن هذا كله خطأ محض، وان أية دعوى بتفوق عنصر على آخر دعوى باطلة لا يؤيدها العلم ومصدرها دائما دوافع سياسية واجتماعية. فالرد على الرأي المتقدم الذكر إن الشبه الظاهر بين الزنوج والقردة لا يتعدى كونه مظهرا خارجيا وأمرا سطحيا لا قيمة له مطلقا. كما إن الجنس البشري كله سلالة واحدة بدليل استطاعة أية مجموعة منه إن تتناسل مع الأخرى. ولو كان الزنوج من سلالة غير بشرية لما أمكن تناسلهم مع بقية أفراد الجنس البشري مطلقا. أما من ناحية الكفاءة أو القابلية فلا يوجد الدليل الكافي على وجود قابليات خاصة متفوقة في عنصر دون آخر. فكل العناصر ذات قابلية متساوية على خلق الحضارة أو هضمها، كما ان ظهور حضارة الإنسان وازدهارها ليس من خلق عنصر واحد بعينه.  ومن جهة أخرى فليس في الحياة قانون مقدس أو قانون طبيعي يقضي على شعب أو عنصر معين أن يظل بربريا بدائيا. فالتأخر والتخلف نتيجة لأحداث تاريخية قد يغيرها أو يصححها التاريخ نفسه بعد زمن. وشاءت بعض النظريات أن تبرز تفضيلها عنصرا على آخر على أسس معينة مثل نقاء العنصر، وسموّه وقابليته على خلق الحضارة. ومن هذه النظريات (النظرية العنصرية) (</a:t>
            </a:r>
            <a:r>
              <a:rPr lang="en-US" b="1" dirty="0"/>
              <a:t>Racism). </a:t>
            </a:r>
            <a:r>
              <a:rPr lang="ar-IQ" b="1" dirty="0"/>
              <a:t>ولقد ساعد عدد من العلماء على نشر هذه النظرية في القرن التاسع عشر، فلاقت قبولا كبيرا في كثير من الأقطار الأوربية، وبلغت ذروة مجدها في الفلسفة العنصرية النازية، التي كانت الفلسفة الرسمية للدولة الألمانية بين عامي 1933 و1945.</a:t>
            </a:r>
          </a:p>
        </p:txBody>
      </p:sp>
    </p:spTree>
    <p:extLst>
      <p:ext uri="{BB962C8B-B14F-4D97-AF65-F5344CB8AC3E}">
        <p14:creationId xmlns:p14="http://schemas.microsoft.com/office/powerpoint/2010/main" val="1126226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685800"/>
            <a:ext cx="11654725" cy="5792492"/>
          </a:xfrm>
        </p:spPr>
        <p:txBody>
          <a:bodyPr>
            <a:normAutofit/>
          </a:bodyPr>
          <a:lstStyle/>
          <a:p>
            <a:r>
              <a:rPr lang="ar-IQ" sz="2400" b="1" dirty="0"/>
              <a:t>ولقد روّج لهذه النظرية الفلاسفة الألمان وابتكروا أسطورة نقاء وتفوق عنصر تخيلوه، وأطلقوا عليه أسم (العنصر الآري)، وأرادوا أن يكون ممثلا في الشعب الألماني وحده. واول من قال بهذه النظرية العالم الالماني (مومسن) وشاركه الراي العالم الفرنسي (كوبينو) والانكليزي (جيمبرلن) ثم جاء بعدهم الفيلسوفان الالمانيان (فيخته) و (هيكل). ويشير الاستاذ كلايد كلو كهون في    كتابة الموسوم (الانسان في المرآة) بانه لا يوجد بين العناصر البشرية عنصر (اري) فكلمة (اري) اصطلاح لغوي كان قد ابتكره الاستاذ ماكس ملر.  وتبشر (النظرية العنصرية) بالتفوق الموروث لبعض العناصر، وبان للعناصر قابليات مختلفة، وتدّعي إن شيئا يدعى (عنصراً) أو (دماً) هو المسبب الرئيس لكل الصفات المهمة للجسم والروح والشخصية والأخلاق والتفكير، وان هذا الشي ثابت في أصل تكوين الإنسان.</a:t>
            </a:r>
          </a:p>
        </p:txBody>
      </p:sp>
    </p:spTree>
    <p:extLst>
      <p:ext uri="{BB962C8B-B14F-4D97-AF65-F5344CB8AC3E}">
        <p14:creationId xmlns:p14="http://schemas.microsoft.com/office/powerpoint/2010/main" val="1820245671"/>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47</TotalTime>
  <Words>4224</Words>
  <Application>Microsoft Office PowerPoint</Application>
  <PresentationFormat>ملء الشاشة</PresentationFormat>
  <Paragraphs>29</Paragraphs>
  <Slides>24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24</vt:i4>
      </vt:variant>
    </vt:vector>
  </HeadingPairs>
  <TitlesOfParts>
    <vt:vector size="28" baseType="lpstr">
      <vt:lpstr>Century Gothic</vt:lpstr>
      <vt:lpstr>Tahoma</vt:lpstr>
      <vt:lpstr>Wingdings 3</vt:lpstr>
      <vt:lpstr>شريحة</vt:lpstr>
      <vt:lpstr> المحاضرة الثالثة والعشرون: العنصر والتمييز العنصري: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الثالثة والعشرون: العنصر والتمييز العنصري:  المادة: الانثروبولوجيا الطبيعية أستاذ المادة: د. رباح احمد مهدي </dc:title>
  <dc:creator>F1</dc:creator>
  <cp:lastModifiedBy>F1</cp:lastModifiedBy>
  <cp:revision>25</cp:revision>
  <dcterms:created xsi:type="dcterms:W3CDTF">2018-01-09T19:02:37Z</dcterms:created>
  <dcterms:modified xsi:type="dcterms:W3CDTF">2018-01-09T19:50:32Z</dcterms:modified>
</cp:coreProperties>
</file>