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1"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041"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CAB92A4-C8FE-40EA-86B4-A3829DABBA62}" type="datetimeFigureOut">
              <a:rPr lang="ar-IQ" smtClean="0"/>
              <a:t>22/04/1439</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3571192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CAB92A4-C8FE-40EA-86B4-A3829DABBA62}" type="datetimeFigureOut">
              <a:rPr lang="ar-IQ" smtClean="0"/>
              <a:t>22/04/1439</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3857060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CAB92A4-C8FE-40EA-86B4-A3829DABBA62}" type="datetimeFigureOut">
              <a:rPr lang="ar-IQ" smtClean="0"/>
              <a:t>22/04/1439</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62A6CA-D90D-463E-91F9-CC03B05AE721}"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4404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1CAB92A4-C8FE-40EA-86B4-A3829DABBA62}" type="datetimeFigureOut">
              <a:rPr lang="ar-IQ" smtClean="0"/>
              <a:t>22/04/1439</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842644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1CAB92A4-C8FE-40EA-86B4-A3829DABBA62}" type="datetimeFigureOut">
              <a:rPr lang="ar-IQ" smtClean="0"/>
              <a:t>22/04/1439</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62A6CA-D90D-463E-91F9-CC03B05AE721}"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59922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1CAB92A4-C8FE-40EA-86B4-A3829DABBA62}" type="datetimeFigureOut">
              <a:rPr lang="ar-IQ" smtClean="0"/>
              <a:t>22/04/1439</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1936779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CAB92A4-C8FE-40EA-86B4-A3829DABBA62}" type="datetimeFigureOut">
              <a:rPr lang="ar-IQ" smtClean="0"/>
              <a:t>22/04/1439</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477337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CAB92A4-C8FE-40EA-86B4-A3829DABBA62}" type="datetimeFigureOut">
              <a:rPr lang="ar-IQ" smtClean="0"/>
              <a:t>22/04/1439</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3752981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CAB92A4-C8FE-40EA-86B4-A3829DABBA62}" type="datetimeFigureOut">
              <a:rPr lang="ar-IQ" smtClean="0"/>
              <a:t>22/04/1439</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2247728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CAB92A4-C8FE-40EA-86B4-A3829DABBA62}" type="datetimeFigureOut">
              <a:rPr lang="ar-IQ" smtClean="0"/>
              <a:t>22/04/1439</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63448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CAB92A4-C8FE-40EA-86B4-A3829DABBA62}" type="datetimeFigureOut">
              <a:rPr lang="ar-IQ" smtClean="0"/>
              <a:t>22/04/1439</a:t>
            </a:fld>
            <a:endParaRPr lang="ar-IQ"/>
          </a:p>
        </p:txBody>
      </p:sp>
      <p:sp>
        <p:nvSpPr>
          <p:cNvPr id="6" name="Footer Placeholder 5"/>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3163155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CAB92A4-C8FE-40EA-86B4-A3829DABBA62}" type="datetimeFigureOut">
              <a:rPr lang="ar-IQ" smtClean="0"/>
              <a:t>22/04/1439</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13785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CAB92A4-C8FE-40EA-86B4-A3829DABBA62}" type="datetimeFigureOut">
              <a:rPr lang="ar-IQ" smtClean="0"/>
              <a:t>22/04/1439</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533144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AB92A4-C8FE-40EA-86B4-A3829DABBA62}" type="datetimeFigureOut">
              <a:rPr lang="ar-IQ" smtClean="0"/>
              <a:t>22/04/1439</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22261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CAB92A4-C8FE-40EA-86B4-A3829DABBA62}" type="datetimeFigureOut">
              <a:rPr lang="ar-IQ" smtClean="0"/>
              <a:t>22/04/1439</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276869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CAB92A4-C8FE-40EA-86B4-A3829DABBA62}" type="datetimeFigureOut">
              <a:rPr lang="ar-IQ" smtClean="0"/>
              <a:t>22/04/1439</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62A6CA-D90D-463E-91F9-CC03B05AE721}" type="slidenum">
              <a:rPr lang="ar-IQ" smtClean="0"/>
              <a:t>‹#›</a:t>
            </a:fld>
            <a:endParaRPr lang="ar-IQ"/>
          </a:p>
        </p:txBody>
      </p:sp>
    </p:spTree>
    <p:extLst>
      <p:ext uri="{BB962C8B-B14F-4D97-AF65-F5344CB8AC3E}">
        <p14:creationId xmlns:p14="http://schemas.microsoft.com/office/powerpoint/2010/main" val="2340467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CAB92A4-C8FE-40EA-86B4-A3829DABBA62}" type="datetimeFigureOut">
              <a:rPr lang="ar-IQ" smtClean="0"/>
              <a:t>22/04/1439</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D62A6CA-D90D-463E-91F9-CC03B05AE721}" type="slidenum">
              <a:rPr lang="ar-IQ" smtClean="0"/>
              <a:t>‹#›</a:t>
            </a:fld>
            <a:endParaRPr lang="ar-IQ"/>
          </a:p>
        </p:txBody>
      </p:sp>
    </p:spTree>
    <p:extLst>
      <p:ext uri="{BB962C8B-B14F-4D97-AF65-F5344CB8AC3E}">
        <p14:creationId xmlns:p14="http://schemas.microsoft.com/office/powerpoint/2010/main" val="3721009164"/>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Lst>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57938" y="0"/>
            <a:ext cx="10668000" cy="4262034"/>
          </a:xfrm>
        </p:spPr>
        <p:txBody>
          <a:bodyPr>
            <a:normAutofit/>
          </a:bodyPr>
          <a:lstStyle/>
          <a:p>
            <a:pPr algn="r"/>
            <a:r>
              <a:rPr lang="ar-IQ" dirty="0" smtClean="0"/>
              <a:t> المحاضرة الرابعة والعشرون: نشأة الكون:</a:t>
            </a:r>
            <a:br>
              <a:rPr lang="ar-IQ" dirty="0" smtClean="0"/>
            </a:br>
            <a:r>
              <a:rPr lang="ar-IQ" dirty="0" smtClean="0"/>
              <a:t>المادة: الانثروبولوجيا الطبيعية</a:t>
            </a:r>
            <a:br>
              <a:rPr lang="ar-IQ" dirty="0" smtClean="0"/>
            </a:br>
            <a:r>
              <a:rPr lang="ar-IQ" dirty="0" smtClean="0"/>
              <a:t>أستاذ المادة: د. رباح احمد مهدي </a:t>
            </a:r>
            <a:endParaRPr lang="ar-IQ" dirty="0"/>
          </a:p>
        </p:txBody>
      </p:sp>
    </p:spTree>
    <p:extLst>
      <p:ext uri="{BB962C8B-B14F-4D97-AF65-F5344CB8AC3E}">
        <p14:creationId xmlns:p14="http://schemas.microsoft.com/office/powerpoint/2010/main" val="3449791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511444"/>
            <a:ext cx="11577233" cy="5997844"/>
          </a:xfrm>
        </p:spPr>
        <p:txBody>
          <a:bodyPr>
            <a:normAutofit/>
          </a:bodyPr>
          <a:lstStyle/>
          <a:p>
            <a:r>
              <a:rPr lang="ar-IQ" sz="2400" b="1" dirty="0"/>
              <a:t>وهي أبعد مجرة أمكن للعلم الحديث الوصول إليها، كما أنها تتباعد عنا تدريجياً بسرعة 112500 كيلو متر في الثانية. ومن ناحية أخرى، صور العالم إنشتاين الفضاء كروياً محدوداً لا يمكن التحقق منه بالمشاهدة، فهو ينثني على نفسه، وفي النهاية ينفصل كما هو الشأن في سطح الأرض، وبحسب معادلته في هذا الصدد، قدر عالم الفلك أدوين هابيل نصف قطر الكون بأنه يساوي (35) بليون سنة ضوئية، والسنة الضوئية هي إحدى الوحدات التي يستعملها علماء الفلك في قياس المسافات الكوكبية وهي تمثل المسافة التي يقطعها الضوء في سنة كاملة وهي تساوي 5,77 × 1210 ميلاً (أو 5878 مليار ميل تقريباً) أو 9,46 × 1210 كيلو متراً تقريباً.</a:t>
            </a:r>
          </a:p>
          <a:p>
            <a:r>
              <a:rPr lang="ar-IQ" sz="2400" b="1" dirty="0"/>
              <a:t> وكما أن النظرية النسبية أظهرت تعدد الفضاءات الكونية تعدداً لا حصر له وكلها متحركة، وفي هذا الصدد يقرر إنشتاين أنه (يبدو لنا الفضاء قبل أن تتمثل تماماً ما فيه من تعقيد كأنه وسط غير محدود أو وعاء تسبيح فيه الأجسام المادية، ولكن أصبح لزاماً علينا أن نتذكر أن هناك عدداً كبيراً من الفضاءات التي تتحرك بالنسبة إلى بعضها البعض.</a:t>
            </a:r>
          </a:p>
          <a:p>
            <a:endParaRPr lang="ar-IQ" sz="2400" b="1" dirty="0"/>
          </a:p>
        </p:txBody>
      </p:sp>
    </p:spTree>
    <p:extLst>
      <p:ext uri="{BB962C8B-B14F-4D97-AF65-F5344CB8AC3E}">
        <p14:creationId xmlns:p14="http://schemas.microsoft.com/office/powerpoint/2010/main" val="12220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28420" y="697424"/>
            <a:ext cx="10776192" cy="5213798"/>
          </a:xfrm>
        </p:spPr>
        <p:txBody>
          <a:bodyPr>
            <a:normAutofit/>
          </a:bodyPr>
          <a:lstStyle/>
          <a:p>
            <a:r>
              <a:rPr lang="ar-IQ" sz="2400" b="1" dirty="0"/>
              <a:t>لقد كان للوسائل الكيمياضوئية أكبر الفضل في تشجيع البحوث التي تحاول الدخول في أسرار الكون ودراسته، ومن ثم أخذ العديد من الصور الحديثة التي استطاعت بالفعل تسجيل الملاين من النجوم في مجرتنا، وصور أخرى استشرقت حدود الكون واستطاعت الكشف عن آلاف المجرات الأخرى، وهناك من المجرات في عالم الفضاء الزمني تبلغ عشرة أضعاف من يعمرون كرتنا الأرضية المزدحمة من البشر. وفي الماضي القريب كانت تسود العديد من المفاهيم الخاطئة حول الكون. فقد كان الإنسان يعتقد في وقت من الأوقات بثقة تامة إن الكون كله بما فيه من قمر وشمس وكواكب سيارة ونجوم لا تعد ولا تحصى تدور حوله، ثم علم بعد ذلك أن الأرض ليست سوى كوكب صغير يدور في فلك نجم متوسط الحجم عند أطراف مجرة واحدة فقط من بلايين لا تحصى من المجرات، واستطاع الإنسان معرفه الكثير من أسرار الفضاء العظمى عن طريق رصد الظواهر السماوية </a:t>
            </a:r>
          </a:p>
        </p:txBody>
      </p:sp>
    </p:spTree>
    <p:extLst>
      <p:ext uri="{BB962C8B-B14F-4D97-AF65-F5344CB8AC3E}">
        <p14:creationId xmlns:p14="http://schemas.microsoft.com/office/powerpoint/2010/main" val="4246278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11444" y="232475"/>
            <a:ext cx="11282766" cy="6230318"/>
          </a:xfrm>
        </p:spPr>
        <p:txBody>
          <a:bodyPr>
            <a:normAutofit/>
          </a:bodyPr>
          <a:lstStyle/>
          <a:p>
            <a:r>
              <a:rPr lang="ar-IQ" sz="2400" b="1" dirty="0"/>
              <a:t>من على بعد واستخلاص النتائج بعناية من مشاهداته، وقد رفع الإنسان منذ أقدم عصور ما قبل التاريخ بصره في ظلام الليل إلى السماء وحدق في معالمها الغامضة وتساءل عن كثافة ما رآه فيها من أشكال متلألئة، وقبل أن يخترع الإنسان الكتابة كان قد أطلق الأسماء على أجرام السماء، وقبل أن يعرف المبادئ الدينية انحنى لصور رسمها للشمس والقمر، وقبل أن يبتكر الزجاج أو الساعات المائية تابع تحرك الأجرام السماوية، وعد الأيام والشهور والفصول والسنين، وكانت نجوم السماء للساري في الصحراء وللملاح في البحر علامات يستهدى بها في اتجاهه. أما بالنسبة للمزارع والراعي، فقد كانت أوجه القمر ورحلة الشمس أثناء السنة تنبئه بمواقيت الزراعة وسقوط الأمطار. وقد كانت أقدم صور الفلك تتمثل في نشاط يستهدف أغراضاً عملية أساساً قبل أن يطلق على القضية التي يبذل فيها الإنسان مسعاه أسم العلم بزمن طويل،</a:t>
            </a:r>
          </a:p>
        </p:txBody>
      </p:sp>
    </p:spTree>
    <p:extLst>
      <p:ext uri="{BB962C8B-B14F-4D97-AF65-F5344CB8AC3E}">
        <p14:creationId xmlns:p14="http://schemas.microsoft.com/office/powerpoint/2010/main" val="4128661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05913" y="309966"/>
            <a:ext cx="11143280" cy="6106332"/>
          </a:xfrm>
        </p:spPr>
        <p:txBody>
          <a:bodyPr>
            <a:normAutofit/>
          </a:bodyPr>
          <a:lstStyle/>
          <a:p>
            <a:r>
              <a:rPr lang="ar-IQ" sz="2400" b="1" dirty="0"/>
              <a:t>وقد تولدت من هذه المحاولات علوم عديدة مثل هندسة فيثاغورس وديناميكا نيوتن ونظريات إنشتاين في الفيزياء والكونيات. قد كان طريق الإنسان إلى معرفه الحقيقة شاقاً، وكثير من الآراء التي تبدو اليوم مقبولة عقلاُ كانت في وقت من الأوقات عكس ذلك تماماً، فقد كانت تتناقض مع ما تراه العين واحتاج أمر إثباتها إلى آلاف من الاستنتاجات الشاقة. ولما انبثق فجر الحضارة استطاع فريق من الناس أن يكرسوا حياتهم للتمعن في كثير من الطلاسم التي تبدو في السماء فسجل الكهنة في بلاد ما بين النهرين تحركات الشمس والقمر والكواكب السيارة في تفصيل إحصائي مكنهم من التنبؤ  تقريباً بأوقات خسوف القمر دون أن يدركوا سبب ذلك ، كما رسموا خريطة لمسار الشمس عبر السماء خلال العالم وأحصوا بدقه الفترة الزمنية التي منذ اكتمال القمر حتى يصير بدراً.. وكانت حضارة الصين هي الحضارة القديمة الوحيدة التي سجلت أرصاداً للكسوف يرجع تاريخها إلى أربعة آلاف سنة قبل الميلاد وأقامت مراصداً لذلك، ولكن سار في الحضارات القديمة جنباً إلى جنب مع التنجيم والخرافة والديانات البدائية، وظهر أول الفلكيين بالمعنى العلمي الصحيح بين اليونان ونشأت أول وأقوى مدرسة علمية يونانية للفلك في مدن يونانية تقع جنوب مدينة طروادة على طول ساحل تركيا الحالي. </a:t>
            </a:r>
          </a:p>
        </p:txBody>
      </p:sp>
    </p:spTree>
    <p:extLst>
      <p:ext uri="{BB962C8B-B14F-4D97-AF65-F5344CB8AC3E}">
        <p14:creationId xmlns:p14="http://schemas.microsoft.com/office/powerpoint/2010/main" val="151718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80447" y="309965"/>
            <a:ext cx="11499743" cy="6044339"/>
          </a:xfrm>
        </p:spPr>
        <p:txBody>
          <a:bodyPr>
            <a:normAutofit/>
          </a:bodyPr>
          <a:lstStyle/>
          <a:p>
            <a:r>
              <a:rPr lang="ar-IQ" sz="2400" b="1" dirty="0"/>
              <a:t>وكانت آراء أفلاطون (427_ 347 ق. م) عن الفلك نموذجاً للفوضى وللتفتح الفكري اللذين أتسم بهما عصره، فتصور في مستهل حياته الفلسفية أن الآلهة كانت تقود مركبات مضيئة عبر السماء ورأى أن الأرض كروية ولكنه رآها في البداية ساكنة باعتبارها مركز الأشياء، ثم اتضح له فيما بعد أنها تدور حول محور أو لعلها تدور في مدار ما. ثم جاء احد الفلكيين الإغريق الأكثر دقة علمية وهو (هيبارخوس) الذي مارس نشاطه في (رودس) وفي الاسكندرية حوالي عام 150 ق.م وأوضح أن الأرض الكروية ثابتة لا تتحرك بينما تدور الشمس والقمر والكواكب السيارة حول الأرض في مدرا كبير، وفي الوقت ذاته تتحرك نفس هذه الأجرام في دورات أخرى دائرية مركزها على محيط المدار الأول، وأوضحت هندسة (هيبارخوس) المعقدة تلك التحركات بدقة أكبر وجعلت من الممكن التنبؤ مقدماً بمواقع الكواكب السيارة في السماء، وأصبح في الإمكان التنبؤ هندسياً بأسرار مثل سر الحركة التراجعية حين يبدو أن كوكبنا من الكواكب السيارة يبطئ حركته ثم يتوقف عن الحركة ثم يعود أدراجه في السماء.</a:t>
            </a:r>
          </a:p>
        </p:txBody>
      </p:sp>
    </p:spTree>
    <p:extLst>
      <p:ext uri="{BB962C8B-B14F-4D97-AF65-F5344CB8AC3E}">
        <p14:creationId xmlns:p14="http://schemas.microsoft.com/office/powerpoint/2010/main" val="3896761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95946" y="526941"/>
            <a:ext cx="11406752" cy="5904855"/>
          </a:xfrm>
        </p:spPr>
        <p:txBody>
          <a:bodyPr>
            <a:normAutofit/>
          </a:bodyPr>
          <a:lstStyle/>
          <a:p>
            <a:r>
              <a:rPr lang="ar-IQ" sz="2400" dirty="0"/>
              <a:t>ومهما يكن من أمر، فهناك نظريتان أساسيتان تفسران أصل الكون هما: ـ </a:t>
            </a:r>
          </a:p>
          <a:p>
            <a:r>
              <a:rPr lang="ar-IQ" sz="2400" dirty="0"/>
              <a:t>أ. نظرية الانفجار الهائل: وصاحبها العالم </a:t>
            </a:r>
            <a:r>
              <a:rPr lang="en-US" sz="2400" dirty="0"/>
              <a:t>Big Bang. </a:t>
            </a:r>
            <a:r>
              <a:rPr lang="ar-IQ" sz="2400" dirty="0"/>
              <a:t>وهي تؤكد أن الكون بدأ بانفجار هائل قبل بلايين السنين، وهو ألان في حالة نمو كبير بسبب اندفاع مكوناته إلى الخارج بطاقات عظيمة وما تزال تتحرك بسرعة تقهقرية كبيرة حتى وقتنا الحاضر، وأن هذا الكون العظيم سيشيخ بعد أن تنصب طاقته وستأتي نهايته في يوم من الأيام بانهيار عظيم ليس بإمكان العقل البشرى تصوره. وتفترض هذه النظرية أنه في المراحل الأولى لنشأة الكون، كانت مادة الكون كلها تشغل حيزاً صغيراً وكانت درجة حرارته عالية جداً، وكانت هذه الكرة الملتهبة البدائية تتمدد بسرعة كبيرة وكانت تبدو أثناء تمددها، وقد أوضح الفيزيائيون أنه بعد واحد من مائة من أول ثانية أصبحت الكرة الملتهبة مزيجاً متشابكا من الإشعاع والمادة يتفاعل بسرعة وبعنف وفي درجة حرارة عالية جداً ويتمدد بسرعة كبيرة، وكانت الحرارة أعلى من أن تسمح للذرات بالوجود أو أن تسمح للنوى المعقدة للذرات (أي مراكزها المكثفة) من أن  تترابط  وبتمدد الكرة النارية بدأت تبرد لتمر بمراحل متعددة في توالِ سريع تحدث في كل منها عمليات معينة بنسب أدنى وأخرى بنسب أعلى بسبب انخفاض في الحرارة في كل مرحلة عن المراحل السابقة لها. </a:t>
            </a:r>
          </a:p>
        </p:txBody>
      </p:sp>
    </p:spTree>
    <p:extLst>
      <p:ext uri="{BB962C8B-B14F-4D97-AF65-F5344CB8AC3E}">
        <p14:creationId xmlns:p14="http://schemas.microsoft.com/office/powerpoint/2010/main" val="408490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42441" y="433953"/>
            <a:ext cx="11236271" cy="5889355"/>
          </a:xfrm>
        </p:spPr>
        <p:txBody>
          <a:bodyPr>
            <a:normAutofit/>
          </a:bodyPr>
          <a:lstStyle/>
          <a:p>
            <a:r>
              <a:rPr lang="ar-IQ" sz="2000" b="1" dirty="0"/>
              <a:t>وبعد ما يقرب من نصف ساعة انخفضت درجة الحرارة إلى 300 مليون درجة أي 20 ضعفاً فقط من حرارة جوف الشمس وعندئذ توقف تخليق نوى جديدة. وفي المليون سنة التالية استمر الكون يتسع ويبدو حتى تمكنت النوى من أسر الالكترونات لتكون ذرات ثابتة، ثم أخذت المادة في التكثيف إلى مجرات ونجوم. وبسبب حدوث هذا الانفجار الكوني استمر العالم منذ ذلك الوقت في الاتساع، أما استمراره في التمدد إلى ما لا نهاية أو تباطؤه حتى يتوقف ويرتد على نفسه فيعتمد على ضخامته نفسها، فسيظل الكون يتسع ألا إذا كانت كتلته من الضخامة بحيث توقف الجاذبية هذا التمدد في نهاية الأمر وتعكسه، فإذا كان الأمر كذلك، ففي وقت ما في المستقبل البعيد سينهار هذا الكون على نفسه في واقعة مأساوية أخرى. </a:t>
            </a:r>
          </a:p>
          <a:p>
            <a:r>
              <a:rPr lang="ar-IQ" sz="2000" b="1" dirty="0"/>
              <a:t>ب. نظرية الحالة المستقرة </a:t>
            </a:r>
            <a:r>
              <a:rPr lang="en-US" sz="2000" b="1" dirty="0"/>
              <a:t>Steady _ State Theory </a:t>
            </a:r>
          </a:p>
          <a:p>
            <a:r>
              <a:rPr lang="ar-IQ" sz="2000" b="1" dirty="0"/>
              <a:t>وهي ترى أن الكون أزلي ليس له بداية، وأبدى ليس له نهاية، فهناك مجرات ونجوم وكواكب تخلق لتحل محل التي اختفت. وصاحب هذه النظرية هو العالم هويل </a:t>
            </a:r>
            <a:r>
              <a:rPr lang="en-US" sz="2000" b="1" dirty="0"/>
              <a:t>Hoyle (1955)، </a:t>
            </a:r>
            <a:r>
              <a:rPr lang="ar-IQ" sz="2000" b="1" dirty="0"/>
              <a:t>وقد طرحها كبديل عن نظرية بيج بانج، وهو يرى أن هناك حالة مضطرة مستمرة من الخلق والتحول المستمرين في هذا العالم، وهو يرى أن النجوم المفردة والمجرات قد تنمو وتختفي ولكن السمات الرئيسية للعالم لا تتغير،</a:t>
            </a:r>
          </a:p>
        </p:txBody>
      </p:sp>
    </p:spTree>
    <p:extLst>
      <p:ext uri="{BB962C8B-B14F-4D97-AF65-F5344CB8AC3E}">
        <p14:creationId xmlns:p14="http://schemas.microsoft.com/office/powerpoint/2010/main" val="87478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42441" y="371959"/>
            <a:ext cx="11484243" cy="5920353"/>
          </a:xfrm>
        </p:spPr>
        <p:txBody>
          <a:bodyPr>
            <a:normAutofit/>
          </a:bodyPr>
          <a:lstStyle/>
          <a:p>
            <a:r>
              <a:rPr lang="ar-IQ" sz="2400" b="1" dirty="0"/>
              <a:t>وإذا كانت الحركة الظاهرية لكل المجرات البعيدة تعتبر حقيقية، فأن الجزء الظاهر من العالم يفقد جزاءاً من مادته، ولتعويض هذا الفقدان، يتم خلق مادة جديدة باستمرار ولكن بمعدل منخفض، وأوضح هويل أن الهيدروجين هو المادة الأصلية الأولى التي تطورت منها العناصر، كما أوضح أن (10)  أطنان من المادة يتم تكوينها كل ثانية لكي تحل محل المادة المفقودة من الجزء الظاهر من عالمنا، وتبعاً لذلك فإن معدل خلق المادة في هذا الجزء من العالم تعتبر منخفضة وهي تمثل ذرة هيدروجين لكل (10 ) أمتار مكعبة كل عام. ومهما يكن من شيء، فقد صور أغلب الباحثين الفضاء الكوني على أنه غير محدود، أي لانهائي يسبح فيه في حركات منتظمة لا تتوقف عدد غير محدود من المجرات التي تحتوي على ألوف الملايين من النجوم. ومن المتفق عليه الآن أن الأرض ليست سوى فرد من افراد المجموعة الشمسية، وأن المجموعة الشمسية ليست سوى فرد من أفراد المجموعة المجرية، وأن المجموعة المجرية ليست سوى فرد من أفراد مجموعة المدن النجومية التي في الفضاء</a:t>
            </a:r>
          </a:p>
        </p:txBody>
      </p:sp>
    </p:spTree>
    <p:extLst>
      <p:ext uri="{BB962C8B-B14F-4D97-AF65-F5344CB8AC3E}">
        <p14:creationId xmlns:p14="http://schemas.microsoft.com/office/powerpoint/2010/main" val="3949768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95947" y="402955"/>
            <a:ext cx="11329260" cy="5858359"/>
          </a:xfrm>
        </p:spPr>
        <p:txBody>
          <a:bodyPr>
            <a:normAutofit/>
          </a:bodyPr>
          <a:lstStyle/>
          <a:p>
            <a:r>
              <a:rPr lang="ar-IQ" sz="2400" b="1" dirty="0"/>
              <a:t>ويمكن وصف المجرة بأنها عجلة مرصعة بالنجوم تدور في الفضاء وتستغرق مجموعتنا الشمسية (التي لا تعدو ان تكون شمسنا إحدى نجومها) مليونين من القرون كي تتم دورة كاملة واحدة وهي منطلقة بسرعة مائتي ميل في الثانية، كما يتبين أن سديماً واحداً هو سديم الحلقة الذي يعرف باسم الكعكة السماوية يتسع وحده لحوالي ثلاثين ألفاً من أمثال مجموعتنا الشمسية بكواكبها وبأبعاد هذه الكواكب عن الشمس. ويتكون الكون من عدة جزر، كل واحده منها تتكون من مجموع آلاف الملايين من النجوم، والمجموعات المجرية كثيرة العدد، كما أوضحت قدرة مراصدنا الحالية على أنها أكثر من مليون، وتتكون كل مجرة من حوالي مائة ألف مليون من النجوم، وهذا العدد من المجرات يكون كوناً واحداً. وأبعاد كل مجرة عن الأخرى لا يمكن تصورها، فمثلاً قام عالم الفلك أدوين هابيل </a:t>
            </a:r>
            <a:r>
              <a:rPr lang="en-US" sz="2400" b="1" dirty="0"/>
              <a:t>Edwin Hubble </a:t>
            </a:r>
            <a:r>
              <a:rPr lang="ar-IQ" sz="2400" b="1" dirty="0"/>
              <a:t>بمرصد ويلسون بقياس المسافة إلى المجرات المنطلقة بسرعة فتبين أن أقرب مجرة لنا وهي المعروفة باسم (سحب ماجلان) تبعد عنا حوالي (200) ألف سنة ضوئية. وفي سنة 1960 اكتشف د. فيكو فسكي بمرصد مونت بالمار المجرة (3س 295) والتي اتضح أنها تبعد عنا بحوالي أربعة آلاف مليون سنة ضوئية، </a:t>
            </a:r>
          </a:p>
        </p:txBody>
      </p:sp>
    </p:spTree>
    <p:extLst>
      <p:ext uri="{BB962C8B-B14F-4D97-AF65-F5344CB8AC3E}">
        <p14:creationId xmlns:p14="http://schemas.microsoft.com/office/powerpoint/2010/main" val="20029943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23</TotalTime>
  <Words>1627</Words>
  <Application>Microsoft Office PowerPoint</Application>
  <PresentationFormat>ملء الشاشة</PresentationFormat>
  <Paragraphs>14</Paragraphs>
  <Slides>10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10</vt:i4>
      </vt:variant>
    </vt:vector>
  </HeadingPairs>
  <TitlesOfParts>
    <vt:vector size="15" baseType="lpstr">
      <vt:lpstr>Arial</vt:lpstr>
      <vt:lpstr>Century Gothic</vt:lpstr>
      <vt:lpstr>Tahoma</vt:lpstr>
      <vt:lpstr>Wingdings 3</vt:lpstr>
      <vt:lpstr>Wisp</vt:lpstr>
      <vt:lpstr> المحاضرة الرابعة والعشرون: نشأة الكون: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الرابعة والعشرون: نشأة الكون: المادة: الانثروبولوجيا الطبيعية أستاذ المادة: د. رباح احمد مهدي </dc:title>
  <dc:creator>F1</dc:creator>
  <cp:lastModifiedBy>F1</cp:lastModifiedBy>
  <cp:revision>13</cp:revision>
  <dcterms:created xsi:type="dcterms:W3CDTF">2018-01-09T19:54:41Z</dcterms:created>
  <dcterms:modified xsi:type="dcterms:W3CDTF">2018-01-09T20:24:32Z</dcterms:modified>
</cp:coreProperties>
</file>