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1/9/2018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94467" y="1410345"/>
            <a:ext cx="11391255" cy="3626604"/>
          </a:xfrm>
        </p:spPr>
        <p:txBody>
          <a:bodyPr>
            <a:normAutofit/>
          </a:bodyPr>
          <a:lstStyle/>
          <a:p>
            <a:pPr algn="r"/>
            <a:r>
              <a:rPr lang="ar-IQ" dirty="0"/>
              <a:t>المحاضرة الخامسة والعشرون: نشأة النجوم والنظام الشمسي: </a:t>
            </a:r>
            <a:br>
              <a:rPr lang="ar-IQ" dirty="0"/>
            </a:br>
            <a:r>
              <a:rPr lang="ar-IQ" dirty="0"/>
              <a:t>المادة: الانثروبولوجيا الطبيعية</a:t>
            </a:r>
            <a:br>
              <a:rPr lang="ar-IQ" dirty="0"/>
            </a:br>
            <a:r>
              <a:rPr lang="ar-IQ" dirty="0"/>
              <a:t>أستاذ المادة: د. رباح احمد مهدي </a:t>
            </a:r>
          </a:p>
        </p:txBody>
      </p:sp>
    </p:spTree>
    <p:extLst>
      <p:ext uri="{BB962C8B-B14F-4D97-AF65-F5344CB8AC3E}">
        <p14:creationId xmlns:p14="http://schemas.microsoft.com/office/powerpoint/2010/main" val="2905415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02956" y="340963"/>
            <a:ext cx="11484244" cy="6168325"/>
          </a:xfrm>
        </p:spPr>
        <p:txBody>
          <a:bodyPr>
            <a:normAutofit/>
          </a:bodyPr>
          <a:lstStyle/>
          <a:p>
            <a:r>
              <a:rPr lang="ar-IQ" sz="2400" dirty="0"/>
              <a:t>-نظرية العالم كروبير.</a:t>
            </a:r>
          </a:p>
          <a:p>
            <a:r>
              <a:rPr lang="ar-IQ" sz="2400" dirty="0"/>
              <a:t>ومن النظريات الحديثة نظرية كروبير وعدد آخر من علماء الفلك، حيث أشاروا إلى أن الشمس وجدت منذ نحو خمسة آلاف مليون سنة، وكان ذلك بعد خمسة آلاف مليون سنة على الأقل من تكوين المجرة نفسها التابعة لها، وكان الغاز الذي تكثفت منه الشمس يشبه إلى حد كبير الغاز الموجود بين نجوم المجرة في وقتنا الحالي، وكان قاتماً ومليئاً بالدوامات المكونة من الهيدروجين، لأن الهيدروجين النقي الأصلي الذي يعتقد أن الكون قد نشأ عنه، سبق أن اختلط بعناصر أخرى وجدت، وقذف بها نتيجة تحولات نووية حدثت في النجوم التي كانت موجودة من قبل. والعامل الذي جعل الغاز الذي تكونت منه الشمس فيما بعد يبدأ في التكاثف، فالأرجح أنه كان دوامة عشوائية جمعت عدداً كافياً من الذرات في منطقة واحدة بحيث غلبت جاذبيتها الكلية قوة حركتها الفردية ولمت شملها في سحابة واحدة منهارة، ثم أخذت مادة السحاب تسقط ببطء شديد إلى الداخل على الدوامات التي هي نواة تكوين الشمس. وقد شكل تأثير جاذبيتها الطاغي باقي السحابة على هيئة قرص دوار ضخم، وكان كل جزء إضافي من الانكماش الناشئ عن الجاذبية يزيد من دوران القرص بنفس الطريقة التي يزيد بها المتزلج على الجليد من سرعة دورانه بضم ذراعيه الممتدتين إلى جسمه ،</a:t>
            </a:r>
          </a:p>
        </p:txBody>
      </p:sp>
    </p:spTree>
    <p:extLst>
      <p:ext uri="{BB962C8B-B14F-4D97-AF65-F5344CB8AC3E}">
        <p14:creationId xmlns:p14="http://schemas.microsoft.com/office/powerpoint/2010/main" val="2990559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685800"/>
            <a:ext cx="11608231" cy="5869983"/>
          </a:xfrm>
        </p:spPr>
        <p:txBody>
          <a:bodyPr>
            <a:normAutofit/>
          </a:bodyPr>
          <a:lstStyle/>
          <a:p>
            <a:r>
              <a:rPr lang="ar-IQ" sz="2400" b="1" dirty="0"/>
              <a:t>وكانت كل زيادة في سرعة الدوران تؤدي إلى تسطيح القرص أكثر، وفي الوقت ذاته كان كبس واصطدام الذرات التي تسقط في نواة الشمس يبعثان الحرارة داخلها ، وكانت هذه الحرارة تتجمع بسرعة أكبر من السرعة التي كانت تطرد بها ، وأخذت الحرارة في قلب نواة الشمس ترتفع تدريجاً ، وعندما تجاوزت الحرارة عند القلب مليون درجة أخذت التفاعلات النووية بين ذرات الهيدروجين الثقيلة والخفيفة تضيف كميات كبيرة من الطاقة إلى الحرارة التي سبق أن تولدت عن الانكماش ، وأصبح سطح الشمس في البداية أحمر اللون ساخناً ، ثم أصبح برتقالي اللون وأكثر سخونة ثم أصبح أصفر متوهجاً وبدأت أشعته الأولى الحمراء وهي تسقط على نوى الكواكب السيارة غير المكتملة النمو لتطرد دخان المادة التي ولدت فيها والتي كانت لا تزال تتغذى وتنمو به. والشمس هي نجم متوسط الحجم من بين بلايين النجوم </a:t>
            </a:r>
          </a:p>
        </p:txBody>
      </p:sp>
    </p:spTree>
    <p:extLst>
      <p:ext uri="{BB962C8B-B14F-4D97-AF65-F5344CB8AC3E}">
        <p14:creationId xmlns:p14="http://schemas.microsoft.com/office/powerpoint/2010/main" val="18774025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264981" cy="5792492"/>
          </a:xfrm>
        </p:spPr>
        <p:txBody>
          <a:bodyPr>
            <a:normAutofit/>
          </a:bodyPr>
          <a:lstStyle/>
          <a:p>
            <a:r>
              <a:rPr lang="ar-IQ" b="1" dirty="0"/>
              <a:t>وهي أقرب النجوم إلى الأرض ، ويبلغ قطرها 864 ألف ميل ، ويبلغ وزنها ألفى بليون طن وهي مكونة بكاملها من الغاز وحتى عند مركزها وتحت الجاذبية الشديدة التي تبلغ مليون رطل ، فإن ذراتها تحتفظ بقدرتها كغاز على التجول بحرية ، وتلعب الطاقة الشمسية دوراً كبيراً على منع قلبها من الانهيار والتجمد حيث ترتفع درجة حرارتها الداخلية إلى ما لا يقل عن 14 مليون درجة مئوية وهي تعمل على تسخين غلاف الشمس الغازي وكذلك سائر النظام الشمسي ، ومصدر هذه الطاقة هو تحول المادة . وهناك تدمير بطيء مستمر لمادة الشمس ناتج عن طريق التحام ذرات الهيدروجين في ذرات الهليوم، وهذه العملية قريبة الشبه بالتفاعل الانفجاري الذي يتم في القبلة الهيدروجينية فيما عدا أن تريليونات الأميال المكعبة من الغاز المطاط الذي يحيط بقلب الشمس تأخذ منه وتحتويه. والطاقة التي تتولد من إفناء المادة في أعماق الشمس تشق طريقها إلى سطح الشمس ثم تشع في الفضاء ، فإن لم يحدث هذا فإن حرارة الشمس كانت سترتفع بسرعة إلى درجة من الحمى تقودها إلى الانفجار ، وتشع الشمس ضوؤها بقوة ثابتة تبلغ 380 بليون واط ، ولو أن الطاقة الهائلة المنبعثة من قلب الشمس وصلت كلها إلى السطح بحالتها الأصلية ، أي في شكل أشعة كاما لكانت النتيجة </a:t>
            </a:r>
          </a:p>
        </p:txBody>
      </p:sp>
    </p:spTree>
    <p:extLst>
      <p:ext uri="{BB962C8B-B14F-4D97-AF65-F5344CB8AC3E}">
        <p14:creationId xmlns:p14="http://schemas.microsoft.com/office/powerpoint/2010/main" val="41674014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1959" y="685800"/>
            <a:ext cx="11561735" cy="5699502"/>
          </a:xfrm>
        </p:spPr>
        <p:txBody>
          <a:bodyPr/>
          <a:lstStyle/>
          <a:p>
            <a:r>
              <a:rPr lang="ar-IQ" b="1" dirty="0"/>
              <a:t>شعاع موت ينتشر في كل النظام الشمسي ، وقد أثبتت الدراسات الحديثة أن الأشعة التي تتكون في قلب الشمس تخف حدتها خلال رحلتها إلى الخارج بتأثير ذرات   الغاز النونيليونية ( عدد يساوي واحد وإلى يمينة30 صفر ) الموجودة خارج قلب الشمس ، وتتحول أشعة كاما التي تصعد من قلب الشمس أولا إلى أشعة طوافة من نوع أشعة أكس والأشعة فوق البنفسجية وتحمل هذه الأشعة الالكترونات على إطلاق أضوائها المرئية وحرارتها المانحة للدفء . وتنكمش الشمس في الوقت الحاضر، حيث أن قطرها ينقص عشرة أمتار في كل قرن. وبدأت هذه العملية منذ حوالي 4,5 بليون عام حتى وصلت إلى حجمها الحالي، وخلالها تم تحويل الهيدروجين الموجود داخلها إلى هليوم، وفي هذه المرحلة المبكرة من حياتها ، كان إشعاعها المضيء يقل عما هو موجود ألان بنسبة 25% ونتيجة لذلك كانت الكواكب التابعة لها أكثر برودة من ألان .</a:t>
            </a:r>
          </a:p>
          <a:p>
            <a:r>
              <a:rPr lang="ar-IQ" b="1" dirty="0"/>
              <a:t> نشأة الأرض:</a:t>
            </a:r>
          </a:p>
          <a:p>
            <a:r>
              <a:rPr lang="ar-IQ" b="1" dirty="0"/>
              <a:t>وإذا كانت الأرض هي موطن الحياة، بمعنى ارتباط كل منهما بالآخر، فما هي قصة تكوين الأرض؟ وما هو العمر التقريبي لتكونها؟ وما هي النظريات التي تفسر كيفية تكوينها؟ وما هي علاقة الأرض بالشمس؟ وكيف تكون الغلاف الجوي؟ وهل كان يختلف اختلافا جوهريا عما هو موجود الآن؟ وكيف تحولت الأرض الجرداء لكي تكون هي موطن الحياة؟ الواقع أن هناك ثلاث نظريات تفسر نشأة الأرض، </a:t>
            </a:r>
          </a:p>
          <a:p>
            <a:endParaRPr lang="ar-IQ" b="1" dirty="0"/>
          </a:p>
        </p:txBody>
      </p:sp>
    </p:spTree>
    <p:extLst>
      <p:ext uri="{BB962C8B-B14F-4D97-AF65-F5344CB8AC3E}">
        <p14:creationId xmlns:p14="http://schemas.microsoft.com/office/powerpoint/2010/main" val="19787809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46204" y="670302"/>
            <a:ext cx="11063504" cy="5668505"/>
          </a:xfrm>
        </p:spPr>
        <p:txBody>
          <a:bodyPr/>
          <a:lstStyle/>
          <a:p>
            <a:r>
              <a:rPr lang="ar-IQ" dirty="0"/>
              <a:t>وهذه النظريات هي:  </a:t>
            </a:r>
          </a:p>
          <a:p>
            <a:r>
              <a:rPr lang="ar-IQ" dirty="0"/>
              <a:t>1.	النظرية الأولى: ترى هذه النظرية أن أحدى النجوم مرّ بالقرب من الشمس وخلال مروره تحول إلى كتلة كبيرة من الغاز الساخن (بسبب الحرارة العالية) التي شكلت سحابة كبيرة من الغبار والغاز تشبه دخان السيجار، وعندما بردت هذه الكتلة الساخنة من الغاز تقلصت وتحولت إلى عدة قطع وأصبحت كل قطعة فيما بعد بمثابة كوكب من الكواكب التابعة للشمس ومنها الأرض، وعندما برد سطح الأرض تكثف جزء من غازها الساخن وتحول إلى سائل وتجمع في مركزها.</a:t>
            </a:r>
          </a:p>
          <a:p>
            <a:r>
              <a:rPr lang="ar-IQ" dirty="0"/>
              <a:t> والجزء الغازي من الأرض (البدائية) كان يتكون من الهيدروجين والهليوم بالإضافة إلى النيون والميثان الأمونيا وبعض بخار الماء، وكان الجزء الصلب يتكون من الماء المكثف والأملاح، وكانت المواد الأثقل تنجذب نحو المركز، ونتيجة لذلك ارتفعت درجة حرارة الأرض نتيجة لانطلاق الطاقة النوعية أو طاقة الجاذبية.</a:t>
            </a:r>
          </a:p>
          <a:p>
            <a:r>
              <a:rPr lang="ar-IQ" dirty="0"/>
              <a:t> 2. النظرية الثانية: وصاحبها العالم شميدت </a:t>
            </a:r>
            <a:r>
              <a:rPr lang="en-US" dirty="0"/>
              <a:t>Schmidt </a:t>
            </a:r>
            <a:r>
              <a:rPr lang="ar-IQ" dirty="0"/>
              <a:t>الذي يرى أن الأرض تكونت من خلال التراكم التدريجي لسحب الغازات والغبار ذات الحرارة المنخفضة وكذلك الجزيئات الأكبر، وهذه السحابة الأولية كانت تحتوي على عدة أجرام سماوية مثل الكويكبات وتجمع هذه الأجرام أدى إلى ارتفاع درجة حرارتها. وتتفق هاتان النظريتان على أن الأرض في البداية كانت أكثر حرارة من ألان، وكانت بمثابة كرة سائلة يحيطها الغازات الساخنة، ومن ثم تقران بأن الأرض تتكون من مادة مماثلة لمادة الشمس، ولذلك فمن خلال اكتشاف ومعرفة المواد الكيميائية التي تتكون منها الشمس يمكننا معرفة المواد الكيمياوية التي كانت موجودة في مادة الأرض عند بداية تكوينها.</a:t>
            </a:r>
          </a:p>
          <a:p>
            <a:endParaRPr lang="ar-IQ" dirty="0"/>
          </a:p>
        </p:txBody>
      </p:sp>
    </p:spTree>
    <p:extLst>
      <p:ext uri="{BB962C8B-B14F-4D97-AF65-F5344CB8AC3E}">
        <p14:creationId xmlns:p14="http://schemas.microsoft.com/office/powerpoint/2010/main" val="14229283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87490" cy="5637508"/>
          </a:xfrm>
        </p:spPr>
        <p:txBody>
          <a:bodyPr/>
          <a:lstStyle/>
          <a:p>
            <a:r>
              <a:rPr lang="ar-IQ" b="1" dirty="0"/>
              <a:t>. النظرية الثالثة: وقام بصياغتها أورى </a:t>
            </a:r>
            <a:r>
              <a:rPr lang="en-US" b="1" dirty="0"/>
              <a:t>Urey </a:t>
            </a:r>
            <a:r>
              <a:rPr lang="ar-IQ" b="1" dirty="0"/>
              <a:t>وتعتبر بمثابة حل وسط بين النظريتين السابقتين. فقد افترض أورى _ مثل شميدت _ أن تراكم الجزيئات الصلبة الباردة والكويكبات الأخرى تمثل العملية الرئيسة، ويرى أن حجم هذه الجزيئات ربما يتراوح بين حجم الكويكبات وحجم ذرات الغبار ولكنة على العكس من شميدت لا يستبعد احتمال سخونة السطح بدرجة كبيرة خلال عملية تجميع الجزيئات الأصغر. فالأجزاء الداخلية للأجسام الأكبر، كان من الممكن أن تبقى باردة بحيث لا تنصهر خلال عملية التجمع، وإذا كان رأى شميدت صحيحاً فإن المادة العضوية للسحابة الكوكبية القديمة كان من الممكن أن تبقى حتى الوقت الحالي. وفي بداية نشأة الكرة السائلة في الأرض كان الحديد يشكل معظم مكوناتها ولان الحديد يعتبر أثقل من السوائل الأخرى التي امتزج بها فقد نزل نحو مركزها. وفي نفس الوقت كان الجزء الأخر من الكرة الأرضية مكوناً من الأكسيدات </a:t>
            </a:r>
            <a:r>
              <a:rPr lang="en-US" b="1" dirty="0"/>
              <a:t>Oxides </a:t>
            </a:r>
            <a:r>
              <a:rPr lang="ar-IQ" b="1" dirty="0"/>
              <a:t>والسيليكون </a:t>
            </a:r>
            <a:r>
              <a:rPr lang="en-US" b="1" dirty="0"/>
              <a:t>Silicon </a:t>
            </a:r>
            <a:r>
              <a:rPr lang="ar-IQ" b="1" dirty="0"/>
              <a:t>والألمنيوم </a:t>
            </a:r>
            <a:r>
              <a:rPr lang="en-US" b="1" dirty="0"/>
              <a:t>aluminum </a:t>
            </a:r>
            <a:r>
              <a:rPr lang="ar-IQ" b="1" dirty="0"/>
              <a:t>والمغنسيوم </a:t>
            </a:r>
            <a:r>
              <a:rPr lang="en-US" b="1" dirty="0"/>
              <a:t>magnesium </a:t>
            </a:r>
            <a:r>
              <a:rPr lang="ar-IQ" b="1" dirty="0"/>
              <a:t>والكالسيوم </a:t>
            </a:r>
            <a:r>
              <a:rPr lang="en-US" b="1" dirty="0"/>
              <a:t>calcium </a:t>
            </a:r>
            <a:r>
              <a:rPr lang="ar-IQ" b="1" dirty="0"/>
              <a:t>والصوديوم </a:t>
            </a:r>
            <a:r>
              <a:rPr lang="en-US" b="1" dirty="0"/>
              <a:t>Sodium </a:t>
            </a:r>
            <a:r>
              <a:rPr lang="ar-IQ" b="1" dirty="0"/>
              <a:t>والبوتاسيوم </a:t>
            </a:r>
            <a:r>
              <a:rPr lang="en-US" b="1" dirty="0"/>
              <a:t>Potassium، </a:t>
            </a:r>
            <a:r>
              <a:rPr lang="ar-IQ" b="1" dirty="0"/>
              <a:t>وقد امتزجت هذه الأكسيدات بمقادير مختلفة من الحديد، وعندما هبطت درجة حرارة الأرض، تصلب الجزء الخارجي منها مكوناً القشرة الأرضية </a:t>
            </a:r>
            <a:r>
              <a:rPr lang="en-US" b="1" dirty="0"/>
              <a:t>Crust </a:t>
            </a:r>
            <a:r>
              <a:rPr lang="ar-IQ" b="1" dirty="0"/>
              <a:t>واستمر القلب الحديدي عند مركزها في صورة سائلة حتى يومنا هذا. </a:t>
            </a:r>
          </a:p>
        </p:txBody>
      </p:sp>
    </p:spTree>
    <p:extLst>
      <p:ext uri="{BB962C8B-B14F-4D97-AF65-F5344CB8AC3E}">
        <p14:creationId xmlns:p14="http://schemas.microsoft.com/office/powerpoint/2010/main" val="359354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56493" cy="5730498"/>
          </a:xfrm>
        </p:spPr>
        <p:txBody>
          <a:bodyPr>
            <a:normAutofit/>
          </a:bodyPr>
          <a:lstStyle/>
          <a:p>
            <a:r>
              <a:rPr lang="ar-IQ" sz="2400" dirty="0"/>
              <a:t>وبالنسبة للغلاف الجوي الأول للأرض فقد كان يتكون من الهيدروجين والهليوم والميثان والأمونيا وكبريتيد الهيدروجين وبخار الماء ، وكانت جزئيات الغاز تتحرك بسرعة بسبب ارتفاع درجة الحرارة ، وكانت الجزئيات ذات الوزن الأقل مثل الهيدروجين والهليوم تتحرك بشكل أسرع للخروج من نطاق الجاذبية الأرضية إلى الفضاء ، ومن ثم بدأ الغلاف الأصلي يتفكك ويتقلص حتى تلاشي ، كما سبحت الجزئيات الأخف بعيداً ، وقد حدثت على كوكبنا هذا ، وقد توصل علماء الفلك من خلال تحليل الضوء المنعكس من المشتري وزحل إلى أن الأغلفة الجوية فيهما ما زالا يحتويان على مقادير كبيرة من الأمونيا والميثان . ولكن بدأ غلاف جوي جديد يحل محل الغلاف الجوي الأرضي المفقود وظل الصخر المنصهر يشق طريقه خلال شقوق في القشرة الأرضية بنفس كيفية نشأة البراكين في الوقت الحاضر ، وكانت الغازات التي تحللت في الصخور المنصهرة تتصاعد على السطح وتنتشر حول الكرة الأرضية لكي تشكل الغلاف الجوي الجديد والذي يتكون بالدرجة الأولى من بخار الماء والنيتروجين وثاني أكسيد الكربون </a:t>
            </a:r>
            <a:r>
              <a:rPr lang="ar-IQ" sz="2400" dirty="0" smtClean="0"/>
              <a:t>.</a:t>
            </a:r>
            <a:endParaRPr lang="ar-IQ" sz="2400" dirty="0"/>
          </a:p>
        </p:txBody>
      </p:sp>
    </p:spTree>
    <p:extLst>
      <p:ext uri="{BB962C8B-B14F-4D97-AF65-F5344CB8AC3E}">
        <p14:creationId xmlns:p14="http://schemas.microsoft.com/office/powerpoint/2010/main" val="4870072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0986012" cy="5900980"/>
          </a:xfrm>
        </p:spPr>
        <p:txBody>
          <a:bodyPr>
            <a:normAutofit/>
          </a:bodyPr>
          <a:lstStyle/>
          <a:p>
            <a:r>
              <a:rPr lang="ar-IQ" sz="2400" b="1" dirty="0"/>
              <a:t>ولم يكن هناك أوكسجين ، فالأوكسجين الموجود في الهواء الآن ينتج عن التمثيل الضوئي ، وفيما سبق لم هناك حياة على الأرض وبذلك فلا يمكن أن ينتج الأوكسجين بهذه الطريقة ومثل هذا الغلاف الجوي الغني بالهيدروجين والفقير بالأوكسجين	 يسمى غلافاً مختزلاً مقارنا بالغلاف الجوي الحالي الذي يمسى غلافاً مؤكسداً . وبعد أن بردت الأرض أكثر فأكثر أصبح غلافها الجوي بارداً جداً لدرجة لم تمكنه تحمل بخار الماء الموجود به، ثم بدأ بخار الماء يتكثف بشدة وهطلت أمطار غزيرة من السماء استمر هطولها أعواماً عديدة، وتدفق الماء من الأماكن العالية من الأرض وتجمعت في الأماكن المنخفضة منها وترتب على ذلك تشكل البحار العظمى التي تغطى معظم الأرض، وقد أذابت قطرات المطر خلال هطولها بعضاً من غاز ثاني اوكسيد الكربون الذي كان موجوداً في الهواء وحملته إلى البحار ومن ثم كان النتروجين يشكل معظم مكونات الهواء الموجود في ذلك الوقت.</a:t>
            </a:r>
          </a:p>
          <a:p>
            <a:endParaRPr lang="ar-IQ" dirty="0"/>
          </a:p>
        </p:txBody>
      </p:sp>
    </p:spTree>
    <p:extLst>
      <p:ext uri="{BB962C8B-B14F-4D97-AF65-F5344CB8AC3E}">
        <p14:creationId xmlns:p14="http://schemas.microsoft.com/office/powerpoint/2010/main" val="677819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40995" cy="5637508"/>
          </a:xfrm>
        </p:spPr>
        <p:txBody>
          <a:bodyPr>
            <a:normAutofit/>
          </a:bodyPr>
          <a:lstStyle/>
          <a:p>
            <a:r>
              <a:rPr lang="ar-IQ" sz="2400" b="1" dirty="0"/>
              <a:t>كانت الجاذبية تلعب دوراً صغيراُ في المراحل الأولى لنشأة الكون، ولكن دورها الآن أخذ في الزيادة، وقد جعلت الجاذبية المادة تتشكل في صورة تجذب إليها كتلاً غيرها لينتج عن ذلك في النهاية الأمر تجمعات أكبر وأكبر، ونتيجة هذا التراكم والتكثيف ترتفع درجة الحرارة حتى تصبح المادة مضيئة، وأخيراً تصل الحرارة في التجمعات الكبرى من المادة إلى درجة تتسبب في البدء التفاعلات النووية وهكذا ينشأ النجم. وبعد ذلك ستمنع الحرارة الناتجة عن الاندماج النووي ـ النجوم من الانهيار، فإذا بدأ النجوم في الانهيار، فإن درجة حرارته سترتفع وستسرع فيه التفاعلات النووية ويتسيب الضغط الناشئ عن ذلك في أن يتمدد النجم بعض الشيء لتصحيح الانهيار في بدايته، وتعمل هذه الآلية كمنظم يسمح للنجوم بأن تحترق في هدوء لملايين بل لبلايين عديدة من السنين. وعلى المدى الطويل، لابد أن ينفذ الوقود النووي من النجم وتشير الحسابات إلى أن النجوم الكبرى تحترق بسرعة أعلى، بينما تحترق النجوم متوسطة الحجم (كالشمس) بشكل أبطأ، أما النجوم الصغيرة فيكون احتراقها بطيئاً. </a:t>
            </a:r>
          </a:p>
        </p:txBody>
      </p:sp>
    </p:spTree>
    <p:extLst>
      <p:ext uri="{BB962C8B-B14F-4D97-AF65-F5344CB8AC3E}">
        <p14:creationId xmlns:p14="http://schemas.microsoft.com/office/powerpoint/2010/main" val="2446958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02956" y="685800"/>
            <a:ext cx="11360258" cy="5684003"/>
          </a:xfrm>
        </p:spPr>
        <p:txBody>
          <a:bodyPr>
            <a:normAutofit/>
          </a:bodyPr>
          <a:lstStyle/>
          <a:p>
            <a:r>
              <a:rPr lang="ar-IQ" sz="2400" b="1" dirty="0"/>
              <a:t>وعند نفاذ الوقود الذري، يحاول النجم أن يستخدم مواد مثل الكربون والنيتروجين والتي يتم إنتاجها من الهدروجين والهليوم كوقود لينتج من ذلك عناصر أكثر ثقلاً، وفي آخر المطاف نصل إلى مرحلة لا يبقى فيها عناصر تتمكن من تزويد النجم بما يكفيه من الطاقة ومن ثم ينهار النجم على نفسه، وهذه العملية تختلف باختلاف النجوم. فالنجوم الصغرة ستنتهي كأقزام بيضاء لتختفي عن النظر رويداً رويداً، أما النجوم الكبيرة قد يكون انهيارها سريعاً لدرجة تؤدي إلى انهيار النجم ومن ثم يلفظ في الفضاء نصف ذاته وينشر مادته بسرعة في كل اتجاه، وخلال الانفجار نفسه سينتج الكثير من العناصر الأثقل من الحديد. وعموماً، نجد أن التركيب الأولى لكل النجوم في أنحاء العالم ليس متماثلاً، وبعد دراسات موسعة عن الألوان وأوضاع النجوم، أستنتج العالم والتربيد (</a:t>
            </a:r>
            <a:r>
              <a:rPr lang="en-US" sz="2400" b="1" dirty="0"/>
              <a:t>Walter Baade) </a:t>
            </a:r>
            <a:r>
              <a:rPr lang="ar-IQ" sz="2400" b="1" dirty="0"/>
              <a:t>أنه يمكن تصنيف النجوم في المجرات المختلفة إلى مجموعتين وفقاً لمواقعها وحركتها وتركيبها الكيماوي وأعمارها، وهذه المجموعات تسمى السكان (</a:t>
            </a:r>
            <a:r>
              <a:rPr lang="en-US" sz="2400" b="1" dirty="0"/>
              <a:t>Populations)،</a:t>
            </a:r>
            <a:endParaRPr lang="ar-IQ" sz="2400" b="1" dirty="0"/>
          </a:p>
        </p:txBody>
      </p:sp>
    </p:spTree>
    <p:extLst>
      <p:ext uri="{BB962C8B-B14F-4D97-AF65-F5344CB8AC3E}">
        <p14:creationId xmlns:p14="http://schemas.microsoft.com/office/powerpoint/2010/main" val="2466855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40995" cy="5653007"/>
          </a:xfrm>
        </p:spPr>
        <p:txBody>
          <a:bodyPr>
            <a:normAutofit/>
          </a:bodyPr>
          <a:lstStyle/>
          <a:p>
            <a:r>
              <a:rPr lang="ar-IQ" b="1" dirty="0"/>
              <a:t>ومعظم المجرات يوجد بها قطاع شبه كروي في الوسط يحيط بها قرص مسطح يدور حول محوره، والقرص النمطي يحتوي على أذرع حلزونية، وهاتين المجموعتين هما: </a:t>
            </a:r>
          </a:p>
          <a:p>
            <a:r>
              <a:rPr lang="ar-IQ" b="1" dirty="0"/>
              <a:t>(أ) 	المجموعة الأولى: وهي النجوم التي تبدو في الأنماط القرصية للمجرات خصوصاً في أذرعها الحلزونية، وهي تدور في شكل مداري، كما أنها غنية بمعادن وصغيرة الحجم. وعندما تكونت نجوم هذا النوع، فإن الغاز المتبقي في الفضاء كان يحتوي على عناصر أثقل تم طردها من نجوم المجموعة الأخرى خلال إحدى مراحل تكوينها. وقد تم إضافة العناصر الأثقل للغاز المترسب بطرقتين: الأولى: من خلال الطرد المستمر للمادة من أسطح النجوم الحمراء العملاقة، والثانية: من خلال الانفجارات أو عمليات خروج وانبثاق النجوم المستعرة (وهي نجوم يشتد ضوؤها فجأة ويخفت). وتؤكد الدراسات الضوئية الفلكية أن الغازات تتحرك ببطء إلى الفضاء من أسطح النجوم الحمراء الباردة، وعلى الرغم من أن معدل هذا التفريغ ليس عالياً، فإنه يمكن تفريغ كميات كبيرة من الغازات خلال ملايين السنين. وانفجار النجوم المستعرة تعتبر ظاهرة فلكية معروفة، ولا يمكن التنبؤ بالانفجار النجمية، وعموماً تتراوح مدة ذلك ما بين بضعة أيام وعدة أسابيع. وبعد الانفجار تظهر حول النجم سحابة صغيرة تشبه غمامة سديمية كوكبية. </a:t>
            </a:r>
          </a:p>
        </p:txBody>
      </p:sp>
    </p:spTree>
    <p:extLst>
      <p:ext uri="{BB962C8B-B14F-4D97-AF65-F5344CB8AC3E}">
        <p14:creationId xmlns:p14="http://schemas.microsoft.com/office/powerpoint/2010/main" val="1724424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7" y="449451"/>
            <a:ext cx="11716718" cy="6075335"/>
          </a:xfrm>
        </p:spPr>
        <p:txBody>
          <a:bodyPr>
            <a:normAutofit/>
          </a:bodyPr>
          <a:lstStyle/>
          <a:p>
            <a:r>
              <a:rPr lang="ar-IQ" b="1" dirty="0"/>
              <a:t>وهذه السحابة تتمدد بسرعة بسبب شدة الانفجار، وخلال ذلك تحمل جزءاً صغيراً من كتلة النجم إلى الفضاء، وفي غضون بضع مئات من السنين، قد يحدث انفجار أكثر عنفاً في نجمة واحدة في المجرة، وهذه الانفجارات من العنف لدرجة أنها تدفع جزءاً كبيراً من كتلة النجم إلى الفضاء. ولأن هذه النجوم تحتوي على عناصر أثقل، فهي تتمتع بقوة جذب أقوى مما يؤدي إلى سرعة نموها منذ البداية، ونجوم هذه المجموعة تعادل ما يتراوح ما بين   10 أمثال و40 ضعفاً لكتلة الشمس، وهي تختفي بعد مائة مليون عام، أما الأنواع الكبيرة الحجم منها مثل كتلة الشمس، فأنها تستمر في الوجود إلى مدة تصل إلى 10 بلايين سنة. </a:t>
            </a:r>
          </a:p>
          <a:p>
            <a:r>
              <a:rPr lang="ar-IQ" b="1" dirty="0"/>
              <a:t>(ب) 	المجموعة الثانية: ومعظم نجوم هذه المجموعة توجد في المناطق المركزية للمجرات أو التجمعات النجومية العالمية، وهي أفقر بذراتها المعدنية وتمثلها النجوم الأقدم في العالم، كما أن دورة حياتها تفوق النوع الأول، ولكن لا تتوفر تقديرات أكثر دقة حولها في الوقت الحاضر. وتصنف الشمس على أنها نجم من النوع الأول من النجوم بسبب مكانها في قرص مجراتها ودورانها المعياري ووفرة معادنها وشبابها النسبي. ويبلغ قطر النظام الشمسي نحو جزء واحد من خمسة عشر جزءاً من السنة الضوئية، ويبعد أقرب النجوم إلينا بمقدار 4.3 سنة ضوئية، وهناك نحو مائة نجم داخل عشرين سنة ضوئية حولنا. </a:t>
            </a:r>
          </a:p>
        </p:txBody>
      </p:sp>
    </p:spTree>
    <p:extLst>
      <p:ext uri="{BB962C8B-B14F-4D97-AF65-F5344CB8AC3E}">
        <p14:creationId xmlns:p14="http://schemas.microsoft.com/office/powerpoint/2010/main" val="1287909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218487" cy="5591014"/>
          </a:xfrm>
        </p:spPr>
        <p:txBody>
          <a:bodyPr>
            <a:normAutofit/>
          </a:bodyPr>
          <a:lstStyle/>
          <a:p>
            <a:r>
              <a:rPr lang="ar-IQ" sz="2400" dirty="0"/>
              <a:t>. ومجرتنا عبارة عن قرص من النجوم والغبار والغاز، قرص غير منتظم يدور ببطء يعبره الضوء في مائة ألف سنة ضوئية، وأقرب المجرات إلينا هي مجرة (أندرو ميدا) وهي أكبر بعض الشيء من مجرتنا وتبعد عنا نحو مليوني سنة ضوئية، وليس بيننا وبينها إلا القليل جداً من الأشياء، وهناك بضع مجرات أصغر في المنطقة المجاورة لنا عموماً، ووراء ذلك يتسمع الكون في كل الاتجاهات لمسافة لا تقل عن ثلاثة بلايين سنة ضوئية ويضم عدداً قد يصل إلى عشرة مليارات مجرة من مختلف الأشكال والأحجام، ويقدر العلماء ألان عمر الكون ( هذه المجرات ) إلى ما يتراوح بين 15,7 بليون سنة. وهناك العديد من النظريات التي تفسر أصل المجموعة الشمسية وهي: </a:t>
            </a:r>
          </a:p>
          <a:p>
            <a:r>
              <a:rPr lang="ar-IQ" sz="2400" dirty="0"/>
              <a:t> 1-نظرية توماس رأيت </a:t>
            </a:r>
            <a:r>
              <a:rPr lang="en-US" sz="2400" dirty="0"/>
              <a:t>Thomas Wright (1750): </a:t>
            </a:r>
          </a:p>
          <a:p>
            <a:r>
              <a:rPr lang="ar-IQ" sz="2400" dirty="0"/>
              <a:t>وقد قدمها العالم توماس رأيت البريطاني الجنسية، وفيها أوضح أن المجموعة الشمسية نشأت عن سحابة كونية هائلة من الغبار والغازات، ثم تقلصت السحابة بدافع من جاذبيتها نفسها فتكاثفت في هيئة الشمس والكواكب والأجسام الأخرى، ولكنها لم تقابل بمزيد من الاهتمام لغموضها،</a:t>
            </a:r>
          </a:p>
        </p:txBody>
      </p:sp>
    </p:spTree>
    <p:extLst>
      <p:ext uri="{BB962C8B-B14F-4D97-AF65-F5344CB8AC3E}">
        <p14:creationId xmlns:p14="http://schemas.microsoft.com/office/powerpoint/2010/main" val="4025586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6461" y="685800"/>
            <a:ext cx="11577233" cy="5807990"/>
          </a:xfrm>
        </p:spPr>
        <p:txBody>
          <a:bodyPr>
            <a:normAutofit/>
          </a:bodyPr>
          <a:lstStyle/>
          <a:p>
            <a:r>
              <a:rPr lang="ar-IQ" sz="2400" b="1" dirty="0"/>
              <a:t>2 - النظرية السديمية : صاحب هذه النظرية العالم الفرنسي لبيير سيمون دي لا بلاس </a:t>
            </a:r>
            <a:r>
              <a:rPr lang="en-US" sz="2400" b="1" dirty="0"/>
              <a:t>Pierre Simon de Laplace  </a:t>
            </a:r>
            <a:r>
              <a:rPr lang="ar-IQ" sz="2400" b="1" dirty="0"/>
              <a:t>ففي عام 1796 قدم نظريته عن أصل المجموعة الشمسية التي مؤداها أن الشمس تكونت في البداية من سحابة كونية هائلة من الغاز أو ما يسمى بالسد يم، وكانت أكبر بكثير من المجموعة الشمسية الحاضرة، وقد افترض أن مثل هذه السحابة كان لها بعض الحركة الدورانية، ومن ثم فهي تتكاثف شيئاً فشيئاً بدافع جاذبيتها فتتهاوى نحو المركز، وبالتالي فهي تزيد من سرعتها إلى أن يؤدي ذلك إلى انفصال حلقه من الغاز عن جسم السحابة، كما تنكمش السحابة بعيداُ عن هذه الحلقة، وبعد فترى أخرى من الانكماش تزداد السرعة بما يكفي لانفصال حلقة أخرى أصغر من سابقها، وفي نفس الوقت، فإن درجة الحرارة السحابة ترتفع باطراد كلما انطلقت طاقة    الجاذبية نتيجة الانكماش، وفي النهاية فإن الجزء الأكبر من السحابة يسخن ويكون ضغطاً داخلياً عالياً لدرجة انه لا يمكن أن ينكمش أكثر من ذلك فتتكون الشمس، وتبدأ كل حلقة من الحلقات التي تركها ذلك الجزء الداخلي في التجمع بالتدريج ليكون كتلة أو أكثر تصبح كوكباً له توابعه.</a:t>
            </a:r>
          </a:p>
        </p:txBody>
      </p:sp>
    </p:spTree>
    <p:extLst>
      <p:ext uri="{BB962C8B-B14F-4D97-AF65-F5344CB8AC3E}">
        <p14:creationId xmlns:p14="http://schemas.microsoft.com/office/powerpoint/2010/main" val="714386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9485" y="371960"/>
            <a:ext cx="11809707" cy="6292312"/>
          </a:xfrm>
        </p:spPr>
        <p:txBody>
          <a:bodyPr>
            <a:normAutofit/>
          </a:bodyPr>
          <a:lstStyle/>
          <a:p>
            <a:r>
              <a:rPr lang="ar-IQ" b="1" dirty="0"/>
              <a:t>وتعرضت هذه النظرية للنقد، فقد أوضح جيمس كلارك ماكسويل </a:t>
            </a:r>
            <a:r>
              <a:rPr lang="en-US" b="1" dirty="0"/>
              <a:t>James Clark Maxwell </a:t>
            </a:r>
            <a:r>
              <a:rPr lang="ar-IQ" b="1" dirty="0"/>
              <a:t>في عام 1859 أنه لا يمكن لحلقة من الغاز أن تتكاثف لتصبح كوكباً، كما أن الشمس لو أنها تكونت من سديم ينكمش لجمعت لنفسها كل كمية الحركة الموجودة في المجموعة تقريباً وهذا لم يحدث. </a:t>
            </a:r>
          </a:p>
          <a:p>
            <a:r>
              <a:rPr lang="ar-IQ" b="1" dirty="0"/>
              <a:t>3-نظرية تصادم المد:</a:t>
            </a:r>
          </a:p>
          <a:p>
            <a:r>
              <a:rPr lang="ar-IQ" b="1" dirty="0"/>
              <a:t>بعد تدهور النظرية السابقة بحلول عام 1900، قدم الباحثان توماس تشامبرلين </a:t>
            </a:r>
            <a:r>
              <a:rPr lang="en-US" b="1" dirty="0"/>
              <a:t>Thomas Chamberlin </a:t>
            </a:r>
            <a:r>
              <a:rPr lang="ar-IQ" b="1" dirty="0"/>
              <a:t>وفور ست مولتون </a:t>
            </a:r>
            <a:r>
              <a:rPr lang="en-US" b="1" dirty="0"/>
              <a:t>Forest Moulton </a:t>
            </a:r>
            <a:r>
              <a:rPr lang="ar-IQ" b="1" dirty="0"/>
              <a:t>نظرية جديدة ظلت سائدة لما يقرب من نصف قرن ومؤداها أن الشمس في الماضي السحيق كادت تصطدم بنجم آخر مرّ بها بسرعة فائقة وأن قوى المد التي نتجت عن تلك المقابلة تسببت في انبعاث مواد من الشمس تكثفت في هيئة أجسام صلبة تسمى الجسيمات الكوكبية، والتي تطورت فيما بعد إلى الكواكب والأجزاء الأخرى من المجموعة الشمسية، فقد ترتب على قوة جذب النجم المار أن التوت هذه الألسنة من الغاز فتحولت إلى شكل لولبي واخذت تدور في سرعة كبيرة حول الشمس، وهكذا اكتسبت قدراً كبيراً من الحركة الزاوية المطلوبة لتفسير حركتها الظاهرة، ولما بردت مادة السيالات تكاثف فتحولت إلى غبار،</a:t>
            </a:r>
          </a:p>
        </p:txBody>
      </p:sp>
    </p:spTree>
    <p:extLst>
      <p:ext uri="{BB962C8B-B14F-4D97-AF65-F5344CB8AC3E}">
        <p14:creationId xmlns:p14="http://schemas.microsoft.com/office/powerpoint/2010/main" val="27727641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4468" y="685800"/>
            <a:ext cx="11685722" cy="5668505"/>
          </a:xfrm>
        </p:spPr>
        <p:txBody>
          <a:bodyPr>
            <a:normAutofit/>
          </a:bodyPr>
          <a:lstStyle/>
          <a:p>
            <a:r>
              <a:rPr lang="ar-IQ" sz="2400" b="1" dirty="0"/>
              <a:t>والغبار إلى حبيبات وهذه تكاثفت آخر الأمر فتحولت إلى حشد من الجسيمات الكوكبية الصلبة الشبيهة بالجسيمات التي تكون حلقات زحل، وربما تكونت كذلك بعض الأجسام الكبيرة نسبياً التي تميل إلى التقاط الأجسام الأصغر منها والتي تقع قريباً من مساراتها، وبهذه الطريقة تكونت الكواكب وخلا الفضاء الذي يتخللها تقريباً من أية جسيمات. وقد تفسر هذه الصورة كثيراً من الصفات البارزة للمجموعة الشمسية ولكنها لا تفسر أصل الشمس، ومن ثم تعرضت للنقد عام 1940 فلا يمكن تحت أية ظروف معقولة أن يمد النجم المار الكواكب بتلك الكمية من الحركة الزاوية التي تجمعت فيها، كما أنه إذا أطلقت فجأة في الفضاء كتلة لها مثل درجة حرارة الشمس الداخلية التي لا تقل عن مليون درجة، فإنها ستنفجر بسرعة عظيمة نتيجة إشعاعها الشديد لدرجة أنها لن تتكثف في هيئة جسيمات كوكبية ولا حتى في هيئة سحابة.</a:t>
            </a:r>
          </a:p>
        </p:txBody>
      </p:sp>
    </p:spTree>
    <p:extLst>
      <p:ext uri="{BB962C8B-B14F-4D97-AF65-F5344CB8AC3E}">
        <p14:creationId xmlns:p14="http://schemas.microsoft.com/office/powerpoint/2010/main" val="1547267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31</TotalTime>
  <Words>2306</Words>
  <Application>Microsoft Office PowerPoint</Application>
  <PresentationFormat>ملء الشاشة</PresentationFormat>
  <Paragraphs>29</Paragraphs>
  <Slides>17</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17</vt:i4>
      </vt:variant>
    </vt:vector>
  </HeadingPairs>
  <TitlesOfParts>
    <vt:vector size="21" baseType="lpstr">
      <vt:lpstr>Century Gothic</vt:lpstr>
      <vt:lpstr>Tahoma</vt:lpstr>
      <vt:lpstr>Wingdings 3</vt:lpstr>
      <vt:lpstr>شريحة</vt:lpstr>
      <vt:lpstr>المحاضرة الخامسة والعشرون: نشأة النجوم والنظام الشمسي: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الخامسة والعشرون: نشأة النجوم والنظام الشمسي:  المادة: الانثروبولوجيا الطبيعية أستاذ المادة: د. رباح احمد مهدي </dc:title>
  <dc:creator>F1</dc:creator>
  <cp:lastModifiedBy>F1</cp:lastModifiedBy>
  <cp:revision>18</cp:revision>
  <dcterms:created xsi:type="dcterms:W3CDTF">2018-01-09T20:27:17Z</dcterms:created>
  <dcterms:modified xsi:type="dcterms:W3CDTF">2018-01-09T20:59:01Z</dcterms:modified>
</cp:coreProperties>
</file>