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1/10/2018</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6DFF08F-DC6B-4601-B491-B0F83F6DD2DA}" type="datetimeFigureOut">
              <a:rPr lang="en-US" dirty="0"/>
              <a:t>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6DFF08F-DC6B-4601-B491-B0F83F6DD2DA}" type="datetimeFigureOut">
              <a:rPr lang="en-US" dirty="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6DFF08F-DC6B-4601-B491-B0F83F6DD2DA}" type="datetimeFigureOut">
              <a:rPr lang="en-US" dirty="0"/>
              <a:t>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1/10/2018</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4800" dirty="0"/>
              <a:t> المحاضرة السادسة والعشرون: بداية الحياة:</a:t>
            </a:r>
            <a:br>
              <a:rPr lang="ar-IQ" sz="4800" dirty="0"/>
            </a:br>
            <a:r>
              <a:rPr lang="ar-IQ" sz="4800" dirty="0"/>
              <a:t>المادة: الانثروبولوجيا الطبيعية</a:t>
            </a:r>
            <a:br>
              <a:rPr lang="ar-IQ" sz="4800" dirty="0"/>
            </a:br>
            <a:r>
              <a:rPr lang="ar-IQ" sz="4800" dirty="0"/>
              <a:t>أستاذ المادة: د. رباح احمد مهدي </a:t>
            </a:r>
          </a:p>
        </p:txBody>
      </p:sp>
    </p:spTree>
    <p:extLst>
      <p:ext uri="{BB962C8B-B14F-4D97-AF65-F5344CB8AC3E}">
        <p14:creationId xmlns:p14="http://schemas.microsoft.com/office/powerpoint/2010/main" val="1212144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6908" y="480447"/>
            <a:ext cx="10662834" cy="5615553"/>
          </a:xfrm>
        </p:spPr>
        <p:txBody>
          <a:bodyPr/>
          <a:lstStyle/>
          <a:p>
            <a:endParaRPr lang="ar-IQ" b="1" dirty="0" smtClean="0"/>
          </a:p>
          <a:p>
            <a:endParaRPr lang="ar-IQ" b="1" dirty="0" smtClean="0"/>
          </a:p>
          <a:p>
            <a:r>
              <a:rPr lang="ar-IQ" b="1" dirty="0"/>
              <a:t>1</a:t>
            </a:r>
            <a:r>
              <a:rPr lang="ar-IQ" b="1" dirty="0" smtClean="0"/>
              <a:t>-نظرية </a:t>
            </a:r>
            <a:r>
              <a:rPr lang="ar-IQ" b="1" dirty="0"/>
              <a:t>النفس:</a:t>
            </a:r>
          </a:p>
          <a:p>
            <a:r>
              <a:rPr lang="ar-IQ" b="1" dirty="0"/>
              <a:t>تعتبر هذه النظرية من أقدم النظريات جمعياً، فعندما أمعن الإنسان البدائي النظر في الحيوانات والنباتات وأدرك أنها مختلفة عن الأشياء الجامدة حاول أن يفهم هذا الاختلاف وأدى به ذلك إلى محاولة فهم (جوهر الحياة) وقد لاحظ الناس مبكراً أنهم يتنفسون طالما كانوا أحياء، ولكنهم يفقدون القدرة على التنفس عندما يموتون، ومن ثم شبهوا الحياة بعملية التنفس، وهذا الاعتقاد القديم يمكن في كلمة روح </a:t>
            </a:r>
            <a:r>
              <a:rPr lang="en-US" b="1" dirty="0"/>
              <a:t>Spirit </a:t>
            </a:r>
            <a:r>
              <a:rPr lang="ar-IQ" b="1" dirty="0"/>
              <a:t>المشتقة من الكلمة اللاتينية والتي تعنى النفس. وقد تصور الرجل البدائي إن الحياة أو (الروح) تعتبر شيئاً منفصلا عن الجسد وان الجسد هو بمثابة منزل أو وعاء تسكن فيه الروح لفترة قصيرة هي فترة حياة الكائن الحي. </a:t>
            </a:r>
          </a:p>
        </p:txBody>
      </p:sp>
    </p:spTree>
    <p:extLst>
      <p:ext uri="{BB962C8B-B14F-4D97-AF65-F5344CB8AC3E}">
        <p14:creationId xmlns:p14="http://schemas.microsoft.com/office/powerpoint/2010/main" val="2976917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80447" y="464949"/>
            <a:ext cx="11189777" cy="5631051"/>
          </a:xfrm>
        </p:spPr>
        <p:txBody>
          <a:bodyPr/>
          <a:lstStyle/>
          <a:p>
            <a:endParaRPr lang="ar-IQ" b="1" dirty="0" smtClean="0"/>
          </a:p>
          <a:p>
            <a:endParaRPr lang="ar-IQ" b="1" dirty="0"/>
          </a:p>
          <a:p>
            <a:r>
              <a:rPr lang="ar-IQ" b="1" dirty="0" smtClean="0"/>
              <a:t>ولكن </a:t>
            </a:r>
            <a:r>
              <a:rPr lang="ar-IQ" b="1" dirty="0"/>
              <a:t>نظرة العلم الحديث تناقض هذه النظرية المبكرة، حيث يقر العلم بأهمية عملية التنفس في حياة الكائنات الحية، تلعب دورا هاما في الإبقاء على حياتها ولكنه يقرر من الناحية الأخرى _ بأن التنفس أو النفس ليس هو الحياة وإنما هو مجرد دفع الهواء ومن ثم حمل لبعض الغازات إلى النباتات والحيوانات وإخراج بعض الغازات الأخرى منها، كما يقر العلم الحديث أن الحياة ليست شيئاً منفصلا عن الجسم بل أنها عملية تتشكل من كل الحركات وأنشطة المواد داخل الجسم ويتكفل علم البيولوجي بدراسة كل هذه المظاهر.  ومن ناحية أخرى، ساهمت الثورة العلمية والتكنولوجية الحديثة في تغيير كثير من المفاهيم التي ظلت سائدة قروناً طويلة. فقد كان يسود الاعتقاد مثلاُ فيما مضى أن الموت هو توقف القلب وتوقف (التنفس) بمعنى أنه عندما تتوقف عملية التنفس يكون ذلك علامة على موت الكائن الحي، ومن ثم يؤدي ذلك إلى تحول الأطراف والفم والشفتين إلى اللون الأزرق ونقص في انقباضات العين، بالإضافة إلى حدوث العديد من علامات الوفاة الأخرى مثل إل</a:t>
            </a:r>
            <a:r>
              <a:rPr lang="en-US" b="1" dirty="0"/>
              <a:t>Algor </a:t>
            </a:r>
            <a:r>
              <a:rPr lang="ar-IQ" b="1" dirty="0"/>
              <a:t>وهو هبوط حرارة الإنسان ووصولها إلى درجة حرارة البيئة، وال </a:t>
            </a:r>
            <a:r>
              <a:rPr lang="en-US" b="1" dirty="0"/>
              <a:t>Rigor </a:t>
            </a:r>
            <a:r>
              <a:rPr lang="ar-IQ" b="1" dirty="0"/>
              <a:t>أي جمود وتخشب عضلات الهيكل العظمى وأخيرا إل</a:t>
            </a:r>
            <a:r>
              <a:rPr lang="en-US" b="1" dirty="0"/>
              <a:t>Livor </a:t>
            </a:r>
            <a:r>
              <a:rPr lang="ar-IQ" b="1" dirty="0"/>
              <a:t>وهو زوال لون أجزاء الجسم نتيجة لتوقف حركة الدم. </a:t>
            </a:r>
          </a:p>
        </p:txBody>
      </p:sp>
    </p:spTree>
    <p:extLst>
      <p:ext uri="{BB962C8B-B14F-4D97-AF65-F5344CB8AC3E}">
        <p14:creationId xmlns:p14="http://schemas.microsoft.com/office/powerpoint/2010/main" val="3684254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33953" y="464949"/>
            <a:ext cx="11267267" cy="5631051"/>
          </a:xfrm>
        </p:spPr>
        <p:txBody>
          <a:bodyPr/>
          <a:lstStyle/>
          <a:p>
            <a:endParaRPr lang="ar-IQ" b="1" dirty="0" smtClean="0"/>
          </a:p>
          <a:p>
            <a:endParaRPr lang="ar-IQ" b="1" dirty="0"/>
          </a:p>
          <a:p>
            <a:r>
              <a:rPr lang="ar-IQ" b="1" dirty="0" smtClean="0"/>
              <a:t>.  </a:t>
            </a:r>
            <a:r>
              <a:rPr lang="ar-IQ" b="1" dirty="0"/>
              <a:t>ولكن الآن تغيرت تلك المفاهيم بسبب الثورة البيوطبية والتي جعلت في الإمكان التدخل في عملية الاحتضار وإطالة أمد عمل أجهزة الجسم وبدأ النقاش يدور حول تعريف الموت ومتى يمكننا الجزم فعلا بوقوع الموت، وطهر تساءل هام وهو: هل الموت عبارة عن توقف التنفس ومن ثم توقف القلب أم تحلل المخ؟ وقد أثبتت الدراسات أنه بمساعدة الأجهزة الطبية يمكن أن تتوفر أسباب الحياة لأحدهما دون الآخر، حيث يمكن للقلب والرئتين أن تجعل الدم يتوقف ومن ثم إمداد الخلايا بالأوكسجين اللازم دون أن يؤدي ذلك بالضرورة إلى تذبذب أو تحرك خلايا المخ وهذا يؤدي إلى جعل الأشخاص أحياء من الناحية الفسيولوجية في الوقت الذي يكونون فيه موتى من الناحية السيكولوجية.</a:t>
            </a:r>
          </a:p>
          <a:p>
            <a:r>
              <a:rPr lang="ar-IQ" b="1" dirty="0"/>
              <a:t>وقد أثبتت الدراسات الحديثة أنه إذا توقفت ذبذبات المخ لمدة تتراوح بين ثماني وعشر دقائق، فأنه لن يستعيد وظائفه العادية حتى لو أستعاد الشخص وعيه وهكذا سيكون مقدراً للشخص أن يعيش بقية حياته بدون الوظائف المعرفية العادية. </a:t>
            </a:r>
          </a:p>
        </p:txBody>
      </p:sp>
    </p:spTree>
    <p:extLst>
      <p:ext uri="{BB962C8B-B14F-4D97-AF65-F5344CB8AC3E}">
        <p14:creationId xmlns:p14="http://schemas.microsoft.com/office/powerpoint/2010/main" val="441696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3000" y="511444"/>
            <a:ext cx="10542722" cy="5584556"/>
          </a:xfrm>
        </p:spPr>
        <p:txBody>
          <a:bodyPr/>
          <a:lstStyle/>
          <a:p>
            <a:endParaRPr lang="ar-IQ" b="1" dirty="0" smtClean="0"/>
          </a:p>
          <a:p>
            <a:endParaRPr lang="ar-IQ" b="1" dirty="0"/>
          </a:p>
          <a:p>
            <a:r>
              <a:rPr lang="ar-IQ" b="1" dirty="0" smtClean="0"/>
              <a:t>وبذلك </a:t>
            </a:r>
            <a:r>
              <a:rPr lang="ar-IQ" b="1" dirty="0"/>
              <a:t>فأن الدراسات الحديثة تعرف الموت بأنه حدث طبيعي ويحدث فجأة وبسرعة وفيه يتوقف المخ عن أداء وظيفته في حين من الممكن أن يستمر القلب والأعضاء في أداء نشاطها، بل أن بعض المدارس الطبية الحديثة تعتمد على جهاز (الالكتروانسيفالوجراف) الذي يطلق عليه اختصارا رمز: آي. أي. جى) وهو جهاز يقيس الطاقة الكهربائية الدقيقة المنبعثة من المخ، وهذه المدارس لا تعترف بالموت إلا عندما يشير ذلك الجهاز إلى توقف أي نشاط كهربائي في المخ.  ومن ثم لم يعد يعول الآن كثيرا على مسألة توقف التنفس كعلامة على وفاة الكائن الحي، فالعودة إلى الحياة والتنفس مرة أخرى أمر وارد علمياً، وحدث في أكثر من مجتمع. فقد عادت الحياة إلى فتاة تبلغ الثانية عشرة من عمرها في بلغاريا عندما حاول حارس المشرحة التي نقلت إليها جثتها أن ينقلها من مكان لأخر، ففوجئ بالحياة تعود إليها وقامت بسحبة فسقط مغشياً عليه، وكانت الفتاة قد انتحرت بتناول كميات كبيرة من الحبوب المنومة والخمور بسبب أزمة عاطفية وقرر الأطباء وفاتها وإيداعها المشرحة. </a:t>
            </a:r>
          </a:p>
        </p:txBody>
      </p:sp>
    </p:spTree>
    <p:extLst>
      <p:ext uri="{BB962C8B-B14F-4D97-AF65-F5344CB8AC3E}">
        <p14:creationId xmlns:p14="http://schemas.microsoft.com/office/powerpoint/2010/main" val="1061008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511444"/>
            <a:ext cx="11375756" cy="5584556"/>
          </a:xfrm>
        </p:spPr>
        <p:txBody>
          <a:bodyPr/>
          <a:lstStyle/>
          <a:p>
            <a:endParaRPr lang="ar-IQ" dirty="0" smtClean="0"/>
          </a:p>
          <a:p>
            <a:pPr marL="45720" indent="0">
              <a:buNone/>
            </a:pPr>
            <a:r>
              <a:rPr lang="ar-IQ" dirty="0" smtClean="0"/>
              <a:t>2. </a:t>
            </a:r>
            <a:r>
              <a:rPr lang="ar-IQ" dirty="0"/>
              <a:t>نظرية الخلق الخاص:</a:t>
            </a:r>
          </a:p>
          <a:p>
            <a:r>
              <a:rPr lang="ar-IQ" b="1" dirty="0"/>
              <a:t>وتمثل هذه النظرية، نظرية الثبات في الخلق، وهي من أقدم النظريات وتؤكد على ثبات الكائنات الحية منذ ظهورها على سطح الأرض وبأنها خلقت بشكلها النهائي الذي نجدها عليه الآن، وبأنها انتقلت من عصر إلى عصر دون أن يطرأ عليها أي تغيير منذ أن خلقت. فالحشرات خلقت هكذا منذ البداية وحتى الآن، وكذلك الكلاب والحمير والطيور والأسماك والزواحف والحيوانات الأليفة والمتوحشة والإنسان كذلك خلق هكذا منذ بداية وجوده على سطح الأرض وحتى الآن لم يتغير سواء في شكله أو تركيبه الداخلي. وقد استمدت نظرية الثبات قوتها مما جاء في الكتب المقدسة وبخاصة في التوراة (سفر التكوين) عن خلق العالم وكذلك ما جاء في الإسلام والذي يتفق في الخطوط العريضة معها. بل أننا نجد بواكير هذا الفكر في الفكر البدائي، فمع نمو المعرفة الإنسانية، اختلفت نظرة الإنسان الأول إلى ذلك من خلال خبرته المحدودة.</a:t>
            </a:r>
          </a:p>
          <a:p>
            <a:endParaRPr lang="ar-IQ" dirty="0"/>
          </a:p>
        </p:txBody>
      </p:sp>
    </p:spTree>
    <p:extLst>
      <p:ext uri="{BB962C8B-B14F-4D97-AF65-F5344CB8AC3E}">
        <p14:creationId xmlns:p14="http://schemas.microsoft.com/office/powerpoint/2010/main" val="2180052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4" y="480447"/>
            <a:ext cx="11344760" cy="5615553"/>
          </a:xfrm>
        </p:spPr>
        <p:txBody>
          <a:bodyPr/>
          <a:lstStyle/>
          <a:p>
            <a:endParaRPr lang="ar-IQ" b="1" dirty="0" smtClean="0"/>
          </a:p>
          <a:p>
            <a:endParaRPr lang="ar-IQ" b="1" dirty="0"/>
          </a:p>
          <a:p>
            <a:r>
              <a:rPr lang="ar-IQ" b="1" dirty="0" smtClean="0"/>
              <a:t>. </a:t>
            </a:r>
            <a:r>
              <a:rPr lang="ar-IQ" b="1" dirty="0"/>
              <a:t>فالإنسان البدائي كان صانعاً للأشياء _ مثل الإنسان الحديث حيث كان يصنع السهام والسلال والأوعية والأكواخ والقوارب والعديد من الأشياء الأخرى المفيدة ، وكان خلال صنع وإنتاج ذلك يعتبرها بمثابة عملية (خلق) تماثل عملية خلق الكائنات الحية، ومن ثم اهتدى إلى أن هناك صانع للكائنات الحية هو الذي صنعها وشكلها بهذه الأشكال وبالتالي توصل إلى فكرة ( الإلهة ) الخالقة التي صنعت الكائنات الحية... ومثلما كان الإنسان البدائي يشكل الطين على هيئة حيوانات وطيور وأشياء أخرى، رأى أن الإلهة خلقت الإنسان والحيوانات من الطين ثم وهبتهم الحياة من خلال نفخ الروح فيها ، وهذا التصور موجود في كل أنحاء العالم ، فهناك قصة لدى قبائل البو شمن </a:t>
            </a:r>
            <a:r>
              <a:rPr lang="en-US" b="1" dirty="0"/>
              <a:t>Bushmen </a:t>
            </a:r>
            <a:r>
              <a:rPr lang="ar-IQ" b="1" dirty="0"/>
              <a:t>في أستراليا مؤداها  أن  ( بوند جيل ) </a:t>
            </a:r>
            <a:r>
              <a:rPr lang="en-US" b="1" dirty="0"/>
              <a:t>Pund_Jel ، </a:t>
            </a:r>
            <a:r>
              <a:rPr lang="ar-IQ" b="1" dirty="0"/>
              <a:t>وهو خالقهم ، قد صنع البشر من الطين ثم نفخ روحه في أفواههم وأنوفهم . </a:t>
            </a:r>
          </a:p>
        </p:txBody>
      </p:sp>
    </p:spTree>
    <p:extLst>
      <p:ext uri="{BB962C8B-B14F-4D97-AF65-F5344CB8AC3E}">
        <p14:creationId xmlns:p14="http://schemas.microsoft.com/office/powerpoint/2010/main" val="941362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8" y="480447"/>
            <a:ext cx="11313762" cy="5615553"/>
          </a:xfrm>
        </p:spPr>
        <p:txBody>
          <a:bodyPr/>
          <a:lstStyle/>
          <a:p>
            <a:endParaRPr lang="ar-IQ" b="1" dirty="0" smtClean="0"/>
          </a:p>
          <a:p>
            <a:endParaRPr lang="ar-IQ" b="1" dirty="0"/>
          </a:p>
          <a:p>
            <a:r>
              <a:rPr lang="ar-IQ" b="1" dirty="0" smtClean="0"/>
              <a:t>وهناك </a:t>
            </a:r>
            <a:r>
              <a:rPr lang="ar-IQ" b="1" dirty="0"/>
              <a:t>أسطورة منتشرة بين قبائل الماوريس </a:t>
            </a:r>
            <a:r>
              <a:rPr lang="en-US" b="1" dirty="0"/>
              <a:t>Maoris </a:t>
            </a:r>
            <a:r>
              <a:rPr lang="ar-IQ" b="1" dirty="0"/>
              <a:t>في نيوزيلاند تحكى كيف أن الإله (تيكى) </a:t>
            </a:r>
            <a:r>
              <a:rPr lang="en-US" b="1" dirty="0"/>
              <a:t>Tiki </a:t>
            </a:r>
            <a:r>
              <a:rPr lang="ar-IQ" b="1" dirty="0"/>
              <a:t>قد خلق الإنسان من الطين الممزوج بالدم، ثم نفخ فيه روح الحياة. وهنا، نجد أن البدائيين يؤمنون بثنائية الإنسان الذي يتكون من جسد وروح، وأن الروح تعتبر مستقلة عن الجسد وينظر إليها ككيان قائم بذاته، ولذلك فهم يعتقدون أن الأرواح قد تنتزع من الأجسام لتحقيق غرض خير، ويعتقد البدائي أن الإنسان لا يبتلي بالموت ما دامت روحه غير معرضة للأذى سواء كانت داخل جسمه أم خارجه. ولذلك يرى البدائي أنه إذا نجح في انتزاع روحه من جسده والاحتفاظ بها في مكان ما بعيدا عن الأذى والإزعاج، فانه سيظل خالدا مادامت روحه في هذا المأمن، ولذلك نرى أن كثيرا من البدائيين ينتزعون أرواحهم، حسب طقوس معينة، ويودعونها في مكان آمن حتى تزول الإخطار المحدقة بهم ثم يستعيدونها بعد ذلك. ومن أمثلة ذلك أن كثيراً من الشعوب ترى أن فترة الانتقال من منزل لأخر تعتبر فترة حرجة تحيط الإخطار بأرواحهم، ولذلك نجد أن الكاهن في منطقة (منيا هاسا) وهو إقليم في سيليس، يجمع أرواح الأسرة في حقيبته حتى زوال الخطر، ثم يعيد كل روح على حده إلى صاحبها.</a:t>
            </a:r>
          </a:p>
        </p:txBody>
      </p:sp>
    </p:spTree>
    <p:extLst>
      <p:ext uri="{BB962C8B-B14F-4D97-AF65-F5344CB8AC3E}">
        <p14:creationId xmlns:p14="http://schemas.microsoft.com/office/powerpoint/2010/main" val="1604011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33954" y="480447"/>
            <a:ext cx="11220772" cy="5615553"/>
          </a:xfrm>
        </p:spPr>
        <p:txBody>
          <a:bodyPr/>
          <a:lstStyle/>
          <a:p>
            <a:endParaRPr lang="ar-IQ" dirty="0" smtClean="0"/>
          </a:p>
          <a:p>
            <a:endParaRPr lang="ar-IQ" dirty="0"/>
          </a:p>
          <a:p>
            <a:r>
              <a:rPr lang="ar-IQ" dirty="0" smtClean="0"/>
              <a:t>ومن </a:t>
            </a:r>
            <a:r>
              <a:rPr lang="ar-IQ" dirty="0"/>
              <a:t>ناحية أخرى، يرى سكان قبيلة النوير، وهي إحدى قبائل السودان، أنه عندما يموت الشخص تنفصل روحه عن الجسد، كما يرون إن كل الكائنات الحية خلقت من الأرض وسوف تعود إليها مرة أخرى، وعندما يحتضر المرء فأن روحه تضعف ثم تنطلق وترحل عنه ويعتقد النوير أنها ذهبت إلى الله الذي وهبها إلى الإنسان، كما يرون أن روح الإنسان تماثل ظله، فالظل لديهم هو أفضل طريقة يلجئون إليها لبلورة شكل الروح ومن ثم يؤمنون بالأشباح التي تماثل شكل الإحياء تماماً. وفي الأديان السماوية، نجد أن سفر التكوين في العهد القديم (التوراة) تناول بإسهاب قضية الخلق عموماً وفصلته تفصيلاً على مدى ستة أيام وهي أيام الخلق، ثم استراحة الله في اليوم السابع، ومن ثم تناول الصحاح الأول تلك الأيام الستة وما تم فيها من خلق، حيث يبدأ بالآتي: (في البدء خلق الله السماوات والأرض، وكانت الأرض خربة وخالية وعلى وجه القمر ظلمة وروح الله يرف على وجه المياه. وقال الله ليكن نور فكان نور، ورأى الله النور أنه حسن، وفصل الله بين النور والظلمة ودعا الله النور نهاراً والظلمة دعاها ليلاً، وكان مساء وكان صباح يوماً واحداً. </a:t>
            </a:r>
          </a:p>
        </p:txBody>
      </p:sp>
    </p:spTree>
    <p:extLst>
      <p:ext uri="{BB962C8B-B14F-4D97-AF65-F5344CB8AC3E}">
        <p14:creationId xmlns:p14="http://schemas.microsoft.com/office/powerpoint/2010/main" val="1199930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464949"/>
            <a:ext cx="11360258" cy="5631051"/>
          </a:xfrm>
        </p:spPr>
        <p:txBody>
          <a:bodyPr/>
          <a:lstStyle/>
          <a:p>
            <a:endParaRPr lang="ar-IQ" dirty="0" smtClean="0"/>
          </a:p>
          <a:p>
            <a:endParaRPr lang="ar-IQ" dirty="0"/>
          </a:p>
          <a:p>
            <a:r>
              <a:rPr lang="ar-IQ" dirty="0" smtClean="0"/>
              <a:t>وفي </a:t>
            </a:r>
            <a:r>
              <a:rPr lang="ar-IQ" dirty="0"/>
              <a:t>اليوم الثاني خلق الله السماء، وفي اليوم الثالث خلق اليابس، والبحار والعشب والبذور والأشجار، وفي الرابع خلق الأوقات والأيام والسنين وأنوار النهار والليل والنجوم، وفي الخامس خلق الطيور والدواب وكائنات البحار، وفي اليوم السادس خلق البهائم والوحوش وكل بجنسه _ وخلق الإنسان المسيطر على مخلوقات البر والبحر وخلق منه الذكر والأنثى وسخر له الطعام من بقول الأرض وطيور السماء ودواب الأرض ونباتاتها. ويبدأ الصحاح الثاني باستراحة الله جل شأنه _ من عملة، ثم خلق المطر وبين خلق الإنسان من التراب ثم نفخ فيه الله من روحه، ثم خلق الجنة ووضع فيها ادم وخلق فيها الأشجار التي ترمز للخير أو الشر وكذلك الأنهار (أربعة أنهار) ثم أوحى الله لأدم بالا يأكل من شجرة معينة وخلق الطيور والحيوانات البرية وعلّم ادم أسماءها، ثم خلق الله امرأة من ضلع ادم، لكي يتزوجها ادم بعد ذلك. وفي الصحاح الثالث يحكي قصة غواية حواء لآدم وتحريضها له على عصيان الله وذلك بأكله من شجرة محرمة، ورمت حواء المسئولية على فعل ذلك إلى الحية فلعنها الله، كما دعا على المرأة، زوجة ادم، بأنها سوف تتعب خلال حياتها من آلام الولادة وأنها سوف تكون مودّة للرجل، كما دعا على ادم وكتب عليه التعب في حياته بسبب عمله في الأرض بعد عودته إليها. وأطلق الله اسم حواء على المرأة التي كانت بصحبة ادم وصنع الله لها ولأدم الملابس وطردهما من الجنة. </a:t>
            </a:r>
          </a:p>
        </p:txBody>
      </p:sp>
    </p:spTree>
    <p:extLst>
      <p:ext uri="{BB962C8B-B14F-4D97-AF65-F5344CB8AC3E}">
        <p14:creationId xmlns:p14="http://schemas.microsoft.com/office/powerpoint/2010/main" val="164013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3000" y="1053885"/>
            <a:ext cx="9872871" cy="5042115"/>
          </a:xfrm>
        </p:spPr>
        <p:txBody>
          <a:bodyPr>
            <a:normAutofit/>
          </a:bodyPr>
          <a:lstStyle/>
          <a:p>
            <a:r>
              <a:rPr lang="ar-IQ" b="1" dirty="0"/>
              <a:t>ويحكي الصحاح الرابع قصة زواج ادم وحواء، وقصة قتل هابيل كما جاءت في الإسلام ـ لأخيه قابيل، بسبب غيرته منه وتقبل الله هديته وطرده الله إلى مكان أخر شرقي عدن، ثم يعرض الصحاح لقصة زواج قابيل ونسله. وفي الصحاح الخامس يبين الله أن ادم عاش مائة وثلاثين سنة ثم أنجب ولده (شيشا) ثم طال عمره حتى وصل 930 عاماً ... ومن ثم يبين سفر التكوين قصة الخلق ويرجعها إلى أنها تمت عن طريق الإله وضمت المعجزات وأن كل نوع من أنواع الكائنات الحية خلقت هكذا منذ البداية وفي تتابع معين حتى خلق ادم. ويتشابه رأى الإسلام في الخطوط العريضة مع ما جاء في سفر التكوين فالله سبحانه وتعالى خلق السماوات والأرض في ستة أيام، ويقول تعالى: (هُوَ الَّذِي خَلَقَ السَّمَاوَاتِ وَالْأَرْضَ فِي سِتَّةِ أَيَّامٍ ثُمَّ اسْتَوَى عَلَى الْعَرْشِ يَعْلَمُ مَا يَلِجُ فِي الْأَرْضِ وَمَا يَخْرُجُ مِنْهَا وَمَا يَنزِلُ مِنَ السَّمَاء وَمَا يَعْرُجُ فِيهَا وَهُوَ مَعَكُمْ أَيْنَ مَا كُنتُمْ وَاللَّهُ بِمَا تَعْمَلُونَ بَصِيرٌ). ويحكي القرآن قصة خلق الإنسان من طين، ويقول تعالى: (الَّذِي أَحْسَنَ كُلَّ شَيْءٍ خَلَقَهُ وَبَدَأَ خَلْقَ الْإِنسَانِ مِن طِينٍ). </a:t>
            </a:r>
          </a:p>
          <a:p>
            <a:endParaRPr lang="ar-IQ" b="1" dirty="0"/>
          </a:p>
        </p:txBody>
      </p:sp>
    </p:spTree>
    <p:extLst>
      <p:ext uri="{BB962C8B-B14F-4D97-AF65-F5344CB8AC3E}">
        <p14:creationId xmlns:p14="http://schemas.microsoft.com/office/powerpoint/2010/main" val="188808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42442" y="712922"/>
            <a:ext cx="11081288" cy="5610386"/>
          </a:xfrm>
        </p:spPr>
        <p:txBody>
          <a:bodyPr>
            <a:normAutofit/>
          </a:bodyPr>
          <a:lstStyle/>
          <a:p>
            <a:r>
              <a:rPr lang="ar-IQ" sz="2400" b="1" dirty="0"/>
              <a:t>يعتبر الماء مذيباً فعالا، وعندما تكونت قطرات المطر في الهواء أذابت غاز ثاني اوكسيد الكربون والمركبات الأخرى القابلة للذوبان وحملتها من الهواء إلى الأرض والى البحر. وعلى الأرض قامت الجداول المائية التي كانت تتوقف فوق الصخور لاستخلاص الأملاح منها وحملها مع المياه إلى البحر، وفي البحار امتزجت أملاح الأرض مع كيميائيات السماء وتفاعلت مع بعضها مكونة مركبات كيميائية جديدة، وهذه انبثقت منها الكائنات الحية الأولى التي تكونت نتيجة تفاعل مركبات النيتروجين والكربون، في الوقت الذي جاءت بعض عناصر المواد الهيدروكربونية والأمونيا من الغلاف الجوي الأصلي للأرض. وبالإضافة إلى ذلك كانت هناك عمليات طبيعية جعلت في الإمكان إنتاج المواد الهيدروكربونية الأمونيا ، أما الانفجارات البركانية فقد جلبت الصخور المنصهرة أو الحمم البركانية إلى سطح الأرض ، حيث نجد أن الكربيدات </a:t>
            </a:r>
            <a:r>
              <a:rPr lang="en-US" sz="2400" b="1" dirty="0"/>
              <a:t>Carbides ( </a:t>
            </a:r>
            <a:r>
              <a:rPr lang="ar-IQ" sz="2400" b="1" dirty="0"/>
              <a:t>وهي مركبات من الكربون ومعادن أخرى ) الموجودة في الحمم البركانية قد تفاعلت مع الماء وشكلت المواد الهيدروكربونية ، كما تفاعلت هذه الكربيدات مع النتروجين وأنتجت سيناميدات </a:t>
            </a:r>
            <a:r>
              <a:rPr lang="en-US" sz="2400" b="1" dirty="0"/>
              <a:t>Cyanamid's ، </a:t>
            </a:r>
            <a:r>
              <a:rPr lang="ar-IQ" sz="2400" b="1" dirty="0"/>
              <a:t>والتي بدورها تفاعلت مع الماء وأنتجت الأمونيا ، أما النترات </a:t>
            </a:r>
            <a:r>
              <a:rPr lang="en-US" sz="2400" b="1" dirty="0"/>
              <a:t>nitrides  </a:t>
            </a:r>
            <a:r>
              <a:rPr lang="ar-IQ" sz="2400" b="1" dirty="0"/>
              <a:t>الموجودة في الحمم البركانية فقد تفاعلت مع الماء وأنتجت الأمونيا .</a:t>
            </a:r>
          </a:p>
        </p:txBody>
      </p:sp>
    </p:spTree>
    <p:extLst>
      <p:ext uri="{BB962C8B-B14F-4D97-AF65-F5344CB8AC3E}">
        <p14:creationId xmlns:p14="http://schemas.microsoft.com/office/powerpoint/2010/main" val="2273793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35431" y="511444"/>
            <a:ext cx="10957301" cy="5584556"/>
          </a:xfrm>
        </p:spPr>
        <p:txBody>
          <a:bodyPr/>
          <a:lstStyle/>
          <a:p>
            <a:endParaRPr lang="ar-IQ" dirty="0" smtClean="0"/>
          </a:p>
          <a:p>
            <a:endParaRPr lang="ar-IQ" dirty="0"/>
          </a:p>
          <a:p>
            <a:r>
              <a:rPr lang="ar-IQ" dirty="0" smtClean="0"/>
              <a:t>ويقول </a:t>
            </a:r>
            <a:r>
              <a:rPr lang="ar-IQ" dirty="0"/>
              <a:t>تعالى: (وَلَقَدْ خَلَقْنَا الْإِنسَانَ مِن سُلَالَةٍ مِّن طِينٍ {12} ثُمَّ جَعَلْنَاهُ نُطْفَةً فِي قَرَارٍ مَّكِينٍ {13} ثُمَّ خَلَقْنَا النُّطْفَةَ عَلَقَةً فَخَلَقْنَا الْعَلَقَةَ مُضْغَةً فَخَلَقْنَا الْمُضْغَةَ عِظَاماً فَكَسَوْنَا الْعِظَامَ لَحْماً ثُمَّ أنشأناه خَلْقاً آخَرَ فَتَبَارَكَ اللَّهُ أَحْسَنُ الْخَالِقِينَ. ويتحدث القرآن عن خلق حواء من ادم، من نفس واحدة، وزواجهما ثم ذريتهما وفي ذلك يقول تعالى: (اتَّقُواْ رَبَّكُمُ الَّذِي خَلَقَكُم مِّن نَّفْسٍ وَاحِدَةٍ وَخَلَقَ مِنْهَا زَوْجَهَا وَبَثَّ مِنْهُمَا رِجَالاً كَثِيراً وَنِسَاء).  ويتحدث القرآن عن تعليم الله الأسماء، أي أسماء كل المخلوقات لآدم والذي علمها _ بدوره إلى الملائكة، وفي ذلك يقول تعالى: (وَعَلَّمَ آدَمَ الأَسْمَاء كُلَّهَا ثُمَّ عَرَضَهُمْ عَلَى الْمَلاَئِكَةِ فَقَالَ أَنبِئُونِي بِأَسْمَاء هَـؤُلاء إِن كُنتُمْ صَادِقِينَ).  وبذلك فإن الآيات القرآنية والأحاديث النبوية كلها قاضية بخلق آدم عليه السلام خلقاً مباشراً، وخلقه الله تعالى بيده، ونفخ فيه من روحه، وأسجد له ملائكته وعلمه الأسماء كلها، وجعل طوله ستين ذرعاً وأسكنه جنته، ثم أخرجه منها لما أكل من الشجرة فعصى وغوى، وأهبطه إلى الأرض هو وزوجته حواء التي خلقها الله منه بالأمر الإلهي، وأمره إذا أراد شيئاً أن يقول له كن فيكون. </a:t>
            </a:r>
          </a:p>
        </p:txBody>
      </p:sp>
    </p:spTree>
    <p:extLst>
      <p:ext uri="{BB962C8B-B14F-4D97-AF65-F5344CB8AC3E}">
        <p14:creationId xmlns:p14="http://schemas.microsoft.com/office/powerpoint/2010/main" val="27904982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4" y="464949"/>
            <a:ext cx="11329261" cy="5889356"/>
          </a:xfrm>
        </p:spPr>
        <p:txBody>
          <a:bodyPr/>
          <a:lstStyle/>
          <a:p>
            <a:endParaRPr lang="ar-IQ" dirty="0" smtClean="0"/>
          </a:p>
          <a:p>
            <a:endParaRPr lang="ar-IQ" dirty="0"/>
          </a:p>
          <a:p>
            <a:r>
              <a:rPr lang="ar-IQ" dirty="0" smtClean="0"/>
              <a:t>ومن </a:t>
            </a:r>
            <a:r>
              <a:rPr lang="ar-IQ" dirty="0"/>
              <a:t>ادم وحواء وبطريق التناسل والخلق التدريجي خلق الله ذريته في كمالهم فصحاء عقلاء سادة في الأرض. وبهذا نرى أن نظرية الخلق الخاص ترى أن الحياة تختلف اختلافا جوهرياً عن المادة غير الحية ، وهي لا يمكن أن تنبثق عن المادة غير الحية ، وتذكر أن الإله هو الذي تدخل في نظام الطبيعة لخلق الكائنات الحية وعلى الأخص الإنسان، وأن الإنسان قد خلق من مادة كانت موجودة من قبل من تراب أو الدم أو الماء ، وبعد أن تم تشكيل هيكل الإنسان نفخ فيه الله من روحه ، فالجسد في حد ذاته سواء أكان للإنسان أم الحيوان أم النبات ليس له قيمة في حد ذاته فهو يتحلل إلى العناصر الداخلة في تركيبه وهي الماء والتراب والهواء ، أما الذي يعطى الجسد قيمة فهي الروح الخفية أو جوهر الحياة ، كما ترى أن الكائنات الحية وخصوصاً الإنسان _ خلق خصيصاُ لتعمير الأرض التي أعدت لاستقبالها . بل أن أحد فروع العلم الآن تصدى لهذه القضية وهو علم الروح </a:t>
            </a:r>
            <a:r>
              <a:rPr lang="en-US" dirty="0"/>
              <a:t>Psychic Science. </a:t>
            </a:r>
            <a:r>
              <a:rPr lang="ar-IQ" dirty="0"/>
              <a:t>ولا يهدف ذلك العلم إلى معرفة طبيعة الروح بمعنى الشعلة القدسية التي تهب الحياة للإنسان، فهذه لا يعرف سرها أحد إلا الله، ولكنه ينصب مباشرة على دراسة الروح بمعنى الجسد غير المادي للكائنات الحية لأنه حجر الزاوية فيه</a:t>
            </a:r>
          </a:p>
        </p:txBody>
      </p:sp>
    </p:spTree>
    <p:extLst>
      <p:ext uri="{BB962C8B-B14F-4D97-AF65-F5344CB8AC3E}">
        <p14:creationId xmlns:p14="http://schemas.microsoft.com/office/powerpoint/2010/main" val="599269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3000" y="573437"/>
            <a:ext cx="10527224" cy="5522563"/>
          </a:xfrm>
        </p:spPr>
        <p:txBody>
          <a:bodyPr/>
          <a:lstStyle/>
          <a:p>
            <a:endParaRPr lang="ar-IQ" dirty="0" smtClean="0"/>
          </a:p>
          <a:p>
            <a:endParaRPr lang="ar-IQ" dirty="0"/>
          </a:p>
          <a:p>
            <a:r>
              <a:rPr lang="ar-IQ" dirty="0" smtClean="0"/>
              <a:t>فقد </a:t>
            </a:r>
            <a:r>
              <a:rPr lang="ar-IQ" dirty="0"/>
              <a:t>أثبت هذا العلم أن لكل كائن حي _ إنساناً كان أم حيواناً _ جسدا غير مادي هو الجسد الأثيري </a:t>
            </a:r>
            <a:r>
              <a:rPr lang="en-US" dirty="0"/>
              <a:t>Ethereal Body </a:t>
            </a:r>
            <a:r>
              <a:rPr lang="ar-IQ" dirty="0"/>
              <a:t>أو الكوكبي، وهذا الجسد له كيان مادي، إلا انه بالنظر إلى ارتفاع اهتزازه إلى ما فوق اهتزاز الضوء بكثير لا يكون له على المستوى الأراضي _ وبالنسبة لحواسنا المادية _ هذا الكيان المادي الذي يكون له هناك. وهذا الجسد غير المادي يلازم الجنين في بطن أمه، ثم ينمو بنمو الجسد المادي، فهو يشكله ويتشكل به عند كل كائن حي. ولهذا الجسد العديد من الخصائص منها الإحساس والتي يهبها إياها الروح حاملة العقل، وكذلك وجود الغدة الصنوبرية والتي تجعله يحس تماماً مثل الجسد المادي، بالإضافة إلى أن ذلك الجسد الأثيري غير قابل للبتر أو للفساد أو الشيخوخة، فإذا بتر عضو من أعضاء الجسد الفيزيقي وتحلل لا يقابله تحلل الجسد الأثيري. وبذلك فأن البحوث الروحية انتهت إلى الإيمان بثنائية العقل والجسم، فإذا قبل الإنسان أن الجسم الفيزيقي هو الحقيقة الوحيدة، وان ما نسميه عقلا إنما هو مجرد أشعاع من المخ أو هو بمثابة ظاهرة مصاحبة للنشاط المخي، فسوف يؤمن بأنه لا بقاء ولا حياة بعد الموت. </a:t>
            </a:r>
          </a:p>
        </p:txBody>
      </p:sp>
    </p:spTree>
    <p:extLst>
      <p:ext uri="{BB962C8B-B14F-4D97-AF65-F5344CB8AC3E}">
        <p14:creationId xmlns:p14="http://schemas.microsoft.com/office/powerpoint/2010/main" val="4176558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8" y="511444"/>
            <a:ext cx="11189776" cy="5584556"/>
          </a:xfrm>
        </p:spPr>
        <p:txBody>
          <a:bodyPr/>
          <a:lstStyle/>
          <a:p>
            <a:endParaRPr lang="ar-IQ" dirty="0" smtClean="0"/>
          </a:p>
          <a:p>
            <a:endParaRPr lang="ar-IQ" dirty="0"/>
          </a:p>
          <a:p>
            <a:r>
              <a:rPr lang="ar-IQ" dirty="0" smtClean="0"/>
              <a:t>ولكن </a:t>
            </a:r>
            <a:r>
              <a:rPr lang="ar-IQ" dirty="0"/>
              <a:t>البحوث العلمية تؤكد بقوة أن النشاط العقلي يمكن أن يحدث خارج أطار المخ حتى في أثناء الحياة الأرضية، هذا بالإضافة إلى أن حالات الاتصال التلقائي بالموتى وما يطرحه الوسطاء في هذا الصدد، تؤكد بقاء الروح كتجسد للشخصية بعد الموت .... وعموماً، يسود الاعتقاد الآن _ كما سيتبين لنا لا حقاً _ أن الكائنات الحية تعتبر نواتج لعملية التطور. ولتفسير هذه العملية ،   فان العلم الحديث لا يبحث في  مسألة ( الخلق ) الذي يخلق المخلوقات في أشكال معينة منذ الأبد _ مثلما يفعل الإنسان _ ولكن العلم يبحث في قوانين الطبيعة التي توضح كيف أن الأسباب تؤدي إلى مسبباتها ومهما يكن من أمر هذه الاختلافات ، فقد حاول بعض المفكرين التوفيق بين ما جاء في الكتب المقدسة ، وما جاءنا به العلم الحديث ، فقالوا إذا كان قد أخذ على الأديان مسألة خلق العالم في ستة أيام ، فلماذا لا يكون اليوم فترة من الزمن قد تكون عهداً أو عصراً يمتد طوال السنين ، وهو ما يفهم من مدلول هذا اللفظ في بعض الآيات القرآنية ، فيقول تعالى تعرج الملائكة والروح إليه في يوم كان مقدراه خمسين ألف سنة ويقول تعالى ( ويستعجلونك بالعذاب ولن يخلف الله وعهده وإن يوماً عند ربك كألف سنة مما   تعدون ) .</a:t>
            </a:r>
          </a:p>
        </p:txBody>
      </p:sp>
    </p:spTree>
    <p:extLst>
      <p:ext uri="{BB962C8B-B14F-4D97-AF65-F5344CB8AC3E}">
        <p14:creationId xmlns:p14="http://schemas.microsoft.com/office/powerpoint/2010/main" val="2886302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95946" y="573437"/>
            <a:ext cx="11174278" cy="5522563"/>
          </a:xfrm>
        </p:spPr>
        <p:txBody>
          <a:bodyPr/>
          <a:lstStyle/>
          <a:p>
            <a:endParaRPr lang="ar-IQ" dirty="0" smtClean="0"/>
          </a:p>
          <a:p>
            <a:endParaRPr lang="ar-IQ" dirty="0"/>
          </a:p>
          <a:p>
            <a:r>
              <a:rPr lang="ar-IQ" dirty="0" smtClean="0"/>
              <a:t>ومن </a:t>
            </a:r>
            <a:r>
              <a:rPr lang="ar-IQ" dirty="0"/>
              <a:t>ثم يتضح لنا أن اليوم المقصود ليس هو المعروف لدينا ومقداره 24 ساعة والذي يأتي من خلال دوران الأرض حول نفسها أمام الشمس وإنما هو أكبر من ذلك بكثير، ومن ثم قد يكون معنى ستة أيام هو ستة مراحل تطورية حسبما تذكر نظرية التطور. ومن ناحية أخرى، قيل في تفسير الآية القرآنية. هل أتى على الإنسان حين من الدهر لم يكن شيئا مذكوراً أن آدم بقي أربعين سنة طيناً، وأربعين سنة حماً مسنوناً، وأربعين سنة صلصالا كالفخار، فتم خلقه بعد مائة وعشرين سنة. فكم من الأيام في مائة وعشرين سنة وكم من ملايين السنين تكون إذا ضربنا عدد هذه الأيام في ألف سنة أو في خمسين ألف سنة. ويؤكد ذلك قوله تعالى في سورة السجدة: (الله الذي خلق السماوات والأرض وما بينهما في ستة أيام ثم أستوى على العرش مالكم من دونه من ولى ولا شفيع أفلا تتذكرون، يدبر الأمر من السماء إلى الأرض ثم يعرج إليه في يوم كان مقداره ألف سنة مما تعدون. ذلك عالم الغيب والشهادة العزيز الرحيم).</a:t>
            </a:r>
          </a:p>
        </p:txBody>
      </p:sp>
    </p:spTree>
    <p:extLst>
      <p:ext uri="{BB962C8B-B14F-4D97-AF65-F5344CB8AC3E}">
        <p14:creationId xmlns:p14="http://schemas.microsoft.com/office/powerpoint/2010/main" val="3165065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50930" y="635431"/>
            <a:ext cx="10988298" cy="5460569"/>
          </a:xfrm>
        </p:spPr>
        <p:txBody>
          <a:bodyPr>
            <a:normAutofit/>
          </a:bodyPr>
          <a:lstStyle/>
          <a:p>
            <a:endParaRPr lang="ar-IQ" sz="3200" b="1" dirty="0" smtClean="0"/>
          </a:p>
          <a:p>
            <a:r>
              <a:rPr lang="ar-IQ" sz="3200" b="1" dirty="0" smtClean="0"/>
              <a:t> </a:t>
            </a:r>
            <a:r>
              <a:rPr lang="ar-IQ" sz="3200" b="1" dirty="0"/>
              <a:t>وفي الغلاف الجوي الأعلى فإن ضوء الشمس فصل ذرات الهيدروجين عن مجموعات الهيدروكسيد </a:t>
            </a:r>
            <a:r>
              <a:rPr lang="en-US" sz="3200" b="1" dirty="0"/>
              <a:t>hydroxyl </a:t>
            </a:r>
            <a:r>
              <a:rPr lang="ar-IQ" sz="3200" b="1" dirty="0"/>
              <a:t>والتي امتزجت بها في جزيئات الماء، وقد امتزجت بعض الذرات الهيدروجينية بالنيتروجين وأنتجت الأمونيا وعن طريق كل هذه الطرق سالفة الذكر، ثم تخليق كميات كبيرة من المواد الهيدروكربونية والأمونيا ونقلها إلى البحر. ومن ناحية أخرى ، حدثت هناك عملية أخرى لإنتاج وتخليق المركبات العضوية ، فقد كانت هناك جزيئات سريعة الحركة تسمى الأشعة الكونية </a:t>
            </a:r>
            <a:r>
              <a:rPr lang="en-US" sz="3200" b="1" dirty="0"/>
              <a:t>Cosmic Rays </a:t>
            </a:r>
            <a:r>
              <a:rPr lang="ar-IQ" sz="3200" b="1" dirty="0"/>
              <a:t>التي كانت تخترق الغلاف الجوي للأرض من الفضاء المحيط ،</a:t>
            </a:r>
          </a:p>
        </p:txBody>
      </p:sp>
    </p:spTree>
    <p:extLst>
      <p:ext uri="{BB962C8B-B14F-4D97-AF65-F5344CB8AC3E}">
        <p14:creationId xmlns:p14="http://schemas.microsoft.com/office/powerpoint/2010/main" val="175977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33953" y="449450"/>
            <a:ext cx="11313763" cy="5811865"/>
          </a:xfrm>
        </p:spPr>
        <p:txBody>
          <a:bodyPr/>
          <a:lstStyle/>
          <a:p>
            <a:endParaRPr lang="ar-IQ" dirty="0" smtClean="0"/>
          </a:p>
          <a:p>
            <a:r>
              <a:rPr lang="ar-IQ" dirty="0" smtClean="0"/>
              <a:t>وعندما </a:t>
            </a:r>
            <a:r>
              <a:rPr lang="ar-IQ" dirty="0"/>
              <a:t>كانت هذه الأشعة تمتزج بجزيئات الهواء كانت تضربها بقوة ونتج عن ذلك تحول الجزيئات الصغيرة الى جزيئات كبيرة ثم تكونت الأحماض الأمينية </a:t>
            </a:r>
            <a:r>
              <a:rPr lang="en-US" dirty="0"/>
              <a:t>Amino Acids </a:t>
            </a:r>
            <a:r>
              <a:rPr lang="ar-IQ" dirty="0"/>
              <a:t>من الماء والمواد الهيدروكربونية والأمونيا وتم ذلك من خلال قوتين كبيرتين كانتا موجودتان بالهواء حينذاك وهما : الأشعة فوق البنفسجية </a:t>
            </a:r>
            <a:r>
              <a:rPr lang="en-US" dirty="0"/>
              <a:t>Ultra _ Violet rays </a:t>
            </a:r>
            <a:r>
              <a:rPr lang="ar-IQ" dirty="0"/>
              <a:t>ولها تأثير مدمر، وهي تحمل قدراً كبيراً من الطاقة ، وقد أثبتت التجارب المعملية أن هذه الطاقة قادرة على تمزيق الذرات بعيداً عن الماء والمواد الهيدروكربونية والأمونيا ومزجها لكي تكون الأحماض الأمينية ، والقوة الأخرى هي تفريغ الشحنات الكهربائية من خلال البرق </a:t>
            </a:r>
            <a:r>
              <a:rPr lang="en-US" dirty="0"/>
              <a:t>Lighting </a:t>
            </a:r>
            <a:r>
              <a:rPr lang="ar-IQ" dirty="0"/>
              <a:t>والذي يحدث خلال العواصف الشديدة ، وكلا القوتان ساعدتا على أنتاج جزيئات الحمض الأميني في الهواء ، ثم جرفتها الأمطار إلى البحر .... وفي البحر بدأت مجموعة من العمليات الكيميائية المعقدة التي أنتجت لنا أول أشكال الكائنات الحية وحيدة الخلية. وتزامناً مع اكتمال تكون القشرة الأرضية، بدأت الكواكب الأخرى التابعة للشمس في التكون، وكانت المنطقة الموجودة بين المدارات الحالية لأورانوس </a:t>
            </a:r>
            <a:r>
              <a:rPr lang="en-US" dirty="0"/>
              <a:t>Uranus </a:t>
            </a:r>
            <a:r>
              <a:rPr lang="ar-IQ" dirty="0"/>
              <a:t>ونبتون </a:t>
            </a:r>
            <a:r>
              <a:rPr lang="en-US" dirty="0"/>
              <a:t>Neptune </a:t>
            </a:r>
            <a:r>
              <a:rPr lang="ar-IQ" dirty="0"/>
              <a:t>يشغلها عدة أشياء في حيز مقداره مائة كيلو متر وهي المسافة التي تمثل المدار حول الشمس، وهذه الأشياء أو الأجرام السماوية كانت مكونة من مزيج من الثلوج التي تحولت إلى غاز يحيط بالكوكب وكميات كبيرة من المادة الموجودة بين النجوم والتي انبثت من المادة الكثيفة الموجودة بين النجوم والتي دمرت النظام الشمسي الجديد.</a:t>
            </a:r>
          </a:p>
        </p:txBody>
      </p:sp>
    </p:spTree>
    <p:extLst>
      <p:ext uri="{BB962C8B-B14F-4D97-AF65-F5344CB8AC3E}">
        <p14:creationId xmlns:p14="http://schemas.microsoft.com/office/powerpoint/2010/main" val="717483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26942" y="526942"/>
            <a:ext cx="11251770" cy="5569058"/>
          </a:xfrm>
        </p:spPr>
        <p:txBody>
          <a:bodyPr/>
          <a:lstStyle/>
          <a:p>
            <a:endParaRPr lang="ar-IQ" b="1" dirty="0" smtClean="0"/>
          </a:p>
          <a:p>
            <a:r>
              <a:rPr lang="ar-IQ" b="1" dirty="0" smtClean="0"/>
              <a:t> </a:t>
            </a:r>
            <a:r>
              <a:rPr lang="ar-IQ" b="1" dirty="0"/>
              <a:t>نظريات أصل الحياة: </a:t>
            </a:r>
          </a:p>
          <a:p>
            <a:r>
              <a:rPr lang="ar-IQ" b="1" dirty="0"/>
              <a:t>الواقع أن مشكلة أصل الحياة تعتبر من المشكلات الأولى المتأصلة في تاريخ التفكير البشرى، فهي تتناول السر الذي يضفي على الكائنات الحية صفات الحركة والتنفس وتناول الغذاء وتمثيله وأجراء عمليات النمو والتكاثر ... وغيرها، ولكن كيف بدأت الحياة على سطح الكرة الأرضية؟ لقد شغل هذا السؤال فكر الإنسان منذ عدة قرون، ولم يستطع الإجابة عليه بشكل حاسم إلى الآن. وقبل مائة عام عندما اكتشفت الخلية _ التي هي وحدة البناء الحياتية _ وتم حل الكثير من أسرارها، ظن الكثيرون أن سر الحياة أصبح في متناول اليد، ومع أننا نستطيع اليوم رؤية كل جزء من أجزاء الخلية عندما نضعها تحت المجهر الالكتروني ونراها مكبرة مليون مرة، إلا أنه تأكد لدينا ألان أن هذا المجهر لا يساعدنا على اكتشاف ماهية الحياة وسرها. ومن ناحية أخرى ، فشلت كل الجهود الأخرى والتي حاولت خلق الحياة في المعمل ، وكما يقول ( لورين أيسلي ) فإن كل محاولة لمعرفة أصل الحياة على الأرض قد تضمنت قدراً كبيراً من الخيال ، وبعد أن وجه العلم اللوم لأهل اللاهوت لاعتمادهم على الأساطير والمعجزات وقع هو نفسه في تلك المعضلة ولم يتمكن من الإجابة الشافية عن أصل الحياة ، </a:t>
            </a:r>
          </a:p>
        </p:txBody>
      </p:sp>
    </p:spTree>
    <p:extLst>
      <p:ext uri="{BB962C8B-B14F-4D97-AF65-F5344CB8AC3E}">
        <p14:creationId xmlns:p14="http://schemas.microsoft.com/office/powerpoint/2010/main" val="1256367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73438" y="650929"/>
            <a:ext cx="11143282" cy="5445071"/>
          </a:xfrm>
        </p:spPr>
        <p:txBody>
          <a:bodyPr/>
          <a:lstStyle/>
          <a:p>
            <a:endParaRPr lang="ar-IQ" b="1" dirty="0" smtClean="0"/>
          </a:p>
          <a:p>
            <a:r>
              <a:rPr lang="ar-IQ" b="1" dirty="0" smtClean="0"/>
              <a:t>فهناك </a:t>
            </a:r>
            <a:r>
              <a:rPr lang="ar-IQ" b="1" dirty="0"/>
              <a:t>خصائص للكائنات الحية لا يمكن تفسيرها في ضوء خواص المواد الطبيعية والكيميائية المعروفة ، وهذا ما دفع الناس منذ قديم الزمان إلى الاعتقاد بأن الحياة تدب في الكائن الحي عن طريق نفس أو روح ولكننا لا نستطيع أن نعرف بدقة هذه الروح أو هذا الباعث على الحياة . لقد بذل العلم محاولات مضنية لحل هذا اللغز، وتعاونت في ذلك عدة فروع عملية مثل البيولوجيا والكيمياء والفلك والجيولوجيا وكل هذه الجهود للبحث عن أصل الحياة لها عدة فوائد، بل وجوانب تطبيقية تتعلق بحياة البشر ومنها:</a:t>
            </a:r>
          </a:p>
          <a:p>
            <a:r>
              <a:rPr lang="ar-IQ" b="1" dirty="0"/>
              <a:t>(أ‌)	إن فهم كيفية وجود الكائنات الحية يرتبط ارتباطا وثيقاً بفهم كيفية عمل الكائنات الحية، وتتضح هذه العلاقة في بعض البحوث الحالية، فقد نجحت الدراسات التي تمت على كيفية بناء البروتين في التعرف على ترتيب الأحماض الأمينية في جزئ البروتين، وهذا سيسهل معرفة الكثير عن كيفية ظهور البروتينات بالدرجة الأولى، وقد يفتح الباب لاحتمال صنع البروتين في المعمل. ولهذا أهمية كبيرة للطب والصناعة ومن الممكن أن يساعدنا على تصنيع أي إنزيم أو بروتين نريده.</a:t>
            </a:r>
          </a:p>
          <a:p>
            <a:endParaRPr lang="ar-IQ" b="1" dirty="0"/>
          </a:p>
        </p:txBody>
      </p:sp>
    </p:spTree>
    <p:extLst>
      <p:ext uri="{BB962C8B-B14F-4D97-AF65-F5344CB8AC3E}">
        <p14:creationId xmlns:p14="http://schemas.microsoft.com/office/powerpoint/2010/main" val="3432749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480447"/>
            <a:ext cx="11236271" cy="5615553"/>
          </a:xfrm>
        </p:spPr>
        <p:txBody>
          <a:bodyPr>
            <a:normAutofit/>
          </a:bodyPr>
          <a:lstStyle/>
          <a:p>
            <a:endParaRPr lang="ar-IQ" sz="2400" b="1" dirty="0" smtClean="0"/>
          </a:p>
          <a:p>
            <a:r>
              <a:rPr lang="ar-IQ" sz="2400" b="1" dirty="0" smtClean="0"/>
              <a:t>(</a:t>
            </a:r>
            <a:r>
              <a:rPr lang="ar-IQ" sz="2400" b="1" dirty="0"/>
              <a:t>ب‌)	سوف يلقى مزيداً من الضوء على الفيروسات والجزيئات الصغيرة من البروتين وال </a:t>
            </a:r>
            <a:r>
              <a:rPr lang="en-US" sz="2400" b="1" dirty="0"/>
              <a:t>DNA </a:t>
            </a:r>
            <a:r>
              <a:rPr lang="ar-IQ" sz="2400" b="1" dirty="0"/>
              <a:t>والتي يبدو أنها تمثل نصف الطريق بين المادة الحية والمادة الميتة، وسوف تلقى دراسة الفيروسات مزيداً من الضوء على أداء ال </a:t>
            </a:r>
            <a:r>
              <a:rPr lang="en-US" sz="2400" b="1" dirty="0"/>
              <a:t>DNA </a:t>
            </a:r>
            <a:r>
              <a:rPr lang="ar-IQ" sz="2400" b="1" dirty="0"/>
              <a:t>ومعرفة دوره في الخلايا الحية، وسوف يفتح ذلك الطريق أمام محاربة الامراض التي تسببها الفيروسات. </a:t>
            </a:r>
          </a:p>
          <a:p>
            <a:r>
              <a:rPr lang="ar-IQ" sz="2400" b="1" dirty="0"/>
              <a:t>(ج‌)	لقد نجحت الدراسات التي تمت حول التمثيل الضوئي في كشف الخطوات التي تحدث بها، مما سيؤدي إلى فهم أفضل لكيفية تطور الكائنات العضوية التي تتغذى ذاتياً، كما ستفتح الباب أمام احتمال القيام بعملية التمثيل الضوئي، بدون مساعدة الخلايا الحية، وعندما نتوصل إلى معرفة السر الكامل وراء عملية التمثيل الضوئي، فسوف يمكن الاستغناء عن النباتات الخضراء في تصنيع الغذاء وعندئذ يمكن صنعة في المصنع من الهواء والماء وهذا سيفتح الطريق لإمكانية إنتاج الغذاء الوفير مما يساهم في القضاء على مشكلة الجوع للأبد.</a:t>
            </a:r>
          </a:p>
          <a:p>
            <a:endParaRPr lang="ar-IQ" sz="2400" b="1" dirty="0"/>
          </a:p>
        </p:txBody>
      </p:sp>
    </p:spTree>
    <p:extLst>
      <p:ext uri="{BB962C8B-B14F-4D97-AF65-F5344CB8AC3E}">
        <p14:creationId xmlns:p14="http://schemas.microsoft.com/office/powerpoint/2010/main" val="165828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449451"/>
            <a:ext cx="11329261" cy="5858359"/>
          </a:xfrm>
        </p:spPr>
        <p:txBody>
          <a:bodyPr/>
          <a:lstStyle/>
          <a:p>
            <a:endParaRPr lang="ar-IQ" b="1" dirty="0" smtClean="0"/>
          </a:p>
          <a:p>
            <a:r>
              <a:rPr lang="ar-IQ" b="1" dirty="0" smtClean="0"/>
              <a:t>(</a:t>
            </a:r>
            <a:r>
              <a:rPr lang="ar-IQ" b="1" dirty="0"/>
              <a:t>د)	 تعتبر دراسات السرطان </a:t>
            </a:r>
            <a:r>
              <a:rPr lang="en-US" b="1" dirty="0"/>
              <a:t>Cancer </a:t>
            </a:r>
            <a:r>
              <a:rPr lang="ar-IQ" b="1" dirty="0"/>
              <a:t>من المجالات الهامة للبحوث الطبية ففي عام 1956 طرح أحد العلماء نظرية مؤداها أن الخلايا الطبيعية تصبح خلايا سرطانية عندما تفقد القدرة على التنفس وهو الشكل الهوائي للأكسدة، وسوف تساعد الدراسات المستقبلية حول هذه المشكلة على ألقاء الضوء على كيفية تطوير عملية التنفس وقد يؤدي ذلك إلى علاج السرطان ومن ثم إطالة أمد الحياة، ومن ثم ستساعد كل البحوث على دراسة ماضي الحياة وكذلك حماية مستقبل الإنسان. وتعتبر مشكلة أصل الحياة مشكلة فلسفية أساسية، وفي هذا الإطار، أنقسم الفلاسفة الذين تناولوا هذه المشكلة عبر العصور إلى قسمين رئيسيين وهما:</a:t>
            </a:r>
          </a:p>
          <a:p>
            <a:r>
              <a:rPr lang="ar-IQ" b="1" dirty="0"/>
              <a:t>1ـ 	المثاليون </a:t>
            </a:r>
            <a:r>
              <a:rPr lang="en-US" b="1" dirty="0"/>
              <a:t>Idealists </a:t>
            </a:r>
          </a:p>
          <a:p>
            <a:r>
              <a:rPr lang="en-US" b="1" dirty="0"/>
              <a:t> 2_ </a:t>
            </a:r>
            <a:r>
              <a:rPr lang="ar-IQ" b="1" dirty="0"/>
              <a:t>الماديون </a:t>
            </a:r>
            <a:r>
              <a:rPr lang="en-US" b="1" dirty="0"/>
              <a:t>Materialists</a:t>
            </a:r>
          </a:p>
          <a:p>
            <a:r>
              <a:rPr lang="en-US" b="1" dirty="0"/>
              <a:t> </a:t>
            </a:r>
            <a:r>
              <a:rPr lang="ar-IQ" b="1" dirty="0"/>
              <a:t>ويرى المثاليون وجود كيان فوق الطبيعي لا يمكن أن يصل إليه العلم الامبريقى يسميها أفلاطون الروح ، ويراها رجال الدين أنها بمثابة الشرارة الإلهية أو القدرة الإلهية ، ويرى الماديون أنه يمكن اختزال الحياة إلى المادة ، أي يمكن تفسيرها في ضوء قواعد وقوانين الفيزياء ،</a:t>
            </a:r>
          </a:p>
        </p:txBody>
      </p:sp>
    </p:spTree>
    <p:extLst>
      <p:ext uri="{BB962C8B-B14F-4D97-AF65-F5344CB8AC3E}">
        <p14:creationId xmlns:p14="http://schemas.microsoft.com/office/powerpoint/2010/main" val="3202140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11444" y="511444"/>
            <a:ext cx="11174278" cy="5584556"/>
          </a:xfrm>
        </p:spPr>
        <p:txBody>
          <a:bodyPr/>
          <a:lstStyle/>
          <a:p>
            <a:endParaRPr lang="ar-IQ" dirty="0" smtClean="0"/>
          </a:p>
          <a:p>
            <a:endParaRPr lang="ar-IQ" dirty="0" smtClean="0"/>
          </a:p>
          <a:p>
            <a:r>
              <a:rPr lang="ar-IQ" dirty="0" smtClean="0"/>
              <a:t>وهذه </a:t>
            </a:r>
            <a:r>
              <a:rPr lang="ar-IQ" dirty="0"/>
              <a:t>النظرية أقرب إلى التفسير العلمي الامبريقى ، وفي ذلك أقر الفيلسوف الإغريقي المادي ديموقراط </a:t>
            </a:r>
            <a:r>
              <a:rPr lang="en-US" dirty="0"/>
              <a:t>Democritus (460_ 370 </a:t>
            </a:r>
            <a:r>
              <a:rPr lang="ar-IQ" dirty="0"/>
              <a:t>ق.م ) أن العالم يتكون من عدد غير متناه من الذرات والتي تتحرك بشكل عشوائي في الفراغ ، كما أوضح أرسطو </a:t>
            </a:r>
            <a:r>
              <a:rPr lang="en-US" dirty="0"/>
              <a:t>Aristotle ( 384_ 322 </a:t>
            </a:r>
            <a:r>
              <a:rPr lang="ar-IQ" dirty="0"/>
              <a:t>ق.م ) وزملاؤه أن ذباب النار </a:t>
            </a:r>
            <a:r>
              <a:rPr lang="en-US" dirty="0"/>
              <a:t>Fireflies </a:t>
            </a:r>
            <a:r>
              <a:rPr lang="ar-IQ" dirty="0"/>
              <a:t>انبثق من ندى الصباح وأن العديد من أشكال الحياة الصغيرة قد انبثقت من الطين في قاع الجداول من خلال عملية التولد الذاتي . ومهما يكن من أمر فهناك العديد من النظريات _القديمة والحديثة_ والتي تفسر أصل الحياة وكيفية نشوء الكائنات الحية، وبطبيعة الحال، لم تتطرق هذه النظريات إلى البحث حول سر الحياة، تلك الشعلة القدسية التي تهب الإنسان الحياة، وإنما البحث في ظواهرها وكيف ظهرت.</a:t>
            </a:r>
          </a:p>
          <a:p>
            <a:r>
              <a:rPr lang="ar-IQ" dirty="0"/>
              <a:t>في هذا الفصل سوف نعرض نظرية النفس ونظرية الخلق الخاص، ونظرية بذور الحياة، والنظرية الكيميائية للحياة، ونظرية التوليد الذاتي.</a:t>
            </a:r>
          </a:p>
          <a:p>
            <a:endParaRPr lang="ar-IQ" dirty="0"/>
          </a:p>
        </p:txBody>
      </p:sp>
    </p:spTree>
    <p:extLst>
      <p:ext uri="{BB962C8B-B14F-4D97-AF65-F5344CB8AC3E}">
        <p14:creationId xmlns:p14="http://schemas.microsoft.com/office/powerpoint/2010/main" val="1334299238"/>
      </p:ext>
    </p:extLst>
  </p:cSld>
  <p:clrMapOvr>
    <a:masterClrMapping/>
  </p:clrMapOvr>
</p:sld>
</file>

<file path=ppt/theme/theme1.xml><?xml version="1.0" encoding="utf-8"?>
<a:theme xmlns:a="http://schemas.openxmlformats.org/drawingml/2006/main" name="الأساس">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TM03457444[[fn=أساس]]</Template>
  <TotalTime>58</TotalTime>
  <Words>3634</Words>
  <Application>Microsoft Office PowerPoint</Application>
  <PresentationFormat>ملء الشاشة</PresentationFormat>
  <Paragraphs>69</Paragraphs>
  <Slides>24</Slides>
  <Notes>0</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24</vt:i4>
      </vt:variant>
    </vt:vector>
  </HeadingPairs>
  <TitlesOfParts>
    <vt:vector size="27" baseType="lpstr">
      <vt:lpstr>Corbel</vt:lpstr>
      <vt:lpstr>Tahoma</vt:lpstr>
      <vt:lpstr>الأساس</vt:lpstr>
      <vt:lpstr> المحاضرة السادسة والعشرون: بداية الحياة: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السادسة والعشرون: بداية الحياة: المادة: الانثروبولوجيا الطبيعية أستاذ المادة: د. رباح احمد مهدي </dc:title>
  <dc:creator>F1</dc:creator>
  <cp:lastModifiedBy>F1</cp:lastModifiedBy>
  <cp:revision>30</cp:revision>
  <dcterms:created xsi:type="dcterms:W3CDTF">2018-01-10T13:47:08Z</dcterms:created>
  <dcterms:modified xsi:type="dcterms:W3CDTF">2018-01-10T17:47:27Z</dcterms:modified>
</cp:coreProperties>
</file>