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r">
              <a:defRPr sz="2400" b="0"/>
            </a:lvl1pPr>
          </a:lstStyle>
          <a:p>
            <a:r>
              <a:rPr lang="ar-SA" smtClean="0"/>
              <a:t>انقر لتحرير نمط العنوان الرئيسي</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8C79C5D-2A6F-F04D-97DA-BEF2467B64E4}"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r">
              <a:defRPr sz="4200" b="1"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DFA1846-DA80-1C48-A609-854EA85C59AD}"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ar-SA" smtClean="0"/>
              <a:t>انقر لتحرير نمط العنوان الرئيسي</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ar-SA" smtClean="0"/>
              <a:t>انقر لتحرير أنماط النص الرئيسي</a:t>
            </a:r>
          </a:p>
        </p:txBody>
      </p:sp>
      <p:sp>
        <p:nvSpPr>
          <p:cNvPr id="2" name="Date Placeholder 1"/>
          <p:cNvSpPr>
            <a:spLocks noGrp="1"/>
          </p:cNvSpPr>
          <p:nvPr>
            <p:ph type="dt" sz="half" idx="10"/>
          </p:nvPr>
        </p:nvSpPr>
        <p:spPr/>
        <p:txBody>
          <a:bodyPr/>
          <a:lstStyle/>
          <a:p>
            <a:fld id="{FBF54567-0DE4-3F47-BF90-CB84690072F9}" type="datetimeFigureOut">
              <a:rPr lang="en-US" dirty="0"/>
              <a:pPr/>
              <a:t>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DFA1846-DA80-1C48-A609-854EA85C59AD}"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r">
              <a:defRPr sz="2000" b="1"/>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0DF5E60-9974-AC48-9591-99C2BB44B7CF}"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r">
              <a:defRPr sz="2400" b="0"/>
            </a:lvl1pPr>
          </a:lstStyle>
          <a:p>
            <a:r>
              <a:rPr lang="ar-SA" smtClean="0"/>
              <a:t>انقر لتحرير نمط العنوان الرئيسي</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1/11/2018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r">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1/11/2018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r" defTabSz="457200" rtl="1" eaLnBrk="1" latinLnBrk="0" hangingPunct="1">
        <a:spcBef>
          <a:spcPct val="0"/>
        </a:spcBef>
        <a:buNone/>
        <a:defRPr sz="4000" b="1" kern="1200">
          <a:solidFill>
            <a:srgbClr val="FEFEFE"/>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95981" y="-294466"/>
            <a:ext cx="10572000" cy="4835470"/>
          </a:xfrm>
        </p:spPr>
        <p:txBody>
          <a:bodyPr/>
          <a:lstStyle/>
          <a:p>
            <a:r>
              <a:rPr lang="ar-IQ" b="0" dirty="0"/>
              <a:t>المحاضرة السابعة والعشرون: نظرية البذور أو الجراثيم الكونية  ونظريات اخرى:</a:t>
            </a:r>
            <a:br>
              <a:rPr lang="ar-IQ" b="0" dirty="0"/>
            </a:br>
            <a:r>
              <a:rPr lang="ar-IQ" b="0" dirty="0"/>
              <a:t>المادة: الانثروبولوجيا الطبيعية</a:t>
            </a:r>
            <a:br>
              <a:rPr lang="ar-IQ" b="0" dirty="0"/>
            </a:br>
            <a:r>
              <a:rPr lang="ar-IQ" b="0" dirty="0"/>
              <a:t>أستاذ المادة: د. رباح احمد مهدي </a:t>
            </a:r>
          </a:p>
        </p:txBody>
      </p:sp>
    </p:spTree>
    <p:extLst>
      <p:ext uri="{BB962C8B-B14F-4D97-AF65-F5344CB8AC3E}">
        <p14:creationId xmlns:p14="http://schemas.microsoft.com/office/powerpoint/2010/main" val="911131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170481"/>
            <a:ext cx="11747716" cy="6462794"/>
          </a:xfrm>
        </p:spPr>
        <p:txBody>
          <a:bodyPr>
            <a:normAutofit/>
          </a:bodyPr>
          <a:lstStyle/>
          <a:p>
            <a:r>
              <a:rPr lang="ar-IQ" sz="2000" dirty="0"/>
              <a:t>(د) 	لما كان الرأي السائد أن الأرض _ مثل الأجرام السماوية _ قد انفصلت عن الشمس وظلت منصهرة أزمانا طويلة ودرجة حرارتها مرتفعة تقدر بالآلاف، فأن المادة الحية (البروتوبلازم)، لا يمكن أن تكون قد لبثت كل هذه العصور محتفظة بصورتها، ومن ثم فالحياة _ في هذا الوضع _ ليست أبدية أزلية.</a:t>
            </a:r>
          </a:p>
          <a:p>
            <a:r>
              <a:rPr lang="ar-IQ" sz="2000" dirty="0"/>
              <a:t>(هـ) 	إن المادة الزلالية التي تولدت منها الحياة لم تحدث لم تحدث في الأرض إلا بعد أن هبطت درجة حرارتها عن درجة الغليان.</a:t>
            </a:r>
          </a:p>
          <a:p>
            <a:r>
              <a:rPr lang="ar-IQ" sz="2000" dirty="0"/>
              <a:t>(و) 	إن التراكيب الكيمياوية التي تكونت منها المادة الزلالية التي حدثت فيها الحياة تدرجت في النشوء والتركيب بحسب الحالة التي كانت الأرض عليها خلال الأزمان الأولى حتى بلغت مرتبة البروتوبلازم.</a:t>
            </a:r>
          </a:p>
          <a:p>
            <a:r>
              <a:rPr lang="ar-IQ" sz="2000" dirty="0"/>
              <a:t>(ز) 	إن الكائنات ذات الخلية الواحدة: هي أول الكائنات العضوية الحية تكويناً، وكانت في البداية مختلطة الصورة والتركيب ثم أخذت في الارتقاء.</a:t>
            </a:r>
          </a:p>
          <a:p>
            <a:r>
              <a:rPr lang="ar-IQ" sz="2000" dirty="0"/>
              <a:t>وقد أحدثت هذه النظرية ذات الطابع (المادي) أو المظهر والأصل المادي للحياة، صدمة كبيرة في ذلك الوقت وبخاصة بين رجال الدين المسيح في أوربا، فكيف يتقبلون فكرة التولد الذاتي لحياة جديدة من مادة غير حية، في الوقت الذي يؤمنون فيه بأن الأسلاف الأولى لكل الأنواع الحية الآن قد خلقت مستقلة منذ بداية الخلق؟ وفي هذا الصدد، حاولت العديد من الآراء التوفيق بين تلك الحقائق وبين التعاليم الدينية المقدسة عن الخلق، ومن أمثلة من تناولوا هذه القضية العالم    أوجستين </a:t>
            </a:r>
            <a:r>
              <a:rPr lang="en-US" sz="2000" dirty="0"/>
              <a:t>Augustine </a:t>
            </a:r>
            <a:r>
              <a:rPr lang="ar-IQ" sz="2000" dirty="0"/>
              <a:t>الذي زعم أن الله قد قدره للحياة أن تتجدد إما عن طريق الولادة العادية أو بشكل مستقل من المواد المناسبة لها.</a:t>
            </a:r>
          </a:p>
        </p:txBody>
      </p:sp>
    </p:spTree>
    <p:extLst>
      <p:ext uri="{BB962C8B-B14F-4D97-AF65-F5344CB8AC3E}">
        <p14:creationId xmlns:p14="http://schemas.microsoft.com/office/powerpoint/2010/main" val="1222639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123987"/>
            <a:ext cx="11871702" cy="6509288"/>
          </a:xfrm>
        </p:spPr>
        <p:txBody>
          <a:bodyPr>
            <a:normAutofit/>
          </a:bodyPr>
          <a:lstStyle/>
          <a:p>
            <a:r>
              <a:rPr lang="ar-IQ" sz="2400" b="1" dirty="0"/>
              <a:t>وفيما بين ظلام فلسفات العصور الوسطى ونور العلم الحديث، أيد كثير من المفكرين مذهب التولد الذاتي وأضافوا إليه العديد من النظريات الموضحة له ومن أمثلتهم ديكارت </a:t>
            </a:r>
            <a:r>
              <a:rPr lang="en-US" sz="2400" b="1" dirty="0"/>
              <a:t>Descartes </a:t>
            </a:r>
            <a:r>
              <a:rPr lang="ar-IQ" sz="2400" b="1" dirty="0"/>
              <a:t>ونيوتن </a:t>
            </a:r>
            <a:r>
              <a:rPr lang="en-US" sz="2400" b="1" dirty="0"/>
              <a:t>Neuton. </a:t>
            </a:r>
            <a:r>
              <a:rPr lang="ar-IQ" sz="2400" b="1" dirty="0"/>
              <a:t>فقد أوضح ديكارت أن التولد الذاتي يعتبر عملية طبيعية صرفه، تحدث دون تدخل أية قوى ميتافيزيقية، وذلك كلما كانت الظروف المادية مواتية لذلك. وقامت معركة علمية تجاه نظرية التولد الذاتي بين مؤيد ومعارض استمرت حوالي مائتي عام. فالبعض يرى أن الجراثيم تنتج من المادة الميتة والبعض الآخر يرى أن الجراثيم تنمو من جراثيم أخرى سقطت من الهواء وأنها لن تتكون طالما ظلت المادة العضوية بعيدة عن الهواء.  وقد بدأت ردود الفعل المعارضة لهذه النظرية _ بطريقة علمية _ في إيطاليا ، ففي عام 1668 قام الشاعر والطبيب الايطالي ريدي </a:t>
            </a:r>
            <a:r>
              <a:rPr lang="en-US" sz="2400" b="1" dirty="0"/>
              <a:t>Redi </a:t>
            </a:r>
            <a:r>
              <a:rPr lang="ar-IQ" sz="2400" b="1" dirty="0"/>
              <a:t>بتجارب لمعرفة أسباب ظهور الكائنات الحية من تلك الميتة ، فقد لاحظ أن الذباب لا يتولد داخل اللحم فحسب ، بل أن اللحم يجذب إليه الذباب أيضاً من الخارج ، ومن ثم أدرك وجود علاقة بين الذباب الذي ينجذب إلى اللحم وبين الذباب الذي يتولد فيه ، وذلك بأن ترك عينات من اللحم العفن داخل أوعية صغيرة ذات فتحات واسعة ،</a:t>
            </a:r>
          </a:p>
        </p:txBody>
      </p:sp>
    </p:spTree>
    <p:extLst>
      <p:ext uri="{BB962C8B-B14F-4D97-AF65-F5344CB8AC3E}">
        <p14:creationId xmlns:p14="http://schemas.microsoft.com/office/powerpoint/2010/main" val="630906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139485"/>
            <a:ext cx="11809708" cy="6447295"/>
          </a:xfrm>
        </p:spPr>
        <p:txBody>
          <a:bodyPr>
            <a:normAutofit/>
          </a:bodyPr>
          <a:lstStyle/>
          <a:p>
            <a:r>
              <a:rPr lang="ar-IQ" sz="2400" b="1" dirty="0"/>
              <a:t>ثم ترك بعض هذه الأوعية عارية بدون غطاء ، وغطى البعض الآخر بقطع من الشاش فوجد بعد قليل أن الذباب انجذب نحو جميع العينات ثم استقر على المكشوفة منها ، كما وجد أن اليرقات تكونت فعلا في القطع المتحللة التي وقف عليها الذباب ولكنها لم تظهر على القطع المغطاة بالشاش والتي لم تلمسها أرجل الذباب على الإطلاق بالرغم من أنها تحللت بنفس السرعة ونفذت منها الرائحة الكريهة بنفس القوة التي نفذت من اللحم غير المغطى ، فتبين من ذلك أن اليرقات وكذا الذباب الذي ظهر بعد ذلك لم تنتج كلها إلا من ( البيض ) الذي وضعه الذباب عليها أي أنها نشأت من البيض تماما كما يحدث بالنسبة للتماسيح والثعابين ولكن مع فارق واحد هو أن بيض الذباب كان صغيراً جداً لا يمكن مشاهدته . وفي عام 1767 قام العالم الايطالي لازازو سبالانزاني بتجربة أخرى ، حيث لم يكتف بغلي الحساء لضمان عدم وجود كائنات حية به ، بل قام بسد عنق الزجاجة التي تحتوي عليه سداً محكماً وتبين أن الحساء المغلي لم ينتج أي نوع من أنواع الإحياء بسبب عدم وصول الهواء إلى الزجاجة ، </a:t>
            </a:r>
          </a:p>
        </p:txBody>
      </p:sp>
    </p:spTree>
    <p:extLst>
      <p:ext uri="{BB962C8B-B14F-4D97-AF65-F5344CB8AC3E}">
        <p14:creationId xmlns:p14="http://schemas.microsoft.com/office/powerpoint/2010/main" val="1137242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278969"/>
            <a:ext cx="11747715" cy="6230319"/>
          </a:xfrm>
        </p:spPr>
        <p:txBody>
          <a:bodyPr>
            <a:normAutofit/>
          </a:bodyPr>
          <a:lstStyle/>
          <a:p>
            <a:r>
              <a:rPr lang="ar-IQ" sz="2400" dirty="0"/>
              <a:t>ومن ثم حقق نفس الغرض الذي حققته قطعة الشاش التي غطى بها ريدي قطعة اللحم ليحول بينها وبين الذباب ، ومن ثم تبين له أن هناك مخلوقات مجهرية تحوم حولنا في الهواء باستمرار وهي أصغر من بعض الذباب حجماً ويصعب رؤيتها بالعين المجردة ، وهذه المخلوقات تسقط في الحساء إذا ترك معرضا للهواء وتتكاثر فيه بسرعة ، ولكن اذا حيل بينها وبين الحساء فلن يتولد فيه أي نوع من أنواع الأحياء على الإطلاق.</a:t>
            </a:r>
          </a:p>
          <a:p>
            <a:r>
              <a:rPr lang="ar-IQ" sz="2400" dirty="0"/>
              <a:t>وفي عام 1836 تقدم البحث في هذا المجال خطوة أخرى على يد العالم الألماني (تيودور شفان ) حيث أوضح أنه من الممكن أن يبقى الحساء معقما حتى ولو تعرض للهواء وذلك بتسخين الهواء قبل مروره على الحساء للتخلص مما عساه أن يكون موجودا به من الكائنات الدقيقة ، ولكن تم الاعتراض على ذلك بأن الحرارة لم تقتل الأجسام الحية فقط ، بل قتلت أيضا شيئا آخر في الهواء هو ( المبدأ الحيوي ) وأن التسخين يقضي على هذا المبدأ الحيوي ويفسده قبل وصوله إلى الحساء وأنه إذا حيل بين هذا المبدأ الحيوي وبين الوصول إلى الحساء كان من المستحيل أن نجد جسما حيا .</a:t>
            </a:r>
          </a:p>
        </p:txBody>
      </p:sp>
    </p:spTree>
    <p:extLst>
      <p:ext uri="{BB962C8B-B14F-4D97-AF65-F5344CB8AC3E}">
        <p14:creationId xmlns:p14="http://schemas.microsoft.com/office/powerpoint/2010/main" val="4256409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216977"/>
            <a:ext cx="12006020" cy="6338806"/>
          </a:xfrm>
        </p:spPr>
        <p:txBody>
          <a:bodyPr>
            <a:noAutofit/>
          </a:bodyPr>
          <a:lstStyle/>
          <a:p>
            <a:r>
              <a:rPr lang="ar-IQ" sz="2000" b="1" dirty="0"/>
              <a:t>. وفي عام 1860 قضى الكيميائي الفرنسي لويس باستير على مبدأ التولد الذاتي ، فقد أكد أن الأنواع المجهرية من الكائنات الحية ( الكائنات الدقيقة مثل البروتوزوا والخميرة والبكتيريا ) هي السبب في حدوث الأمراض التي يصاب بها الإنسان والحيوان وهي السبب في ظهور تعفن المواد العضوية ولا ثبات ذلك قام بغلي مرق اللحم _ الحساء _ حتى أصبح معقما ثم وضعه في إناء ذي عنق طويل منحن إلى أسفل ثم إلى أعلى على شكل حرف </a:t>
            </a:r>
            <a:r>
              <a:rPr lang="en-US" sz="2000" b="1" dirty="0"/>
              <a:t>S ، </a:t>
            </a:r>
            <a:r>
              <a:rPr lang="ar-IQ" sz="2000" b="1" dirty="0"/>
              <a:t>وفي الوقت نفسه لم يسد الإناء أو يلحمه ، بل ترك المرق معرضاً للهواء من الدخول في الإناء بدون عائق ولامس المرق .. وهنا قال باستير: أذا كان حقاً أن الهواء يحمل (المبدأ الحيوي) إذن فسيدخل الإناء، أما ذرات التراب والأجسام الدقيقة المجهرية فلن تستطيع التسرب إلى داخل الإناء، بل ستستقر في قاع العنق المنحني قبل الوصول إلى السائل. </a:t>
            </a:r>
          </a:p>
          <a:p>
            <a:r>
              <a:rPr lang="ar-IQ" sz="2000" b="1" dirty="0"/>
              <a:t>والنتيجة أنه لم يتعفن المرق ولم تتكاثر البكتيريا فيه ولم تظهر فيه أي علامة من علامات الحياة، ولكن عندما حطم باستير عنق الإناء الذي يشبه عنق البجعة وسمح لذرات التراب والأجسام الأخرى بالدخول والوصول إلى المرق حدث التعفن وظهرت في المرق آثار الحياة. والنتيجة من كل ذلك أن باستير أوضح أن الكائنات الحية المجهرية موجودة في الغبار وعلى الأيدي والأسطح المختلفة وفي الهواء وأنها هي التي تقوم بتلويث المحلول الغذائي، وبهذا أمكنه اختراع طريقة (تعقيم) اللبن سميت باسمه (البسترة)، ومن ثم فأصل الحياة والكائنات الحية لم يكن في الهواء وإنما هي المخلوقات المجهرية الدقيقة التي لا يمكن رؤيتها بالعين المجردة والتي ستظل خامدة ما لم يتح لها فرصة دخول المواد غير العضوية. </a:t>
            </a:r>
          </a:p>
        </p:txBody>
      </p:sp>
    </p:spTree>
    <p:extLst>
      <p:ext uri="{BB962C8B-B14F-4D97-AF65-F5344CB8AC3E}">
        <p14:creationId xmlns:p14="http://schemas.microsoft.com/office/powerpoint/2010/main" val="4106644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7" y="201478"/>
            <a:ext cx="11716719" cy="6292311"/>
          </a:xfrm>
        </p:spPr>
        <p:txBody>
          <a:bodyPr>
            <a:normAutofit/>
          </a:bodyPr>
          <a:lstStyle/>
          <a:p>
            <a:r>
              <a:rPr lang="ar-IQ" sz="2400" b="1" dirty="0"/>
              <a:t>. وهكذا، </a:t>
            </a:r>
            <a:r>
              <a:rPr lang="ar-IQ" sz="2400" b="1" dirty="0" err="1"/>
              <a:t>تض</a:t>
            </a:r>
            <a:r>
              <a:rPr lang="ar-IQ" sz="2400" b="1" dirty="0"/>
              <a:t> افرت جهود العلماء والمكتشفات العلمية الحديثة والاعتماد على التجارب طريقا للوصول إلى الحقيقة، كل ذلك عمل على هدم تلك النظرية. ومن ناحية أخرى، نجد أن إثبات التولد الذاتي أو نفيه لا يترتب عليه مطلقا القول بإنكار (علة أولى) لأننا لو فرضنا أن الحياة نشأت عن اختلاط بعض العناصر الأولية مقرونة بهيئات أخرى، فإن ذلك لا يستوجب نفي تلك القوة المدبرة التي استطاعت بواسطتها تلك العناصر الدوران في سلسلة من التغيرات والتطورات حتى بلغت حدا عنده انبثت فيها الحياة، تلك السلسلة الدورية التي لا يمكن إيضاحها بأية طريقة كيمياوية أو آلية.</a:t>
            </a:r>
          </a:p>
        </p:txBody>
      </p:sp>
    </p:spTree>
    <p:extLst>
      <p:ext uri="{BB962C8B-B14F-4D97-AF65-F5344CB8AC3E}">
        <p14:creationId xmlns:p14="http://schemas.microsoft.com/office/powerpoint/2010/main" val="3079195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232476"/>
            <a:ext cx="11825207" cy="6261314"/>
          </a:xfrm>
        </p:spPr>
        <p:txBody>
          <a:bodyPr>
            <a:normAutofit/>
          </a:bodyPr>
          <a:lstStyle/>
          <a:p>
            <a:r>
              <a:rPr lang="ar-IQ" sz="2400" b="1" dirty="0"/>
              <a:t> النظرية الكيميائية:</a:t>
            </a:r>
          </a:p>
          <a:p>
            <a:r>
              <a:rPr lang="ar-IQ" sz="2400" b="1" dirty="0"/>
              <a:t>وهي تسمى أحيانا بنظرية الضباب </a:t>
            </a:r>
            <a:r>
              <a:rPr lang="en-US" sz="2400" b="1" dirty="0"/>
              <a:t>Soup theory </a:t>
            </a:r>
            <a:r>
              <a:rPr lang="ar-IQ" sz="2400" b="1" dirty="0"/>
              <a:t>وظهرت كرد فعل تجاه نظرية التولد الذاتي، وكان البيولوجي ج. ب. س هالدين </a:t>
            </a:r>
            <a:r>
              <a:rPr lang="en-US" sz="2400" b="1" dirty="0"/>
              <a:t>J. B. S. Haldane </a:t>
            </a:r>
            <a:r>
              <a:rPr lang="ar-IQ" sz="2400" b="1" dirty="0"/>
              <a:t>وعالم الكيمياء الحيوية الروسي أ. أوبارين </a:t>
            </a:r>
            <a:r>
              <a:rPr lang="en-US" sz="2400" b="1" dirty="0"/>
              <a:t>A. I. oparin، </a:t>
            </a:r>
            <a:r>
              <a:rPr lang="ar-IQ" sz="2400" b="1" dirty="0"/>
              <a:t>أول من أقرا بأن للحياة أصل كيمائي غير عضوي وأوضحا أن الحياة الأولى قد أنبعت من المادة غير العضوية في ظروف موغلة في القدم منذ بداية نشأة الأرض. ويرى الباحثان أن النظام الكيمائي البدائي كان مزيجا من الغازات غير العضوية البسيطة تتمثل في الهيدروجين الجزيئي والميثان والأمونيا والماء. وهذه الجزيئات التي تصطدم ببعضها البعض لا يمكن أن تشكل جزيئات عضوية معقدة، ولذلك فإن الأشعة فوق البنفسجية المشتقة من الشمس قامت بتجزئة هذه الجزيئات غير العضوية إلى أجزاء مشبعة بالطاقة، وهذه بدورها تفاعلت لكي تشكل جريئات سابقة على الصورة البيولوجية، وكانت ظروف الحياة الأرضية الأولى مواتية لإتمام هذه العملية بصورة تختلف عن الظروف الحالية للأرض. ففي الظروف الراهنة للأرض، نجد أن معظم الضوء المشتمل على الأشعة فوق البنفسجية مغطى بطبقة الأوزون </a:t>
            </a:r>
            <a:r>
              <a:rPr lang="en-US" sz="2400" b="1" dirty="0"/>
              <a:t>Ozone </a:t>
            </a:r>
            <a:r>
              <a:rPr lang="ar-IQ" sz="2400" b="1" dirty="0"/>
              <a:t>في طبقات الجو العليا، وبالتالي فإن هناك إشعاع متجدد الطاقة يصل إلى سطح الأرض ألان.</a:t>
            </a:r>
          </a:p>
        </p:txBody>
      </p:sp>
    </p:spTree>
    <p:extLst>
      <p:ext uri="{BB962C8B-B14F-4D97-AF65-F5344CB8AC3E}">
        <p14:creationId xmlns:p14="http://schemas.microsoft.com/office/powerpoint/2010/main" val="1871527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232475"/>
            <a:ext cx="11809709" cy="6354305"/>
          </a:xfrm>
        </p:spPr>
        <p:txBody>
          <a:bodyPr>
            <a:normAutofit/>
          </a:bodyPr>
          <a:lstStyle/>
          <a:p>
            <a:r>
              <a:rPr lang="ar-IQ" b="1" dirty="0"/>
              <a:t>وعلاوة على ذلك فإن التركيب الكيمائي للغلاف الجوي الآن يؤدي إلى حدوث تأكسد ومما يبرهن على ذلك قدرته على إحداث الصدأ في الحديد، ومن ثم نجد أن الخاصية المؤكسدة تعتبر غير مواتية لبقاء أو استمرار الجزيئات العضوية المعقدة. ومن ناحية أخرى، كان الغلاف الجوي البدائي على الأرض مختزلا </a:t>
            </a:r>
            <a:r>
              <a:rPr lang="en-US" b="1" dirty="0"/>
              <a:t>Reducing </a:t>
            </a:r>
            <a:r>
              <a:rPr lang="ar-IQ" b="1" dirty="0"/>
              <a:t>أكثر منه مؤكسدا </a:t>
            </a:r>
            <a:r>
              <a:rPr lang="en-US" b="1" dirty="0"/>
              <a:t>Oxidizing، </a:t>
            </a:r>
            <a:r>
              <a:rPr lang="ar-IQ" b="1" dirty="0"/>
              <a:t>وبمعنى آخر فإن الغلاف الجوي كأن أكثر ميلا لإزالة الأكسجين وليس إضافته ومن ثم كانت نسبة الهيدروجين الجزيئي في الغلاف الجوي حينذاك كبيرة مع وجود كميات أقل من الماء والميثان والأمونيا. وقد ظهرت العديد من الآراء المؤيدة لهذه النظرية، فقد أعلن اللورد كلفن أنه لا يمكن للمادة غير الحية أن تدب فيها الحياة إلا إذا وقعت تحت تأثير مادة كانت حية سلفاً وتعتبر شواهد التطور العضوي من أدق الروابط بين عالم الحياة واللاحياة، وترجع الخطوة الكبرى نحو توحيد النظرة بالنسبة للحياة واللاحياة إلى عام 1828 عندما نجح الكيميائي الألماني فولر </a:t>
            </a:r>
            <a:r>
              <a:rPr lang="en-US" b="1" dirty="0"/>
              <a:t>Vohlor </a:t>
            </a:r>
            <a:r>
              <a:rPr lang="ar-IQ" b="1" dirty="0"/>
              <a:t>في تركيب مادة (البولينا) في المعمل. وقبل ذلك كان العلماء في حيرة من أمر تلك المركبات الكيميائية التي يجدونها في أجسام الكائنات الحية ومستخرجاتها. وساد الاعتقاد بأن المركبات العضوية لا يمكن تركيبها في المعمل فهي تعتمد على تأثير جوهر حيوي في أجسام الكائنات الحية مثل الحياة تماماً التي تحتوي على ذلك الشيء المبهم ...... ولكن اكتشاف فولر فتح الطريق لتركيب كل سلسلة المركبات العضوية للكربون ومركباته المعقدة الأخرى. ومن التجارب المعملية الأخرى التي تم القيام بها لا ثبات صحة هذه النظرية، ما أوضحه العالم الكيميائي الأمريكي ستانلي ميللر </a:t>
            </a:r>
            <a:r>
              <a:rPr lang="en-US" b="1" dirty="0"/>
              <a:t>Stanley Miller </a:t>
            </a:r>
            <a:r>
              <a:rPr lang="ar-IQ" b="1" dirty="0"/>
              <a:t>من أن النواتج الكبرى من الأحماض الأمينية يمكن إن تتكون من خلال انتشار مزيج من الهيدروجين الجزيئي والميثان والأمونيا باستمرار لمدة أسبوع. كما استخلص الكيميائي السيلاني بونامبيروما </a:t>
            </a:r>
            <a:r>
              <a:rPr lang="en-US" b="1" dirty="0"/>
              <a:t>Ponnamperuma </a:t>
            </a:r>
            <a:r>
              <a:rPr lang="ar-IQ" b="1" dirty="0"/>
              <a:t>وزملاء آثار لبعض المكونات الخاصة بالأحماض النووية بعد انتشار أو إشعاع مزيجا من المواد سالفة الذكر، كما استطاع آخرون إنتاج كميات صغيرة من السكريات من خلال تجارب أخرى.</a:t>
            </a:r>
          </a:p>
          <a:p>
            <a:endParaRPr lang="ar-IQ" dirty="0"/>
          </a:p>
        </p:txBody>
      </p:sp>
    </p:spTree>
    <p:extLst>
      <p:ext uri="{BB962C8B-B14F-4D97-AF65-F5344CB8AC3E}">
        <p14:creationId xmlns:p14="http://schemas.microsoft.com/office/powerpoint/2010/main" val="3874780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18712" y="945397"/>
            <a:ext cx="10554574" cy="5656881"/>
          </a:xfrm>
        </p:spPr>
        <p:txBody>
          <a:bodyPr>
            <a:normAutofit lnSpcReduction="10000"/>
          </a:bodyPr>
          <a:lstStyle/>
          <a:p>
            <a:r>
              <a:rPr lang="ar-IQ" sz="2600" b="1" dirty="0"/>
              <a:t>وعلى الرغم من أن كل هذه التجارب تشكل انتصارات للكيمياء الحيوية التجريبية، إلا أنها لا تعتبر دليلاً على صحة نظرية الضباب التي وضعها كل من هالدين وأوبارين. فقد أخفقت هذه النظرية في الإجابة على العديد من التساؤلات ومنها مثلا مدى التأكد من وجود غلاف جوي يسود فيه الهيدروجين، وهل يمكن للإشعاع المليء بالطاقة أن يعطي نواتج كافية من كل المواد البيوكيميائية؟ ولماذا يتم استخدام القليل من الوحدات الجزيئية في البيولوجيا بينما يتم استخدام الكثير من المواد الكيميائية لتكوين السحب الصناعية؟ ... وعموما، فمن المشكوك فيه ألان _ من الناحية العلمية _ أن الظروف التي تم خلقها في المعامل ألان تشبه تلك التي كانت موجودة على الأرض البدائية أو حدثت لفترات طويلة وعلى امتداد مناطق عديدة من سطح الكرة الأرضية لإحداث تركيزات محلية كبيرة من المواد الكيماوية الحيوية المطلوبة لبدء الحياة. وكل هذه الظروف مهدت الطريق إلى ظهور نظرية التطور والارتقاء.</a:t>
            </a:r>
          </a:p>
          <a:p>
            <a:endParaRPr lang="ar-IQ" dirty="0"/>
          </a:p>
        </p:txBody>
      </p:sp>
    </p:spTree>
    <p:extLst>
      <p:ext uri="{BB962C8B-B14F-4D97-AF65-F5344CB8AC3E}">
        <p14:creationId xmlns:p14="http://schemas.microsoft.com/office/powerpoint/2010/main" val="1051380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78969"/>
            <a:ext cx="11732217" cy="6354306"/>
          </a:xfrm>
        </p:spPr>
        <p:txBody>
          <a:bodyPr>
            <a:normAutofit/>
          </a:bodyPr>
          <a:lstStyle/>
          <a:p>
            <a:r>
              <a:rPr lang="ar-IQ" sz="2800" b="1" dirty="0"/>
              <a:t>وهي تسمى بعدة أسماء، منها: بذور الحياة أو البذور الكونية أو الجراثيم الكونية أو الحياة الكونية أو الجوهر الكوني للحياة. وهذه النظرية تعتبر امتدادا للفكرة الإغريقية عن الحياة كجوهر كوني موجود في هيئة بذور ذرية مختلطة مع مادة الجماد، وتسمى النظريات المختلقة عن بذور الحياة المنبثة خلال الكون بمصطلح (بانسبرميا) (الجرثومة الكونية).  وهناك العديد من الأنصار لهذه النظرية ومنهم: و (بريار) </a:t>
            </a:r>
            <a:r>
              <a:rPr lang="en-US" sz="2800" b="1" dirty="0"/>
              <a:t>Prayer </a:t>
            </a:r>
            <a:r>
              <a:rPr lang="ar-IQ" sz="2800" b="1" dirty="0"/>
              <a:t>ففي عام 1880 أوضح أن الحياة لا تنبثق إلا من حياة أخرى، وأنها _ أي الحياة _ كانت موجودة على الأرض منذ بداية تكونها حتى عندما كانت الكواكب الأخرى في حالة انصهار، ثم أوضح بعد ذلك أن الأرض المنصهرة نفسها كانت كائنا حيا ضخما، ولما تحولت إلى الحالة الصلبة ظل (جوهر الحياة) في الجزء السائل منها ثم تسرب آخر الأمر إلى البحار والهواء حتى دخل في تركيب المركبات المعقدة التي تشكل المادة الحية الآن. </a:t>
            </a:r>
          </a:p>
        </p:txBody>
      </p:sp>
    </p:spTree>
    <p:extLst>
      <p:ext uri="{BB962C8B-B14F-4D97-AF65-F5344CB8AC3E}">
        <p14:creationId xmlns:p14="http://schemas.microsoft.com/office/powerpoint/2010/main" val="2275733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01478"/>
            <a:ext cx="11747716" cy="6385301"/>
          </a:xfrm>
        </p:spPr>
        <p:txBody>
          <a:bodyPr>
            <a:normAutofit/>
          </a:bodyPr>
          <a:lstStyle/>
          <a:p>
            <a:r>
              <a:rPr lang="ar-IQ" sz="2000" b="1" dirty="0"/>
              <a:t>وكانت فكرة الجرثومة الكونية متداخلة تداخلاً قوياً مع نظرية التولد الذاتي، ولما تعرضت الأخيرة للنقد والى صعوبة انبثاق المادة الحية من المادة غير الحية توصل الباحثون إلى بديل مؤداه أن الحياة إما نشأت على الأرض من خلال الخلق الخاص في الماضي البعيد، وإما أنها جاءت أليها من جوهر للحياة منتشر في أرجاء الكون. وهنا نشأت فكرة الكوزموزوا. (الحياة الكونية) والتي ترى أن الفضاء مليء بجراثيم الحياة المتغلغلة في أرجائه والتي غزت الأرض وغيرها من الكواكب المسكونة، ولكن هذه النظرية انحرفت بالموضوع الرئيسي، إذ انتقلت بمسألة أصل الحياة من الأرض ذات التاريخ الجيولوجي المعروف إلى مكان وزمان آخرين مجهولين. ومن ناحية أخرى، فقد أوضح (هيرمان أبيرهارد ريختر _ وهو أحد أنصار هذه النظرية، إن الفراغ الذي نراه مملوءا بجراثيم الصور الحية كالجواهر الفريدة التي تتكون منها المادة الصماء، كلاهما في تجدد مستمر ولا يتولاهما العدم وبنى قاعدته في أصل الحياة على أن كل حي أبدى ولا يتولد إلا من خلية. وقد أوضح ريختر _ وهو طبيب ألماني _ أن قطع الحديد والحجارة التي تدخل الغلاف الجوي للأرض من حين لأخر، في صورة النيازك، لا تسقط جميعا على الأرض فبعض النيازك لابد أن تلاقي هذا الغلاف الجوي في زوايا غير مباشرة، فتنفذ في الهواء لمسافة قصيرة لتخرج مرة أخرى بعيدا عن الأرض، وهذه النيازك ستلتقط بعض الخلايا الحية من الجو فتحملها خارجا إلى الفضاء إلى حيث يقدر لها أن تسقط. ومن ثم فان هذه النظرية ادعت هبوط الحياة على الأرض من عوالم أخرى فإذا كان الحيز أو الفضاء المحيط بالأرض مليء بالجزيئات الأولية، فمن البديهي أصل الحياة على الأرض قد جاءت من خلال تجزئة المواد الحيوية الأولية التي كانت موجودة سلفا.</a:t>
            </a:r>
          </a:p>
        </p:txBody>
      </p:sp>
    </p:spTree>
    <p:extLst>
      <p:ext uri="{BB962C8B-B14F-4D97-AF65-F5344CB8AC3E}">
        <p14:creationId xmlns:p14="http://schemas.microsoft.com/office/powerpoint/2010/main" val="2054854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7" y="170481"/>
            <a:ext cx="11840705" cy="6478292"/>
          </a:xfrm>
        </p:spPr>
        <p:txBody>
          <a:bodyPr>
            <a:normAutofit/>
          </a:bodyPr>
          <a:lstStyle/>
          <a:p>
            <a:r>
              <a:rPr lang="ar-IQ" sz="2400" b="1" dirty="0"/>
              <a:t>ويرى البعض أن الكائنات العضوية التي كانت موجودة بين النجوم قد تم تدميرها في مرحلة تكون الأرض، وفي الوقت ذاته ثبت علمياً إن المذنبات </a:t>
            </a:r>
            <a:r>
              <a:rPr lang="en-US" sz="2400" b="1" dirty="0"/>
              <a:t>Comets </a:t>
            </a:r>
            <a:r>
              <a:rPr lang="ar-IQ" sz="2400" b="1" dirty="0"/>
              <a:t>تحمل مركبات عضوية، كما أن بعض النيازك </a:t>
            </a:r>
            <a:r>
              <a:rPr lang="en-US" sz="2400" b="1" dirty="0"/>
              <a:t>Meteorites) </a:t>
            </a:r>
            <a:r>
              <a:rPr lang="ar-IQ" sz="2400" b="1" dirty="0"/>
              <a:t>تجلب هذه الجزيئات إلى الأرض. وقد تطورت أشكال الحياة البدائية فوق سطح المذنبات وذلك نتيجة الحرارة التي انطلقت من عمق ما أسفل سطح المذنبات، كما أدت الحرارة إلى صهر بعض الثلوج الموجودة أسفلها، وقد نتجت هذه الحرارة عن التفاعلات الكيماوية بين الجزيئات العضوية. وبعد انصهار الجليد ، حدثت عدة تفاعلات كيميائية بين الجزيئات العضوية والماء السائل مما أدى إلى توليد الحرارة أيضاً ، وقد ساعدت الطبقات الموجودة على السطح على منع فقدان الحرارة مما مهد الظروف المواتية لظهور الحياة ، كما أن الجزيئات الحيوية الأولية بما في ذلك السكريات المعقدة والأحماض الأمينية والأبنية الجزيئية للأحماض الأمينية ، كلها وجدت داخل الثلج المنصهر ، ولما كان تركيز هذه المواد أعلى في هذا المزيج عنه في أي مكان آخر على الأرض ، لذلك فمن المحتمل أن هذا المزيج كان يشتمل على جزيئات الحياة الأساسية ، وقد ظهرت بعض الكائنات مثل البكتريا والطحالب الخضراء والزرقاء على الأرض منذ حوالي (3 ) بليون عام ويمكن القول أن ظهور الحياة الأرضية قد حدث منذ أربعة بلايين عام عندما وصل المذنب الحامل للحياة .</a:t>
            </a:r>
          </a:p>
        </p:txBody>
      </p:sp>
    </p:spTree>
    <p:extLst>
      <p:ext uri="{BB962C8B-B14F-4D97-AF65-F5344CB8AC3E}">
        <p14:creationId xmlns:p14="http://schemas.microsoft.com/office/powerpoint/2010/main" val="2014262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170481"/>
            <a:ext cx="11856203" cy="6493790"/>
          </a:xfrm>
        </p:spPr>
        <p:txBody>
          <a:bodyPr>
            <a:normAutofit/>
          </a:bodyPr>
          <a:lstStyle/>
          <a:p>
            <a:r>
              <a:rPr lang="ar-IQ" sz="2800" b="1" dirty="0"/>
              <a:t>وعموما يرجع الفضل إلى الكيميائي السويدي سفانت أرهينيوس </a:t>
            </a:r>
            <a:r>
              <a:rPr lang="en-US" sz="2800" b="1" dirty="0"/>
              <a:t>Savant Arrhenius </a:t>
            </a:r>
            <a:r>
              <a:rPr lang="ar-IQ" sz="2800" b="1" dirty="0"/>
              <a:t>في بلورة هذه النظرية. فبعد أن ثارت عاصفة ترفض فكرة انتقال الحياة من الكون إلى الأرض فوق أحجار الشهب ، قدم بدلاً منها نظرية مبنية على فكرة ضغط الإشعاع والتي كانت كشفاً جديداً في ذلك الوقت ومؤداها أن الجسم عندما يمتص الضوء أو الحرارة ويعكسها ، فأنه يقع تحت ضغط فيزيقي ، والضغط الإشعاع عادة ما يكون ضئيلا جدا بالنسبة للأجرام الكبيرة ، أما بالنسبة للجسيمات الصغيرة ، فان هذا الضغط قد يكون اكبر من إي قوى أخرى تعمل عليها ، ومن ثم مضى أرهينيوس ليحسب أثر ضغط أشعة الشمس على الجسيمات الصغيرة في النظام الشمسي وانتهت إلى أن البكتريا والكثير من الفيروسات _ إذا وجدت في الفضاء بين الكواكب دون أن تعوقها أية مواد محيطة _ ستخرج بسهولة من النظام الشمسي محمولة بضغط موجات أشعة الشمس .</a:t>
            </a:r>
          </a:p>
        </p:txBody>
      </p:sp>
    </p:spTree>
    <p:extLst>
      <p:ext uri="{BB962C8B-B14F-4D97-AF65-F5344CB8AC3E}">
        <p14:creationId xmlns:p14="http://schemas.microsoft.com/office/powerpoint/2010/main" val="1856327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0"/>
            <a:ext cx="11856203" cy="6695267"/>
          </a:xfrm>
        </p:spPr>
        <p:txBody>
          <a:bodyPr>
            <a:normAutofit/>
          </a:bodyPr>
          <a:lstStyle/>
          <a:p>
            <a:r>
              <a:rPr lang="ar-IQ" sz="2400" dirty="0"/>
              <a:t>وقد أثيرت عاصفة من النقد ضد هذه النظرية، حيث أن أشعة أكس الكونية وكذلك الضوء فوق البنفسجي من الشمس له أثر مميت محتمل على الخلايا الحية فتستطيع أن تقتل البكتريا وجراثيمها في وقت قصير نسبيا، إلا أنه ثبت علميا في منتصف الستينات من هذا القرن وجود الجرافيت بكميات كبيرة في الفراغ بين النجوم، ويمكنه أن يمتص الضوء فوق البنفسجي، كما أثبتت التجارب العلمية أن بعض أنواع البكتريا يمكنها أن تقاوم جرعات مختلفة من أشعة أكس. ولكن الموقف الحالي السائد ألان يبن العلماء يرفض هذه النظرية لسببين:</a:t>
            </a:r>
          </a:p>
          <a:p>
            <a:r>
              <a:rPr lang="ar-IQ" sz="2400" dirty="0"/>
              <a:t>أولهما: أن الحياة لا توجد على الكوكب المجاورة لنا في النظام الشمسي، ومن ثم لم تأتي ألينا أية بذور حياتيه من الكون، وربما أتت من فلك آخر يتبع نجما آخر غير الشمس.</a:t>
            </a:r>
          </a:p>
          <a:p>
            <a:r>
              <a:rPr lang="ar-IQ" sz="2400" dirty="0"/>
              <a:t> وثانيها: أن هذه البذور لكي تصل ألينا من هذا الكواكب الآخر يتعين عليها أن تقطع مسافة تقدر بـ ـ25 إلف بليون ميل وهي تمثل المسافة من أقرب نجم ألينا إلى الأرض، ولكن الفضاء الخارجي ليس شاغراً، فهو مليء بالجزيئات سريعة الحركة والتي يمكنها أن تدمر أي بذور للحياة قبل وصولها للأرض بفترة طويلة ... وحتى إذا سلمنا بهذه النظرية وبهذه البذور، ويتعين علينا أن نفسر كيفية ظهورها إلى حيز الوجود على الكواكب الذي جاءت منه ومن ثم فان مشكلة أصل الحياة _ طبقا لهذه النظرية _ قد انتقلت من الأرض إلى الكواكب الأخرى.</a:t>
            </a:r>
          </a:p>
        </p:txBody>
      </p:sp>
    </p:spTree>
    <p:extLst>
      <p:ext uri="{BB962C8B-B14F-4D97-AF65-F5344CB8AC3E}">
        <p14:creationId xmlns:p14="http://schemas.microsoft.com/office/powerpoint/2010/main" val="395693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154983"/>
            <a:ext cx="11701220" cy="6431797"/>
          </a:xfrm>
        </p:spPr>
        <p:txBody>
          <a:bodyPr>
            <a:noAutofit/>
          </a:bodyPr>
          <a:lstStyle/>
          <a:p>
            <a:r>
              <a:rPr lang="ar-IQ" sz="2000" b="1" dirty="0"/>
              <a:t> نظرية التولد الذاتي:</a:t>
            </a:r>
          </a:p>
          <a:p>
            <a:r>
              <a:rPr lang="ar-IQ" sz="2000" b="1" dirty="0"/>
              <a:t>لقد كانت الخبرة البشرية فيما مضى مقيدة ومحدودة نظرا لضعف العين البشرية التي عجزت عن رؤية الكائنات متناهية الصغر، ولم يستطيع البشر الأوائل جمع مادتهم وإجراء تجاربهم بطرق منهجية منظمة الأمر الذي أدى إلى قصور معارفهم ووجود الكثير من الثغرات ومواضع الضعف فيها. وفي ظل هذا المناخ ظهرت نظرية التولد الذاتي </a:t>
            </a:r>
            <a:r>
              <a:rPr lang="en-US" sz="2000" b="1" dirty="0"/>
              <a:t>Spontaneous Generation </a:t>
            </a:r>
            <a:r>
              <a:rPr lang="ar-IQ" sz="2000" b="1" dirty="0"/>
              <a:t>والتي ترى أن الحياة تخرج من المادة الميتة مثلما تنبثق الحياة من مادة حية أيضاً. وهناك العديد من الأدلة على ذلك لا حظها الناس منذ القدم ، فإذا تركت قطعة لحم معرضة للهواء حتى تتعفن وتتحلل ، سوف تلاحظ بعد قليل ظهور بعض اليرقات </a:t>
            </a:r>
            <a:r>
              <a:rPr lang="en-US" sz="2000" b="1" dirty="0"/>
              <a:t>Maggots </a:t>
            </a:r>
            <a:r>
              <a:rPr lang="ar-IQ" sz="2000" b="1" dirty="0"/>
              <a:t>الصغيرة التي تشبه الديدان في مظهرها ، وإذا انتظرنا بعد ذلك سنرى أنها ستتحول إلى الذباب وبذلك أستنتج الناس أن هذه الحشرات قد نتجت عن هذا اللحم المتعفن ، وأن الضفادع تخرج من الطين الموجود على حافة بركة مليئة بالمياه الراكدة ، وأن الفئران تخرج فجأة من أي مكان من مخازن الغلال ، كل ذلك دون أن يدركوا العلل الحقيقية لوجود هذه الكائنات الحية واعتقدوا أن الكائنات الحية تخرج من الميتة ولم يدر بخلدهم أبدا أن ديدان الأرض تخرج من خلال بيض صغير وضعه دود آخر في الأرض مما جعلهم يعتقدون بأن الديدان الحية خرجت من التربة الميتة ، وأن الضفادع تخرج من البيض الذي يشبه الهلام وقد وضعته ضفادع أخرى على سطح الماء الراكد مما جعلهم يعتقدون أن الضفادع الحية خرجت من الطين ( الميت ) ولم يروا كيف الفئران قد غزت ٍمخازن من الحبوب في إطار بحثها عن الطعام مما جعلهم يعتقدون أن الحبوب هي التي أنتجت الفئران وأن اليرقات تخرج من بيض صغير جدا يضعه الذباب مما جعلهم يعتقدون أن اللحم المتعفن هو مصدر تلك اليرقات . </a:t>
            </a:r>
          </a:p>
        </p:txBody>
      </p:sp>
    </p:spTree>
    <p:extLst>
      <p:ext uri="{BB962C8B-B14F-4D97-AF65-F5344CB8AC3E}">
        <p14:creationId xmlns:p14="http://schemas.microsoft.com/office/powerpoint/2010/main" val="1190563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123987"/>
            <a:ext cx="11856204" cy="6555782"/>
          </a:xfrm>
        </p:spPr>
        <p:txBody>
          <a:bodyPr>
            <a:normAutofit/>
          </a:bodyPr>
          <a:lstStyle/>
          <a:p>
            <a:r>
              <a:rPr lang="ar-IQ" sz="2400" b="1" dirty="0"/>
              <a:t>وهذا الرأي قديم قدم التفكير البشرى ذاته _ كما أوضحنا وموجود في العديد من الثقافات القديمة مثل الصينية والهندية والبابلية والمصرية، وكانت هذه المعتقدات منسوجة في إطار الأساطير الدينية والخرافات، فقد كان البابليون مثلا يؤمنون بأن أشكال الحياة الأولى قد انبثقت من الطين الموجود في قيعان الأنهار وكذلك انبثقت من مادة ضبابية </a:t>
            </a:r>
            <a:r>
              <a:rPr lang="en-US" sz="2400" b="1" dirty="0"/>
              <a:t>Soup </a:t>
            </a:r>
            <a:r>
              <a:rPr lang="ar-IQ" sz="2400" b="1" dirty="0"/>
              <a:t>كثيفة. وكل هذه الآراء والمعتقدات مهدت الطريق لظهور نظرية التولد الذاتي، والتي ظهرت في أواسط القرن الماضي نتيجة لسلسلة بحوث منظمة قام بها عدد من كبار العلماء في القرن الثامن عشر أو قرن المادية كما يسمونه. ومن هذه المحاولات المبكرة ، محاولة العالم الهولندي ليفنهوك الذي أستعمل العدسات في دراساته ... ففي عام 1675 م أكتشف لأول مرة أجساما حية في المستنقعات ، وهي أجسام صغيرة جدا لا يمكن رؤيتها بالعين المجردة ولا يتجاوز طولها 1/ 50  من البوصة وهي البروتوزوا أو الحيوانات الأولية ، وفي عام 1670 أكتشف أن الخميرة التي يستعملها الإنسان في صناعة الخبز هي عبارة عن أجسام حية صغيرة جدا أدق من البروتوزوا ، وفي عام 1683 تمكن من مشاهدة أجساما أخرى أدق وهي البكتريا ...</a:t>
            </a:r>
          </a:p>
        </p:txBody>
      </p:sp>
    </p:spTree>
    <p:extLst>
      <p:ext uri="{BB962C8B-B14F-4D97-AF65-F5344CB8AC3E}">
        <p14:creationId xmlns:p14="http://schemas.microsoft.com/office/powerpoint/2010/main" val="233307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170481"/>
            <a:ext cx="11825207" cy="6462794"/>
          </a:xfrm>
        </p:spPr>
        <p:txBody>
          <a:bodyPr>
            <a:normAutofit/>
          </a:bodyPr>
          <a:lstStyle/>
          <a:p>
            <a:r>
              <a:rPr lang="ar-IQ" sz="2000" b="1" dirty="0"/>
              <a:t>وحاول ليفنهوك معرفة مصدر هذه المخلوقات بأن قام بنقع قليلاً من الفلفل في كمية من الماء وصنع منها حساء تتكاثر فيه البروتوزوات وتبين له إن الحساء الخالي من كل آثار الحياة أنتج أجساما حية وأيقن أنها لم تنتج إلا بالتولد الذاتي . وقد نشأ مذهب التولد الذاتي من رأي ساد في القرن الثامن عشر يقول بقدوم العالم، وهو قول تدرج فيه الباحثون إلى إنكار علة أولى واجبة الوجود بذاتها وعقد الأستاذين باستيان في انجلترا وهيكل في ألمانيا لواء الزعامة فيه، وقد حصر هيكل التولد الذاتي في سبع مسائل وهي: </a:t>
            </a:r>
          </a:p>
          <a:p>
            <a:r>
              <a:rPr lang="ar-IQ" sz="2000" b="1" dirty="0"/>
              <a:t>(أ) 	تنحصر المادة العضوية في المادة الحية الأولى وهي البروتوبلازم وهي تركيب كيماوي غروي يشكل الزلال والماء أكبر العناصر التي يتركب منها.</a:t>
            </a:r>
          </a:p>
          <a:p>
            <a:r>
              <a:rPr lang="ar-IQ" sz="2000" b="1" dirty="0"/>
              <a:t>(ب) 	أن حركات هذه المادة الحية التي نطلق عليها اسم (الحياة العضوية) طبيعية كيماوية حدثت صدفة لا أثر لقوة أخرى فيها ولا توجد إلا في وسط حراري معين ينحصر بين درجتي الانجماد والغليان. </a:t>
            </a:r>
          </a:p>
          <a:p>
            <a:r>
              <a:rPr lang="ar-IQ" sz="2000" b="1" dirty="0"/>
              <a:t>(ج)	إذا فاقت درجة الحرارة هذين الحدين _ الانجماد والغليان _ فقد تبقى الصور العضوية حافظة لحياتها الطبيعية وتسمى حينئذ (الحياة الكامنة) ولكنها لا تستطيع البقاء على ذلك زمنا طويلا.</a:t>
            </a:r>
          </a:p>
        </p:txBody>
      </p:sp>
    </p:spTree>
    <p:extLst>
      <p:ext uri="{BB962C8B-B14F-4D97-AF65-F5344CB8AC3E}">
        <p14:creationId xmlns:p14="http://schemas.microsoft.com/office/powerpoint/2010/main" val="1225992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قابل للاقتباس">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TM03457503[[fn=قابل للاقتباس]]</Template>
  <TotalTime>31</TotalTime>
  <Words>3126</Words>
  <Application>Microsoft Office PowerPoint</Application>
  <PresentationFormat>ملء الشاشة</PresentationFormat>
  <Paragraphs>31</Paragraphs>
  <Slides>18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18</vt:i4>
      </vt:variant>
    </vt:vector>
  </HeadingPairs>
  <TitlesOfParts>
    <vt:vector size="22" baseType="lpstr">
      <vt:lpstr>Century Gothic</vt:lpstr>
      <vt:lpstr>Tahoma</vt:lpstr>
      <vt:lpstr>Wingdings 2</vt:lpstr>
      <vt:lpstr>قابل للاقتباس</vt:lpstr>
      <vt:lpstr>المحاضرة السابعة والعشرون: نظرية البذور أو الجراثيم الكونية  ونظريات اخرى: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والعشرون: نظرية البذور أو الجراثيم الكونية  ونظريات اخرى: المادة: الانثروبولوجيا الطبيعية أستاذ المادة: د. رباح احمد مهدي </dc:title>
  <dc:creator>F1</dc:creator>
  <cp:lastModifiedBy>F1</cp:lastModifiedBy>
  <cp:revision>18</cp:revision>
  <dcterms:created xsi:type="dcterms:W3CDTF">2018-01-11T18:48:33Z</dcterms:created>
  <dcterms:modified xsi:type="dcterms:W3CDTF">2018-01-11T19:21:31Z</dcterms:modified>
</cp:coreProperties>
</file>