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r"/>
            <a:r>
              <a:rPr lang="ar-IQ" dirty="0"/>
              <a:t>المحاضرة الثامنة والعشرون: الحفريات البشرية </a:t>
            </a:r>
            <a:r>
              <a:rPr lang="en-US" dirty="0"/>
              <a:t>fossils:</a:t>
            </a:r>
            <a:br>
              <a:rPr lang="en-US" dirty="0"/>
            </a:br>
            <a:r>
              <a:rPr lang="ar-IQ" dirty="0"/>
              <a:t>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320517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480447"/>
            <a:ext cx="11608231" cy="6106333"/>
          </a:xfrm>
        </p:spPr>
        <p:txBody>
          <a:bodyPr>
            <a:normAutofit/>
          </a:bodyPr>
          <a:lstStyle/>
          <a:p>
            <a:r>
              <a:rPr lang="ar-IQ" sz="2400" b="1" dirty="0"/>
              <a:t>لقد عقد علماء الجيولوجيا والأنثروبولوجيا الفيزيقية وعلماء آثار ما قبل التاريخ، العزم على أهمية دراسة الحفريات البشرية. ولكننا نتساءل. ما هي تلك الحفريات؟ ولماذا نسمى الإنسان القديم أو المنقرض، بالإنسان الحفري؟   إن الحفرية هي بقايا عضوية سقطت في مستنقع أو غاصت في رمال متحركة أو غرقت في نهر، أو استقرت في كهف أو رسبت في ماء راكد أو دفنت في طبقة جليدية، بمعنى إن كلمة (حفريات) في الواقع، إنما تعني بقايا النباتات المتحجرة والحيوانات المنقرضة التي كانت توجد وتعيش في عصور ما قبل التاريخ الحالي والتي حفظت في الصخور، وسواء أكانت هذه الحيوانات أو النباتات باقية حتى العصر الحالي أم انقرضت في عصور سحيقة مثل (الديناصور) و (الماموث). إلا أن هناك بعض الحيوانات الحالية والقديمة التي ما زالت حية حتى الآن على الرغم من أنها حيوانات حفرية قديمة. وعلى سبيل المثال لا الحصر يعتبر ليمور الهند الشرقية </a:t>
            </a:r>
            <a:r>
              <a:rPr lang="en-US" sz="2400" b="1" dirty="0"/>
              <a:t>Tarsiers، </a:t>
            </a:r>
            <a:r>
              <a:rPr lang="ar-IQ" sz="2400" b="1" dirty="0"/>
              <a:t>من الحيوانات الحفرية الحية، حيث عثر العلماء على الكثير من هذه الليمورات في الحفريات القديمة. </a:t>
            </a:r>
          </a:p>
        </p:txBody>
      </p:sp>
    </p:spTree>
    <p:extLst>
      <p:ext uri="{BB962C8B-B14F-4D97-AF65-F5344CB8AC3E}">
        <p14:creationId xmlns:p14="http://schemas.microsoft.com/office/powerpoint/2010/main" val="207963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685800"/>
            <a:ext cx="11856203" cy="5900980"/>
          </a:xfrm>
        </p:spPr>
        <p:txBody>
          <a:bodyPr/>
          <a:lstStyle/>
          <a:p>
            <a:r>
              <a:rPr lang="ar-IQ" b="1" dirty="0"/>
              <a:t>وفي كل الحفريات، تتحول هياكل الحيوانات وعظامها إلى مادة صلبة، حيث تتحجر بفضل وجود المعادن في التربة، وبعد زوال الجوانب الرخوة والمواد غير العضوية. ومن خصائص هذه الحفريات أنها تبقى كما هي دون أن تتغير على مرً العصور والحقب الطويلة، ولا شك أن التغير الذي يطرأ على هذه الحفريات والهياكل، أنما هو تغير كيميائي. وكل ما يطرأ على تلك الحفريات من ظواهر كيميائية، هو أنها تتحجر عن طريق التفاعل بمعادن التربة، ثم إن هذه الحفريات المتحجرة التي تعتريها التغيرات الكيميائية تتفحم، ومن ثم تبدأ بالانحلال، ويطرأ عليها الفناء التام في نهاية الأمر. ولا شك أن عالم الانثروبولوجيا الفيزيقية، يعتمد إلى حد كبير على دراسة الحفريات وخاصة دراسة الكائنات الحية التي انقرضت، كما ينبغي أن يتوافر لديه الكثير من الدراسات المتباينة، والعلوم المختلفة التي تخدم البحث الحفري، حيث تقتضي منا دراسة الحفريات معرفة بالجيولوجيا </a:t>
            </a:r>
            <a:r>
              <a:rPr lang="en-US" b="1" dirty="0"/>
              <a:t>Geology، </a:t>
            </a:r>
            <a:r>
              <a:rPr lang="ar-IQ" b="1" dirty="0"/>
              <a:t>لفحص طبقات الأرض ودراسة طبيعة كل طبقة وسمكها، ومعرفة مختلف العصور الجليدية وعمر الطبقات التي توجد في (الثلاجات) أو الأنهار الجليدية. وإلى جانب الفهم الدقيق بعلم الجيولوجيا وطبقات الأرض، ينبغي أيضاً الالتفات إلى نتائج (علم الأجنة </a:t>
            </a:r>
            <a:r>
              <a:rPr lang="en-US" b="1" dirty="0"/>
              <a:t>Embryology)، </a:t>
            </a:r>
            <a:r>
              <a:rPr lang="ar-IQ" b="1" dirty="0"/>
              <a:t>لفحص مختلف الأشكال الجنينية والكائنات غير التامة التكوين من الناحية التشريحية، إلى جانب دراسة الأطوار التي تمر بها الحيوانات ذات الخلية الواحدة </a:t>
            </a:r>
            <a:r>
              <a:rPr lang="en-US" b="1" dirty="0"/>
              <a:t>Protozoa </a:t>
            </a:r>
            <a:r>
              <a:rPr lang="ar-IQ" b="1" dirty="0"/>
              <a:t>إلى الحيوانات العضوية الكاملة النمو. حيث أن الحيوان كما يذهب عالم البيولوجيا الألماني (هيكل </a:t>
            </a:r>
            <a:r>
              <a:rPr lang="en-US" b="1" dirty="0"/>
              <a:t>Haeckel) </a:t>
            </a:r>
            <a:r>
              <a:rPr lang="ar-IQ" b="1" dirty="0"/>
              <a:t>أنما يعيد تاريخيه الحفري، ويكرر ماضيه التطوري أثناء مراحل وأشكال تكوينه الجنيني حيث تتسلسل في هذه المراحل التكوينية، سائر الأنواع الحيوانية، فتتطور الأشكال الجنينية من اللافقاريات إلى الفقريات،</a:t>
            </a:r>
          </a:p>
        </p:txBody>
      </p:sp>
    </p:spTree>
    <p:extLst>
      <p:ext uri="{BB962C8B-B14F-4D97-AF65-F5344CB8AC3E}">
        <p14:creationId xmlns:p14="http://schemas.microsoft.com/office/powerpoint/2010/main" val="180151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232476"/>
            <a:ext cx="11794211" cy="6400800"/>
          </a:xfrm>
        </p:spPr>
        <p:txBody>
          <a:bodyPr>
            <a:normAutofit/>
          </a:bodyPr>
          <a:lstStyle/>
          <a:p>
            <a:r>
              <a:rPr lang="ar-IQ" sz="2400" b="1" dirty="0"/>
              <a:t>ومن الأسماك إلى البرمائيات والزواحف، ومن ذوات الدم البارد إلى ذوات الدم الحار، ومن الثدييات إلى الرئيسيات ثم القردة العليا ثم الإنسان المنقرض، ثم أخيراً تتوج هذه المراحل جميعها في نهاية الأمر مرحلة الإنسان الحالي. وبعد أن أكتشف أن قاع النهر يحتوي على وثائق تاريخ الإنسان، فالطبقات أو الأسطح </a:t>
            </a:r>
            <a:r>
              <a:rPr lang="en-US" sz="2400" b="1" dirty="0"/>
              <a:t>Terrace </a:t>
            </a:r>
            <a:r>
              <a:rPr lang="ar-IQ" sz="2400" b="1" dirty="0"/>
              <a:t>الأحدث عهداً، أنما تحتوي ما حوته الكهوف من آلات وحيوانات منقرضة. أما الطبقات والأسطح الأقدم عهداً، فقد حوت عناصر الثقافات الاشبيلية </a:t>
            </a:r>
            <a:r>
              <a:rPr lang="en-US" sz="2400" b="1" dirty="0"/>
              <a:t>Acheulian، </a:t>
            </a:r>
            <a:r>
              <a:rPr lang="ar-IQ" sz="2400" b="1" dirty="0"/>
              <a:t>وما سبقتها من الثقافة الشيلية </a:t>
            </a:r>
            <a:r>
              <a:rPr lang="en-US" sz="2400" b="1" dirty="0"/>
              <a:t>Chellean، </a:t>
            </a:r>
            <a:r>
              <a:rPr lang="ar-IQ" sz="2400" b="1" dirty="0"/>
              <a:t>ثم ما قبلها وهي الثقافة قبل الشيلية </a:t>
            </a:r>
            <a:r>
              <a:rPr lang="en-US" sz="2400" b="1" dirty="0"/>
              <a:t>Pre-Chellean، </a:t>
            </a:r>
            <a:r>
              <a:rPr lang="ar-IQ" sz="2400" b="1" dirty="0"/>
              <a:t>ويرجع بنا هذا العهد إلى عصر البليوسين، وهو عصر إنسان جاوة، ولعل هذا العصر يعتبر من أهم العصور على الإطلاق حيث أن الحيوانات القائمة فيه قد اكتسبت خصائصها الحالية في مستهله. وعلى هذا الأساس، جمع الإنسان العاقل، بين المخ الكبير الحجم، والفكين الصغيرين، والرأس المعتدل، والجسم المهيأ تماماً للمشي، كما يدل على ذلك شكل عظام الحوض، وبعض أجزاء هيكله العظمى التي عثر عليها في الحفريات القديمة،</a:t>
            </a:r>
          </a:p>
        </p:txBody>
      </p:sp>
    </p:spTree>
    <p:extLst>
      <p:ext uri="{BB962C8B-B14F-4D97-AF65-F5344CB8AC3E}">
        <p14:creationId xmlns:p14="http://schemas.microsoft.com/office/powerpoint/2010/main" val="149760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325464"/>
            <a:ext cx="11840704" cy="6385302"/>
          </a:xfrm>
        </p:spPr>
        <p:txBody>
          <a:bodyPr/>
          <a:lstStyle/>
          <a:p>
            <a:r>
              <a:rPr lang="ar-IQ" b="1" dirty="0"/>
              <a:t>حيث أثبت الفحص لهذه الحفريات، أن الإنسان العاقل، كان يمشي معتدل القامة، وكانت جمجمته ترتكز في وضع عمودي فوق العمود الفقري، ولكن وجهه كان يميل إلى الأمام ويمتد إلى أسفل بشكل واضح، وكان أصغر إلى حد ما في حجم الجسم عنه في جسم الإنسان الحديث. كما أننا نجد في الإنسان الحالي، قد طرأت بعض التغيرات الفيزيقية على أصبع القدم الكبرى التي تقابل الإبهام في الرئيسيات العليا، حيث كانت الإبهام قادرة على أن تنطبق على الأصابع الأخرى، بحيث يمكن الاستعانة بها لمزاولة الحياة الشجرية، ولكن مع مرور الزمن، امتدت الإبهام نحو الأمام حتى تتكيف الأقدام مع اعتدال القامة لمزاولة المشي المنتظم وهو من ضرورات الحياة على الأرض.</a:t>
            </a:r>
          </a:p>
          <a:p>
            <a:r>
              <a:rPr lang="ar-IQ" b="1" dirty="0"/>
              <a:t>متى ظهر أول إنسان على سطح الأرض:</a:t>
            </a:r>
          </a:p>
          <a:p>
            <a:r>
              <a:rPr lang="ar-IQ" b="1" dirty="0"/>
              <a:t>يمكننا أن نتساءل ـ من هو الإنسان الحفري؟ وكيف ظهر؟ ومتى بدأ أول إنسان يدب على الأرض؟!. في الواقع لم يظهر الإنسان العاقل </a:t>
            </a:r>
            <a:r>
              <a:rPr lang="en-US" b="1" dirty="0"/>
              <a:t>Homo Sapiens </a:t>
            </a:r>
            <a:r>
              <a:rPr lang="ar-IQ" b="1" dirty="0"/>
              <a:t>على سبيل الطفرة، وإنما صدرت خصائص الإنسان الفيزيقي منذ حقب بعيدة تمتد إلى أصول سحيقة عبر الزمن، وتتشعب جذورها في ماضي ما قبل التاريخ، وأعني به الماضي الجيولوجي، ولقد تتابعت الأزمنة، وتتابعت معها المراحل التطورية البيولوجية للإنسان.</a:t>
            </a:r>
          </a:p>
        </p:txBody>
      </p:sp>
    </p:spTree>
    <p:extLst>
      <p:ext uri="{BB962C8B-B14F-4D97-AF65-F5344CB8AC3E}">
        <p14:creationId xmlns:p14="http://schemas.microsoft.com/office/powerpoint/2010/main" val="1095898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685800"/>
            <a:ext cx="11809709" cy="5838986"/>
          </a:xfrm>
        </p:spPr>
        <p:txBody>
          <a:bodyPr>
            <a:normAutofit/>
          </a:bodyPr>
          <a:lstStyle/>
          <a:p>
            <a:r>
              <a:rPr lang="ar-IQ" sz="2400" b="1" dirty="0"/>
              <a:t>ولعل كل مرحلة بيولوجية من تلك المراحل، هي نتيجة تطورية لما قبلها. كما أنها في نفس الوقت، مقدمة ضرورية لها يصدر بعدها من مراحل تطورية جديدة، حتى ظهر الإنسان باعتباره أحدث الكائنات والنباتات العضوية ظهوراً في سلسلة البيولوجي، كما أنه أعقدها تركيباً، وأرقاها تكويناً.</a:t>
            </a:r>
          </a:p>
          <a:p>
            <a:r>
              <a:rPr lang="ar-IQ" sz="2400" b="1" dirty="0"/>
              <a:t>وتنقسم المراحل التي ظهر فيها الإنسان الأول، إلى مراحل تطورية فيزيقية ثلاث، مر بها الإنسان ككائن طبيعي عضوي: المرحلة الأولى -هي مرحلة ما قبل الإنسان </a:t>
            </a:r>
            <a:r>
              <a:rPr lang="en-US" sz="2400" b="1" dirty="0"/>
              <a:t>Prehumen، </a:t>
            </a:r>
            <a:r>
              <a:rPr lang="ar-IQ" sz="2400" b="1" dirty="0"/>
              <a:t>وهي تلك المرحلة الخاصة بإنسان ما قبل المليون سنة الأخيرة ، وهي مرحلة بعيدة الغور في الماضي التاريخي، لأنها مرحلة إنسان ما قبل الإنسان.</a:t>
            </a:r>
          </a:p>
          <a:p>
            <a:r>
              <a:rPr lang="ar-IQ" sz="2400" b="1" dirty="0"/>
              <a:t>وبذلك تدرس الانثروبولوجيا الفيزيقية خصائص ذلك الإنسان أو الآدمي الذي خضع لظروف التطور، فأنفصل عن الأصل المشترك الذي كان يسمى بأشباه الإنسان. ثم انتقل الإنسان بعد ذلك إلى مرحلة أكثر قربا من الإنسانية، وتسمى </a:t>
            </a:r>
            <a:r>
              <a:rPr lang="en-US" sz="2400" b="1" dirty="0"/>
              <a:t>Near human، </a:t>
            </a:r>
            <a:r>
              <a:rPr lang="ar-IQ" sz="2400" b="1" dirty="0"/>
              <a:t>وفي نهاية سلسلة التطور العضوي، انتقل الإنسان أخر الأمر إلى مرحلة الإنسان العاقل،</a:t>
            </a:r>
          </a:p>
        </p:txBody>
      </p:sp>
    </p:spTree>
    <p:extLst>
      <p:ext uri="{BB962C8B-B14F-4D97-AF65-F5344CB8AC3E}">
        <p14:creationId xmlns:p14="http://schemas.microsoft.com/office/powerpoint/2010/main" val="314746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701298"/>
            <a:ext cx="11546238" cy="5962973"/>
          </a:xfrm>
        </p:spPr>
        <p:txBody>
          <a:bodyPr>
            <a:normAutofit/>
          </a:bodyPr>
          <a:lstStyle/>
          <a:p>
            <a:r>
              <a:rPr lang="ar-IQ" sz="2400" b="1" dirty="0"/>
              <a:t>، ويحدد العلماء عمر الإنسان العاقل بنحو نصف مليون سنة، نظراً لأن أقدم الأسلحة والأدوات التي عثر عليها في الحفريات القديمة، أنما يقدر عمرها بنحو نصف مليون سنة، ولكن من الغريب لم يعثر العلماء بجوار هذه الأدوات والآلات على بقايا عظام هذا الإنسان الصانع لتلك الأدوات والآلات. أي أنهم عثروا على آلات فقط، دون أن يتمكن العلماء من العثور على بقايا عظام في نفس الطبقات الحفرية. والأمر يختلف تماماً، فيما يتعلق بالكشف عن إنسان جاوة، حيث وجد علماء الحفريات بعض العظام البشرية، دون أن يعثروا على آلات أو أدوات هذا الإنسان بجوار عظامه. أما في حالة إنسان الصين، فقد عثروا على آلات، كما عثروا أيضاً بجوار تلك الآلات على بقايا عظام إنسان الصين المنقرض. هذه إشارة عامة وسريعة تشير إلى مختلف المراحل الفيزيقية التي مر بها الإنسان وتبدأ المرحلة الأولى، وأعني بها مرحلة ما قبل الإنسان </a:t>
            </a:r>
            <a:r>
              <a:rPr lang="en-US" sz="2400" b="1" dirty="0"/>
              <a:t>Prehuman، </a:t>
            </a:r>
            <a:r>
              <a:rPr lang="ar-IQ" sz="2400" b="1" dirty="0"/>
              <a:t>وهذه المرحلة تبدا  في عصر الميوسين </a:t>
            </a:r>
            <a:r>
              <a:rPr lang="en-US" sz="2400" b="1" dirty="0"/>
              <a:t>Miocene </a:t>
            </a:r>
            <a:r>
              <a:rPr lang="ar-IQ" sz="2400" b="1" dirty="0"/>
              <a:t>والبليوسين </a:t>
            </a:r>
            <a:r>
              <a:rPr lang="en-US" sz="2400" b="1" dirty="0"/>
              <a:t>Pliocene، </a:t>
            </a:r>
            <a:r>
              <a:rPr lang="ar-IQ" sz="2400" b="1" dirty="0"/>
              <a:t>وتتحدد هذه العصور زمنياً في الفترة ما بين 10 - 15 مليون سنة الأخيرة، حيث عاش الأصل المشرك الواحد الذي كان يجمع ما بين القرديات </a:t>
            </a:r>
            <a:r>
              <a:rPr lang="en-US" sz="2400" b="1" dirty="0"/>
              <a:t>Pongidae </a:t>
            </a:r>
            <a:r>
              <a:rPr lang="ar-IQ" sz="2400" b="1" dirty="0"/>
              <a:t>والآدميات </a:t>
            </a:r>
            <a:r>
              <a:rPr lang="en-US" sz="2400" b="1" dirty="0"/>
              <a:t>Hominidae.</a:t>
            </a:r>
            <a:endParaRPr lang="ar-IQ" sz="2400" b="1" dirty="0"/>
          </a:p>
        </p:txBody>
      </p:sp>
    </p:spTree>
    <p:extLst>
      <p:ext uri="{BB962C8B-B14F-4D97-AF65-F5344CB8AC3E}">
        <p14:creationId xmlns:p14="http://schemas.microsoft.com/office/powerpoint/2010/main" val="224635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6447" y="685800"/>
            <a:ext cx="11504427" cy="5821326"/>
          </a:xfrm>
        </p:spPr>
        <p:txBody>
          <a:bodyPr>
            <a:normAutofit/>
          </a:bodyPr>
          <a:lstStyle/>
          <a:p>
            <a:r>
              <a:rPr lang="ar-IQ" sz="2400" b="1" dirty="0"/>
              <a:t>أما الإنسان الحامل للخصائص البشرية والملامح الإنسانية، عندما يستخدم عقله في توجيه الحواس والقبض على الأشياء، فيرجع ظهوره (أي الإنسان الأول) إلى عصر البلايستوسين </a:t>
            </a:r>
            <a:r>
              <a:rPr lang="en-US" sz="2400" b="1" dirty="0"/>
              <a:t>Pleistocene، </a:t>
            </a:r>
            <a:r>
              <a:rPr lang="ar-IQ" sz="2400" b="1" dirty="0"/>
              <a:t>وهو أحدث الأزمنة الجيولوجية لأنه الزمن الجليدي الرابع. ويرجع البلايستوسين إلى مليون سنة وهذا أبعد التقديرات، أما أقرب التقديرات فهو نصف مليون سنة. وبذلك نستطيع أن نقول، إن الإنسان العاقل قد ظهر في الفترة ما بين مليون سنة، ونصف مليون سنة. كما أن أقدم إنسان حفري معروف، هو إنسان جاوة، ثم يليه إنسان بكين (الصين)، ثم إنسان بلتداون، كما يوجد إلى جانب هذه الأشكال الحفرية الأولى للإنسان المنقرض، إنسان هيدلبرج، وإنسان روديسيا، وإنسان صولو </a:t>
            </a:r>
            <a:r>
              <a:rPr lang="en-US" sz="2400" b="1" dirty="0"/>
              <a:t>Solo، </a:t>
            </a:r>
            <a:r>
              <a:rPr lang="ar-IQ" sz="2400" b="1" dirty="0"/>
              <a:t>وإنسان نياندرتال، حتى ظهر أخيراً الإنسان الحديث </a:t>
            </a:r>
            <a:r>
              <a:rPr lang="en-US" sz="2400" b="1" dirty="0"/>
              <a:t>Recent Man. </a:t>
            </a:r>
            <a:r>
              <a:rPr lang="ar-IQ" sz="2400" b="1" dirty="0"/>
              <a:t>ولقد حدد علماء الجيولوجيا عمر الأرض بحوالي 3000 مليون سنة وهذا تحديد تقربي وليس بالحقيقي، ولكننا نستطيع أن تؤكد أن تاريخ الأرض، أنما هو تاريخ مهول، كما أن ماضيها هو ماض سحيق، حدثت فيه الأهوال طوال حقب طويلة، وخلال دهور هائلة.</a:t>
            </a:r>
          </a:p>
        </p:txBody>
      </p:sp>
    </p:spTree>
    <p:extLst>
      <p:ext uri="{BB962C8B-B14F-4D97-AF65-F5344CB8AC3E}">
        <p14:creationId xmlns:p14="http://schemas.microsoft.com/office/powerpoint/2010/main" val="4087312024"/>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TotalTime>
  <Words>1354</Words>
  <Application>Microsoft Office PowerPoint</Application>
  <PresentationFormat>ملء الشاشة</PresentationFormat>
  <Paragraphs>12</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Century Gothic</vt:lpstr>
      <vt:lpstr>Tahoma</vt:lpstr>
      <vt:lpstr>Wingdings 3</vt:lpstr>
      <vt:lpstr>شريحة</vt:lpstr>
      <vt:lpstr>المحاضرة الثامنة والعشرون: الحفريات البشرية fossils: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والعشرون: الحفريات البشرية fossils: المادة: الانثروبولوجيا الطبيعية أستاذ المادة: د. رباح احمد مهدي </dc:title>
  <dc:creator>F1</dc:creator>
  <cp:lastModifiedBy>F1</cp:lastModifiedBy>
  <cp:revision>9</cp:revision>
  <dcterms:created xsi:type="dcterms:W3CDTF">2018-01-11T19:42:46Z</dcterms:created>
  <dcterms:modified xsi:type="dcterms:W3CDTF">2018-01-11T20:10:18Z</dcterms:modified>
</cp:coreProperties>
</file>